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0" r:id="rId10"/>
    <p:sldId id="268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1. Quan sát ví dụ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F7B5-C52C-47E8-B44A-ECF5D68384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F7B5-C52C-47E8-B44A-ECF5D68384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1629013"/>
            <a:ext cx="7315200" cy="3254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Học hiểu phần ghi trọng tâm của bài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BTVN: 41; 45 tr.7 (SGK)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Đọc thêm phần có thể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Chuẩn bị bài mới: Thứ tự thực hiện các phép tính. </a:t>
            </a:r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438400"/>
            <a:ext cx="1676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33029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KIỂM TRA BÀI CŨ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09600"/>
            <a:ext cx="19479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Bài tập 1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143000"/>
            <a:ext cx="8839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latin typeface="Arial" pitchFamily="34" charset="0"/>
                <a:cs typeface="Arial" pitchFamily="34" charset="0"/>
              </a:rPr>
              <a:t>……………………………………………………………………</a:t>
            </a:r>
            <a:endParaRPr lang="vi-VN" sz="2600" smtClean="0">
              <a:latin typeface="Arial" pitchFamily="34" charset="0"/>
              <a:cs typeface="Arial" pitchFamily="34" charset="0"/>
            </a:endParaRPr>
          </a:p>
          <a:p>
            <a:endParaRPr lang="vi-VN" sz="2600" smtClean="0"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latin typeface="Arial" pitchFamily="34" charset="0"/>
                <a:cs typeface="Arial" pitchFamily="34" charset="0"/>
              </a:rPr>
              <a:t>………………………………..</a:t>
            </a:r>
            <a:endParaRPr lang="vi-VN" sz="2600" smtClean="0">
              <a:latin typeface="Arial" pitchFamily="34" charset="0"/>
              <a:cs typeface="Arial" pitchFamily="34" charset="0"/>
            </a:endParaRPr>
          </a:p>
          <a:p>
            <a:endParaRPr lang="vi-VN" sz="2600" smtClean="0"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latin typeface="Arial" pitchFamily="34" charset="0"/>
                <a:cs typeface="Arial" pitchFamily="34" charset="0"/>
              </a:rPr>
              <a:t>…………………………………………..</a:t>
            </a:r>
            <a:endParaRPr lang="vi-VN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Muốn nhân hai lũy thừa cùng cơ số ta giữ nguyên cơ số 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981200"/>
            <a:ext cx="30620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và cộng các số mũ.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323" y="2743200"/>
            <a:ext cx="54216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Tổng quát: 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(a^m.a^n = a^(m+n))</a:t>
            </a:r>
            <a:endParaRPr lang="en-US" sz="26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Bài tập 2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768257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a   a </a:t>
            </a:r>
          </a:p>
          <a:p>
            <a:endParaRPr lang="en-US" sz="28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  x.x  </a:t>
            </a:r>
          </a:p>
          <a:p>
            <a:endParaRPr lang="en-US" sz="28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61585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</a:t>
            </a:r>
            <a:endParaRPr lang="en-US" sz="20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167294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0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33684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7.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336845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84893" y="2530257"/>
            <a:ext cx="1785413" cy="533400"/>
            <a:chOff x="584893" y="1676400"/>
            <a:chExt cx="1785413" cy="533400"/>
          </a:xfrm>
        </p:grpSpPr>
        <p:sp>
          <p:nvSpPr>
            <p:cNvPr id="9" name="Rectangle 8"/>
            <p:cNvSpPr/>
            <p:nvPr/>
          </p:nvSpPr>
          <p:spPr>
            <a:xfrm>
              <a:off x="1066800" y="1676400"/>
              <a:ext cx="5757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3+5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16764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4893" y="1686580"/>
              <a:ext cx="17011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a     = 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" y="4282857"/>
            <a:ext cx="2694969" cy="523220"/>
            <a:chOff x="609600" y="3429000"/>
            <a:chExt cx="2694969" cy="523220"/>
          </a:xfrm>
        </p:grpSpPr>
        <p:sp>
          <p:nvSpPr>
            <p:cNvPr id="13" name="Rectangle 12"/>
            <p:cNvSpPr/>
            <p:nvPr/>
          </p:nvSpPr>
          <p:spPr>
            <a:xfrm>
              <a:off x="1142509" y="3440668"/>
              <a:ext cx="8386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7+1+4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38400" y="3429000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3429000"/>
              <a:ext cx="26949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x         = x      </a:t>
              </a:r>
              <a:endPara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752600" y="924580"/>
            <a:ext cx="6030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</a:rPr>
              <a:t>Viết kết quả dưới dạng một lũy thừa:</a:t>
            </a:r>
            <a:endParaRPr lang="vi-VN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121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CHIA 2 LŨY THỪA CÙNG CƠ SỐ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09600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pt-BR" sz="28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 sát ví dụ</a:t>
            </a:r>
            <a:r>
              <a:rPr lang="en-US" sz="28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b="1" i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2192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đã biết 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Hãy suy ra:</a:t>
            </a:r>
          </a:p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= ?     ;            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= ?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209800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Có nhận xét gì về số mũ của thương với số mũ của số bị chia và số chia?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124200"/>
            <a:ext cx="876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Để phép chia a</a:t>
            </a:r>
            <a:r>
              <a:rPr lang="en-US" sz="2600" baseline="30000" smtClean="0">
                <a:solidFill>
                  <a:srgbClr val="0000CC"/>
                </a:solidFill>
              </a:rPr>
              <a:t>m</a:t>
            </a:r>
            <a:r>
              <a:rPr lang="vi-VN" sz="2600" smtClean="0">
                <a:solidFill>
                  <a:srgbClr val="0000CC"/>
                </a:solidFill>
              </a:rPr>
              <a:t>: a</a:t>
            </a:r>
            <a:r>
              <a:rPr lang="en-US" sz="2600" baseline="30000" smtClean="0">
                <a:solidFill>
                  <a:srgbClr val="0000CC"/>
                </a:solidFill>
              </a:rPr>
              <a:t>n</a:t>
            </a:r>
            <a:r>
              <a:rPr lang="vi-VN" sz="2600" smtClean="0">
                <a:solidFill>
                  <a:srgbClr val="0000CC"/>
                </a:solidFill>
              </a:rPr>
              <a:t> thực hiện được ta cần chú ý </a:t>
            </a:r>
          </a:p>
          <a:p>
            <a:r>
              <a:rPr lang="vi-VN" sz="2600" smtClean="0">
                <a:solidFill>
                  <a:srgbClr val="0000CC"/>
                </a:solidFill>
              </a:rPr>
              <a:t>đến những điều kiện gì?</a:t>
            </a:r>
            <a:endParaRPr lang="en-US" sz="260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4038600"/>
            <a:ext cx="22958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≠ 0 va m ≥ n</a:t>
            </a:r>
            <a:endParaRPr lang="en-US" sz="2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4572000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Trong trường hợp m = n, ta được kết quả thường là bao nhiêu?</a:t>
            </a:r>
            <a:endParaRPr lang="en-US" sz="26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3355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Câu hỏi thảo luận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50557"/>
            <a:ext cx="8763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thương của hai luỹ thừa sau dưới dạng một luỹ thừa: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295400"/>
            <a:ext cx="5257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7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7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……………….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x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(x != 0)   </a:t>
            </a: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……………….  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a</a:t>
            </a:r>
            <a:r>
              <a:rPr lang="en-US" sz="26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a != 0)</a:t>
            </a: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……………..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676400"/>
            <a:ext cx="4940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6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2860357"/>
            <a:ext cx="4748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6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4038600"/>
            <a:ext cx="3706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Tổng quát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2000" y="838200"/>
            <a:ext cx="4009103" cy="523220"/>
            <a:chOff x="762000" y="838200"/>
            <a:chExt cx="4009103" cy="523220"/>
          </a:xfrm>
        </p:grpSpPr>
        <p:sp>
          <p:nvSpPr>
            <p:cNvPr id="5" name="Rectangle 4"/>
            <p:cNvSpPr/>
            <p:nvPr/>
          </p:nvSpPr>
          <p:spPr>
            <a:xfrm>
              <a:off x="762000" y="838200"/>
              <a:ext cx="33284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smtClean="0">
                  <a:solidFill>
                    <a:srgbClr val="0000CC"/>
                  </a:solidFill>
                </a:rPr>
                <a:t>Ta quy ước a</a:t>
              </a:r>
              <a:r>
                <a:rPr lang="en-US" sz="2800" baseline="30000" smtClean="0">
                  <a:solidFill>
                    <a:srgbClr val="0000CC"/>
                  </a:solidFill>
                </a:rPr>
                <a:t>0</a:t>
              </a:r>
              <a:r>
                <a:rPr lang="vi-VN" sz="2800" smtClean="0">
                  <a:solidFill>
                    <a:srgbClr val="0000CC"/>
                  </a:solidFill>
                </a:rPr>
                <a:t> = 1  </a:t>
              </a:r>
              <a:endParaRPr lang="en-US" sz="2800">
                <a:solidFill>
                  <a:srgbClr val="0000CC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886200" y="838200"/>
            <a:ext cx="88490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" name="Equation" r:id="rId3" imgW="355320" imgH="177480" progId="Equation.DSMT4">
                    <p:embed/>
                  </p:oleObj>
                </mc:Choice>
                <mc:Fallback>
                  <p:oleObj name="Equation" r:id="rId3" imgW="355320" imgH="177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838200"/>
                          <a:ext cx="884903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6"/>
          <p:cNvSpPr/>
          <p:nvPr/>
        </p:nvSpPr>
        <p:spPr>
          <a:xfrm>
            <a:off x="762000" y="1447800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Tổng quát: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67223" y="2133600"/>
            <a:ext cx="4265911" cy="533400"/>
            <a:chOff x="1367223" y="2133600"/>
            <a:chExt cx="4265911" cy="533400"/>
          </a:xfrm>
        </p:grpSpPr>
        <p:sp>
          <p:nvSpPr>
            <p:cNvPr id="8" name="Rectangle 7"/>
            <p:cNvSpPr/>
            <p:nvPr/>
          </p:nvSpPr>
          <p:spPr>
            <a:xfrm>
              <a:off x="1367223" y="2133600"/>
              <a:ext cx="42659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pt-BR" sz="2800" baseline="300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pt-BR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:a</a:t>
              </a:r>
              <a:r>
                <a:rPr lang="pt-BR" sz="2800" baseline="300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pt-BR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</a:t>
              </a:r>
              <a:r>
                <a:rPr lang="pt-BR" sz="2800" baseline="300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m-n</a:t>
              </a:r>
              <a:r>
                <a:rPr lang="pt-BR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(                  )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562353" y="2209800"/>
            <a:ext cx="177164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5" name="Equation" r:id="rId5" imgW="787320" imgH="203040" progId="Equation.DSMT4">
                    <p:embed/>
                  </p:oleObj>
                </mc:Choice>
                <mc:Fallback>
                  <p:oleObj name="Equation" r:id="rId5" imgW="787320" imgH="203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2353" y="2209800"/>
                          <a:ext cx="177164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/>
          <p:nvPr/>
        </p:nvSpPr>
        <p:spPr>
          <a:xfrm>
            <a:off x="762000" y="2743200"/>
            <a:ext cx="154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Chú ý: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34290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Khi chia hai luỹ thừa cùng cơ số (khác 0), ta giữ nguyên cơ số và trừ các số mũ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Chú ý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Mọi số tự nhiên đều viết được dưới dạng tổng các luỹ thừa của 10.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828800"/>
            <a:ext cx="6859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 2475 = 2. 1000 + 4.100 + 7.10 + 5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5394" y="2524780"/>
            <a:ext cx="4956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2.10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+ 4.10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+ 7.10 + 5.10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390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BÀI TẬP CỦNG CỐ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09600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Bài tập 1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  <a:endParaRPr lang="vi-VN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752600"/>
            <a:ext cx="5715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10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a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:a (a = 0)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…………………….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8-4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2576" y="3429000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8-2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10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467100" y="4533900"/>
            <a:ext cx="304800" cy="7620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09800" y="4810780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6-1</a:t>
            </a:r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800" baseline="30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19479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Bài tập 2</a:t>
            </a:r>
            <a:endParaRPr lang="en-US" sz="26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8610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Tìm số tự nhiên c, biết rằng với mọi n    N^ ta có: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c n = 1)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……………………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…………………...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c  = 0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……………………..</a:t>
            </a:r>
          </a:p>
          <a:p>
            <a:endParaRPr lang="en-US" sz="26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…………………………………..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F\Cap 2_Moi\Toan\Toan So học 6 them\chuong I\Bai 8. Chia hai luy thua cung co so\Data\tinh_nhanh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524000"/>
            <a:ext cx="3854159" cy="40433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2362200"/>
            <a:ext cx="13981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=&gt; c = 1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724400"/>
            <a:ext cx="15087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=&gt; c = 0)</a:t>
            </a:r>
            <a:endParaRPr lang="en-US" sz="26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43600" y="914400"/>
          <a:ext cx="304800" cy="241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914400"/>
                        <a:ext cx="304800" cy="241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17184" y="5486400"/>
            <a:ext cx="4640615" cy="492443"/>
            <a:chOff x="617184" y="5486400"/>
            <a:chExt cx="4640615" cy="492443"/>
          </a:xfrm>
        </p:grpSpPr>
        <p:sp>
          <p:nvSpPr>
            <p:cNvPr id="10" name="Rectangle 9"/>
            <p:cNvSpPr/>
            <p:nvPr/>
          </p:nvSpPr>
          <p:spPr>
            <a:xfrm>
              <a:off x="617184" y="5486400"/>
              <a:ext cx="464061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Vì 0n = 0 (n     N^)</a:t>
              </a:r>
              <a:endParaRPr lang="en-US" sz="2600">
                <a:solidFill>
                  <a:srgbClr val="FF0000"/>
                </a:solidFill>
              </a:endParaRPr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2514599" y="5562600"/>
            <a:ext cx="385011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7" imgW="126720" imgH="126720" progId="Equation.DSMT4">
                    <p:embed/>
                  </p:oleObj>
                </mc:Choice>
                <mc:Fallback>
                  <p:oleObj name="Equation" r:id="rId7" imgW="126720" imgH="12672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599" y="5562600"/>
                          <a:ext cx="385011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836506" y="38978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CC"/>
                </a:solidFill>
              </a:rPr>
              <a:t>n</a:t>
            </a:r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9600" y="3048000"/>
            <a:ext cx="1438214" cy="568643"/>
            <a:chOff x="609600" y="3048000"/>
            <a:chExt cx="1438214" cy="568643"/>
          </a:xfrm>
        </p:grpSpPr>
        <p:sp>
          <p:nvSpPr>
            <p:cNvPr id="8" name="Rectangle 7"/>
            <p:cNvSpPr/>
            <p:nvPr/>
          </p:nvSpPr>
          <p:spPr>
            <a:xfrm>
              <a:off x="609600" y="3124200"/>
              <a:ext cx="143821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Vì 1  = 1</a:t>
              </a:r>
              <a:endParaRPr lang="en-US" sz="260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30480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0&quot;/&gt;&lt;property id=&quot;20307&quot; value=&quot;268&quot;/&gt;&lt;/object&gt;&lt;object type=&quot;3&quot; unique_id=&quot;10468&quot;&gt;&lt;property id=&quot;20148&quot; value=&quot;5&quot;/&gt;&lt;property id=&quot;20300&quot; value=&quot;Slide 11&quot;/&gt;&lt;property id=&quot;20307&quot; value=&quot;278&quot;/&gt;&lt;/object&gt;&lt;object type=&quot;3&quot; unique_id=&quot;10660&quot;&gt;&lt;property id=&quot;20148&quot; value=&quot;5&quot;/&gt;&lt;property id=&quot;20300&quot; value=&quot;Slide 2&quot;/&gt;&lt;property id=&quot;20307&quot; value=&quot;279&quot;/&gt;&lt;/object&gt;&lt;object type=&quot;3&quot; unique_id=&quot;10661&quot;&gt;&lt;property id=&quot;20148&quot; value=&quot;5&quot;/&gt;&lt;property id=&quot;20300&quot; value=&quot;Slide 9&quot;/&gt;&lt;property id=&quot;20307&quot; value=&quot;280&quot;/&gt;&lt;/object&gt;&lt;object type=&quot;3&quot; unique_id=&quot;10662&quot;&gt;&lt;property id=&quot;20148&quot; value=&quot;5&quot;/&gt;&lt;property id=&quot;20300&quot; value=&quot;Slide 3&quot;/&gt;&lt;property id=&quot;20307&quot; value=&quot;281&quot;/&gt;&lt;/object&gt;&lt;object type=&quot;3&quot; unique_id=&quot;10715&quot;&gt;&lt;property id=&quot;20148&quot; value=&quot;5&quot;/&gt;&lt;property id=&quot;20300&quot; value=&quot;Slide 4&quot;/&gt;&lt;property id=&quot;20307&quot; value=&quot;282&quot;/&gt;&lt;/object&gt;&lt;object type=&quot;3&quot; unique_id=&quot;10716&quot;&gt;&lt;property id=&quot;20148&quot; value=&quot;5&quot;/&gt;&lt;property id=&quot;20300&quot; value=&quot;Slide 5&quot;/&gt;&lt;property id=&quot;20307&quot; value=&quot;283&quot;/&gt;&lt;/object&gt;&lt;object type=&quot;3&quot; unique_id=&quot;10727&quot;&gt;&lt;property id=&quot;20148&quot; value=&quot;5&quot;/&gt;&lt;property id=&quot;20300&quot; value=&quot;Slide 6&quot;/&gt;&lt;property id=&quot;20307&quot; value=&quot;284&quot;/&gt;&lt;/object&gt;&lt;object type=&quot;3&quot; unique_id=&quot;10783&quot;&gt;&lt;property id=&quot;20148&quot; value=&quot;5&quot;/&gt;&lt;property id=&quot;20300&quot; value=&quot;Slide 7&quot;/&gt;&lt;property id=&quot;20307&quot; value=&quot;285&quot;/&gt;&lt;/object&gt;&lt;object type=&quot;3&quot; unique_id=&quot;10784&quot;&gt;&lt;property id=&quot;20148&quot; value=&quot;5&quot;/&gt;&lt;property id=&quot;20300&quot; value=&quot;Slide 8&quot;/&gt;&lt;property id=&quot;20307&quot; value=&quot;286&quot;/&gt;&lt;/object&gt;&lt;/object&gt;&lt;/object&gt;&lt;/database&gt;"/>
  <p:tag name="ISPRING_RESOURCE_PATHS_HASH_PRESENTER" val="c35edec48aba373b9caf0d460eeed6f46c6140"/>
  <p:tag name="SECTOMILLISECCONVERTED" val="1"/>
  <p:tag name="GENSWF_OUTPUT_FILE_NAME" val="25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505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8 Chia hai luy thua cung co so</dc:title>
  <dc:creator>Mr Diep</dc:creator>
  <cp:lastModifiedBy>Admin</cp:lastModifiedBy>
  <cp:revision>60</cp:revision>
  <dcterms:created xsi:type="dcterms:W3CDTF">2017-05-08T01:13:54Z</dcterms:created>
  <dcterms:modified xsi:type="dcterms:W3CDTF">2019-08-30T03:02:40Z</dcterms:modified>
</cp:coreProperties>
</file>