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1" r:id="rId2"/>
  </p:sldMasterIdLst>
  <p:notesMasterIdLst>
    <p:notesMasterId r:id="rId21"/>
  </p:notesMasterIdLst>
  <p:handoutMasterIdLst>
    <p:handoutMasterId r:id="rId22"/>
  </p:handoutMasterIdLst>
  <p:sldIdLst>
    <p:sldId id="256" r:id="rId3"/>
    <p:sldId id="391" r:id="rId4"/>
    <p:sldId id="390" r:id="rId5"/>
    <p:sldId id="394" r:id="rId6"/>
    <p:sldId id="344" r:id="rId7"/>
    <p:sldId id="396" r:id="rId8"/>
    <p:sldId id="347" r:id="rId9"/>
    <p:sldId id="374" r:id="rId10"/>
    <p:sldId id="403" r:id="rId11"/>
    <p:sldId id="388" r:id="rId12"/>
    <p:sldId id="404" r:id="rId13"/>
    <p:sldId id="398" r:id="rId14"/>
    <p:sldId id="363" r:id="rId15"/>
    <p:sldId id="399" r:id="rId16"/>
    <p:sldId id="400" r:id="rId17"/>
    <p:sldId id="401" r:id="rId18"/>
    <p:sldId id="402" r:id="rId19"/>
    <p:sldId id="377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Helve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73116C"/>
    <a:srgbClr val="800080"/>
    <a:srgbClr val="CC6600"/>
    <a:srgbClr val="000066"/>
    <a:srgbClr val="0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385" autoAdjust="0"/>
  </p:normalViewPr>
  <p:slideViewPr>
    <p:cSldViewPr>
      <p:cViewPr>
        <p:scale>
          <a:sx n="66" d="100"/>
          <a:sy n="66" d="100"/>
        </p:scale>
        <p:origin x="-14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4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3.wmf"/><Relationship Id="rId3" Type="http://schemas.openxmlformats.org/officeDocument/2006/relationships/image" Target="../media/image16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.wmf"/><Relationship Id="rId11" Type="http://schemas.openxmlformats.org/officeDocument/2006/relationships/image" Target="../media/image10.wmf"/><Relationship Id="rId5" Type="http://schemas.openxmlformats.org/officeDocument/2006/relationships/image" Target="../media/image18.wmf"/><Relationship Id="rId15" Type="http://schemas.openxmlformats.org/officeDocument/2006/relationships/image" Target="../media/image20.wmf"/><Relationship Id="rId10" Type="http://schemas.openxmlformats.org/officeDocument/2006/relationships/image" Target="../media/image9.wmf"/><Relationship Id="rId4" Type="http://schemas.openxmlformats.org/officeDocument/2006/relationships/image" Target="../media/image17.wmf"/><Relationship Id="rId9" Type="http://schemas.openxmlformats.org/officeDocument/2006/relationships/image" Target="../media/image8.wmf"/><Relationship Id="rId1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1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4.wmf"/><Relationship Id="rId11" Type="http://schemas.openxmlformats.org/officeDocument/2006/relationships/image" Target="../media/image12.wmf"/><Relationship Id="rId5" Type="http://schemas.openxmlformats.org/officeDocument/2006/relationships/image" Target="../media/image7.wmf"/><Relationship Id="rId10" Type="http://schemas.openxmlformats.org/officeDocument/2006/relationships/image" Target="../media/image11.wmf"/><Relationship Id="rId4" Type="http://schemas.openxmlformats.org/officeDocument/2006/relationships/image" Target="../media/image6.wmf"/><Relationship Id="rId9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5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4.wmf"/><Relationship Id="rId11" Type="http://schemas.openxmlformats.org/officeDocument/2006/relationships/image" Target="../media/image12.wmf"/><Relationship Id="rId5" Type="http://schemas.openxmlformats.org/officeDocument/2006/relationships/image" Target="../media/image5.wmf"/><Relationship Id="rId10" Type="http://schemas.openxmlformats.org/officeDocument/2006/relationships/image" Target="../media/image11.wmf"/><Relationship Id="rId4" Type="http://schemas.openxmlformats.org/officeDocument/2006/relationships/image" Target="../media/image7.wmf"/><Relationship Id="rId9" Type="http://schemas.openxmlformats.org/officeDocument/2006/relationships/image" Target="../media/image10.wmf"/><Relationship Id="rId1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4.wmf"/><Relationship Id="rId11" Type="http://schemas.openxmlformats.org/officeDocument/2006/relationships/image" Target="../media/image12.wmf"/><Relationship Id="rId5" Type="http://schemas.openxmlformats.org/officeDocument/2006/relationships/image" Target="../media/image5.wmf"/><Relationship Id="rId10" Type="http://schemas.openxmlformats.org/officeDocument/2006/relationships/image" Target="../media/image11.wmf"/><Relationship Id="rId4" Type="http://schemas.openxmlformats.org/officeDocument/2006/relationships/image" Target="../media/image7.wmf"/><Relationship Id="rId9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A66479-59C7-459A-9BA9-1A304A4BCC2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506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42EA6A-AF07-4DCB-A3CA-971FD06F6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fld id="{DB75AC25-8D43-4874-A322-28B202D2D432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fld id="{5F7FE9A2-C30D-4434-98BB-0DEB989F9695}" type="slidenum">
              <a:rPr lang="en-US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4EC8-7878-4993-B77E-CA836F3F9C3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84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6140C-0C21-4D26-8704-2CD9CA2ED7F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22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DA32-395D-4E7D-9174-4B4C7FF4AD2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333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C480-0BEF-4597-9F27-6444025F0F9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20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0A73-C3DD-4430-AC5F-0B8A8A65E0A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74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8048-4880-499A-BC2D-6AD09BE9DB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314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E31A-340A-4331-B21C-78822BF09C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72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B262-BE90-427E-9340-5253DB2259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45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A2CE-E91D-4A6F-84A0-25EFB0E3E3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663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95CA-19E5-493F-9642-C33C47D41C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249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66DE-A14B-4D8F-A4DA-827DE00EC3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413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4008-1D9B-4531-ABC1-E799269C52D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17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BC90-9605-49EF-8591-446CC8C5610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00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AE4E-9F2E-4FEA-8036-E461072B9D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78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9A4E-BF4D-4B50-87F9-B3D41A33CC9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2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24B6-1A1B-447A-8BF4-03606A6606C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7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F75C-DD5C-48B2-B2FC-14D54A5B9C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123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06684-C09A-4C0D-B3EE-036FF03F26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571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FE2B3-76B9-4B45-8583-B10131186A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76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E3C9-9375-4CF0-BB63-F081AABE9A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175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754D-B055-4C9F-BE0B-6C9D412A533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5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66B-D178-4F81-A3DD-25D5ACA37A1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2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9DE8-F209-44A8-B249-EFEA8BF7FC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43B2-4050-4996-B3F8-F0DF7614D6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A397-1321-4311-BEC4-E9512BCAAC6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3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811D-C859-4C01-8D0B-39B133844A0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42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FD29A0-8228-4D0A-B12A-4574ACCDD1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35A74EC-9C65-4D65-9912-D3A68CA72E8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E:\F\Cap%202_Moi\Toan\To&#225;n%206%20them%20moi\chuong%203\Bai%2011%20Tinh%20chat%20co%20ban%20cua%20phep%20nhan%20phan%20so\Tinh_chat_cua_phep_nhan.wmv" TargetMode="Externa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4.wmf"/><Relationship Id="rId22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51.wmf"/><Relationship Id="rId3" Type="http://schemas.openxmlformats.org/officeDocument/2006/relationships/audio" Target="../media/audio2.wav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8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96.bin"/><Relationship Id="rId3" Type="http://schemas.openxmlformats.org/officeDocument/2006/relationships/audio" Target="../media/audio2.wav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9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67.wmf"/><Relationship Id="rId3" Type="http://schemas.openxmlformats.org/officeDocument/2006/relationships/audio" Target="../media/audio2.wav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0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72.wmf"/><Relationship Id="rId3" Type="http://schemas.openxmlformats.org/officeDocument/2006/relationships/audio" Target="../media/audio2.wav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71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116.bin"/><Relationship Id="rId26" Type="http://schemas.openxmlformats.org/officeDocument/2006/relationships/oleObject" Target="../embeddings/oleObject120.bin"/><Relationship Id="rId3" Type="http://schemas.openxmlformats.org/officeDocument/2006/relationships/audio" Target="../media/audio2.wav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Relationship Id="rId27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6.gif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4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7.wmf"/><Relationship Id="rId20" Type="http://schemas.openxmlformats.org/officeDocument/2006/relationships/image" Target="../media/image8.wmf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10.w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13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21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4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21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5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25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slide" Target="slide7.xml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28600" y="2438400"/>
            <a:ext cx="8759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itchFamily="18" charset="0"/>
              </a:rPr>
              <a:t>BÀI 11. TÍNH CHẤT CƠ BẢN CỦA PHÉP NHÂN PHÂN SỐ</a:t>
            </a:r>
            <a:endParaRPr lang="vi-VN" sz="4000" b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Line 2"/>
          <p:cNvSpPr>
            <a:spLocks noChangeShapeType="1"/>
          </p:cNvSpPr>
          <p:nvPr/>
        </p:nvSpPr>
        <p:spPr bwMode="auto">
          <a:xfrm>
            <a:off x="3219450" y="304800"/>
            <a:ext cx="0" cy="5562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43" name="Line 3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8925" y="609600"/>
            <a:ext cx="268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Bµi 3: Tính nhanh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47625" y="1447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85763" y="1176338"/>
          <a:ext cx="16002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176338"/>
                        <a:ext cx="16002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10828161" flipV="1">
            <a:off x="-66675" y="2590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80988" y="2314575"/>
          <a:ext cx="29146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5" imgW="1295400" imgH="393700" progId="Equation.DSMT4">
                  <p:embed/>
                </p:oleObj>
              </mc:Choice>
              <mc:Fallback>
                <p:oleObj name="Equation" r:id="rId5" imgW="1295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314575"/>
                        <a:ext cx="29146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3429000" y="457200"/>
            <a:ext cx="747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3200400" y="1462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4233863" y="1219200"/>
          <a:ext cx="15430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7" imgW="685800" imgH="393700" progId="Equation.DSMT4">
                  <p:embed/>
                </p:oleObj>
              </mc:Choice>
              <mc:Fallback>
                <p:oleObj name="Equation" r:id="rId7" imgW="6858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219200"/>
                        <a:ext cx="15430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5943600" y="1357313"/>
            <a:ext cx="38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443663" y="1209675"/>
          <a:ext cx="15430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209675"/>
                        <a:ext cx="15430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5" name="Text Box 15"/>
          <p:cNvSpPr txBox="1">
            <a:spLocks noChangeArrowheads="1"/>
          </p:cNvSpPr>
          <p:nvPr/>
        </p:nvSpPr>
        <p:spPr bwMode="auto">
          <a:xfrm>
            <a:off x="3467100" y="238125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6953250" y="2466975"/>
          <a:ext cx="542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11" imgW="241091" imgH="164957" progId="Equation.DSMT4">
                  <p:embed/>
                </p:oleObj>
              </mc:Choice>
              <mc:Fallback>
                <p:oleObj name="Equation" r:id="rId11" imgW="241091" imgH="16495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2466975"/>
                        <a:ext cx="542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272213" y="2362200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8620125" y="2466975"/>
          <a:ext cx="285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3" imgW="126780" imgH="164814" progId="Equation.DSMT4">
                  <p:embed/>
                </p:oleObj>
              </mc:Choice>
              <mc:Fallback>
                <p:oleObj name="Equation" r:id="rId13" imgW="126780" imgH="16481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5" y="2466975"/>
                        <a:ext cx="285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9" name="Text Box 19"/>
          <p:cNvSpPr txBox="1">
            <a:spLocks noChangeArrowheads="1"/>
          </p:cNvSpPr>
          <p:nvPr/>
        </p:nvSpPr>
        <p:spPr bwMode="auto">
          <a:xfrm>
            <a:off x="8001000" y="238125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445460" name="Object 20"/>
          <p:cNvGraphicFramePr>
            <a:graphicFrameLocks noChangeAspect="1"/>
          </p:cNvGraphicFramePr>
          <p:nvPr/>
        </p:nvGraphicFramePr>
        <p:xfrm>
          <a:off x="3514725" y="3205163"/>
          <a:ext cx="56007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5" imgW="2489200" imgH="838200" progId="Equation.DSMT4">
                  <p:embed/>
                </p:oleObj>
              </mc:Choice>
              <mc:Fallback>
                <p:oleObj name="Equation" r:id="rId15" imgW="2489200" imgH="838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3205163"/>
                        <a:ext cx="56007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1" name="Text Box 21"/>
          <p:cNvSpPr txBox="1">
            <a:spLocks noChangeArrowheads="1"/>
          </p:cNvSpPr>
          <p:nvPr/>
        </p:nvSpPr>
        <p:spPr bwMode="auto">
          <a:xfrm>
            <a:off x="3200400" y="34623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aphicFrame>
        <p:nvGraphicFramePr>
          <p:cNvPr id="445473" name="Object 33"/>
          <p:cNvGraphicFramePr>
            <a:graphicFrameLocks noChangeAspect="1"/>
          </p:cNvGraphicFramePr>
          <p:nvPr>
            <p:ph sz="half" idx="1"/>
          </p:nvPr>
        </p:nvGraphicFramePr>
        <p:xfrm>
          <a:off x="3967163" y="2201863"/>
          <a:ext cx="21288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17" imgW="977900" imgH="431800" progId="Equation.DSMT4">
                  <p:embed/>
                </p:oleObj>
              </mc:Choice>
              <mc:Fallback>
                <p:oleObj name="Equation" r:id="rId17" imgW="977900" imgH="431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2201863"/>
                        <a:ext cx="21288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9" grpId="0"/>
      <p:bldP spid="445450" grpId="0"/>
      <p:bldP spid="445452" grpId="0"/>
      <p:bldP spid="445455" grpId="0"/>
      <p:bldP spid="445457" grpId="0"/>
      <p:bldP spid="445459" grpId="0"/>
      <p:bldP spid="445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nh_chat_cua_phep_nh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5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595313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 tính chất</a:t>
            </a:r>
            <a:endParaRPr lang="vi-VN" sz="2400" b="1" u="sng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0025" y="11144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Tính chất giao hoán: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505200" y="792163"/>
          <a:ext cx="10017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3" imgW="520700" imgH="457200" progId="Equation.DSMT4">
                  <p:embed/>
                </p:oleObj>
              </mc:Choice>
              <mc:Fallback>
                <p:oleObj name="Equation" r:id="rId3" imgW="520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92163"/>
                        <a:ext cx="10017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246438" y="1752600"/>
          <a:ext cx="12652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5" imgW="901309" imgH="495085" progId="Equation.DSMT4">
                  <p:embed/>
                </p:oleObj>
              </mc:Choice>
              <mc:Fallback>
                <p:oleObj name="Equation" r:id="rId5" imgW="901309" imgH="4950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1752600"/>
                        <a:ext cx="126523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196215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Tính chất kết hợp: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3081338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0" y="3071813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93" name="Object 10"/>
          <p:cNvGraphicFramePr>
            <a:graphicFrameLocks noChangeAspect="1"/>
          </p:cNvGraphicFramePr>
          <p:nvPr/>
        </p:nvGraphicFramePr>
        <p:xfrm>
          <a:off x="1876425" y="4508500"/>
          <a:ext cx="3990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7" imgW="2032000" imgH="381000" progId="Equation.3">
                  <p:embed/>
                </p:oleObj>
              </mc:Choice>
              <mc:Fallback>
                <p:oleObj name="Equation" r:id="rId7" imgW="2032000" imgH="38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08500"/>
                        <a:ext cx="39909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1"/>
          <p:cNvGraphicFramePr>
            <a:graphicFrameLocks noChangeAspect="1"/>
          </p:cNvGraphicFramePr>
          <p:nvPr/>
        </p:nvGraphicFramePr>
        <p:xfrm>
          <a:off x="4759325" y="762000"/>
          <a:ext cx="7921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9" imgW="381000" imgH="457200" progId="Equation.DSMT4">
                  <p:embed/>
                </p:oleObj>
              </mc:Choice>
              <mc:Fallback>
                <p:oleObj name="Equation" r:id="rId9" imgW="3810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762000"/>
                        <a:ext cx="7921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4926013" y="1687513"/>
          <a:ext cx="10779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11" imgW="761669" imgH="545863" progId="Equation.DSMT4">
                  <p:embed/>
                </p:oleObj>
              </mc:Choice>
              <mc:Fallback>
                <p:oleObj name="Equation" r:id="rId11" imgW="761669" imgH="54586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1687513"/>
                        <a:ext cx="10779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228600" y="2705100"/>
            <a:ext cx="283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với số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6397" name="Group 15"/>
          <p:cNvGrpSpPr>
            <a:grpSpLocks/>
          </p:cNvGrpSpPr>
          <p:nvPr/>
        </p:nvGrpSpPr>
        <p:grpSpPr bwMode="auto">
          <a:xfrm>
            <a:off x="3335338" y="2498725"/>
            <a:ext cx="2735262" cy="825500"/>
            <a:chOff x="2531" y="2836"/>
            <a:chExt cx="1805" cy="620"/>
          </a:xfrm>
        </p:grpSpPr>
        <p:graphicFrame>
          <p:nvGraphicFramePr>
            <p:cNvPr id="16408" name="Object 16"/>
            <p:cNvGraphicFramePr>
              <a:graphicFrameLocks noChangeAspect="1"/>
            </p:cNvGraphicFramePr>
            <p:nvPr/>
          </p:nvGraphicFramePr>
          <p:xfrm>
            <a:off x="3402" y="2836"/>
            <a:ext cx="38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0" name="Equation" r:id="rId13" imgW="126890" imgH="190335" progId="Equation.DSMT4">
                    <p:embed/>
                  </p:oleObj>
                </mc:Choice>
                <mc:Fallback>
                  <p:oleObj name="Equation" r:id="rId13" imgW="126890" imgH="19033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" y="2836"/>
                          <a:ext cx="38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9" name="Object 17"/>
            <p:cNvGraphicFramePr>
              <a:graphicFrameLocks noChangeAspect="1"/>
            </p:cNvGraphicFramePr>
            <p:nvPr/>
          </p:nvGraphicFramePr>
          <p:xfrm>
            <a:off x="2531" y="2880"/>
            <a:ext cx="74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1" name="Equation" r:id="rId15" imgW="457200" imgH="457200" progId="Equation.DSMT4">
                    <p:embed/>
                  </p:oleObj>
                </mc:Choice>
                <mc:Fallback>
                  <p:oleObj name="Equation" r:id="rId15" imgW="457200" imgH="4572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" y="2880"/>
                          <a:ext cx="74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0" name="Object 18"/>
            <p:cNvGraphicFramePr>
              <a:graphicFrameLocks noChangeAspect="1"/>
            </p:cNvGraphicFramePr>
            <p:nvPr/>
          </p:nvGraphicFramePr>
          <p:xfrm>
            <a:off x="4160" y="3018"/>
            <a:ext cx="17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2" name="Equation" r:id="rId17" imgW="114102" imgH="177492" progId="Equation.DSMT4">
                    <p:embed/>
                  </p:oleObj>
                </mc:Choice>
                <mc:Fallback>
                  <p:oleObj name="Equation" r:id="rId17" imgW="114102" imgH="177492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" y="3018"/>
                          <a:ext cx="17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98" name="Object 19"/>
          <p:cNvGraphicFramePr>
            <a:graphicFrameLocks noChangeAspect="1"/>
          </p:cNvGraphicFramePr>
          <p:nvPr/>
        </p:nvGraphicFramePr>
        <p:xfrm>
          <a:off x="4419600" y="2519363"/>
          <a:ext cx="11493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19" imgW="609600" imgH="457200" progId="Equation.DSMT4">
                  <p:embed/>
                </p:oleObj>
              </mc:Choice>
              <mc:Fallback>
                <p:oleObj name="Equation" r:id="rId19" imgW="6096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9363"/>
                        <a:ext cx="114935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20"/>
          <p:cNvGraphicFramePr>
            <a:graphicFrameLocks noChangeAspect="1"/>
          </p:cNvGraphicFramePr>
          <p:nvPr/>
        </p:nvGraphicFramePr>
        <p:xfrm>
          <a:off x="6400800" y="1735138"/>
          <a:ext cx="1524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21" imgW="723586" imgH="482391" progId="Equation.DSMT4">
                  <p:embed/>
                </p:oleObj>
              </mc:Choice>
              <mc:Fallback>
                <p:oleObj name="Equation" r:id="rId21" imgW="723586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35138"/>
                        <a:ext cx="15240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Text Box 10"/>
          <p:cNvSpPr txBox="1">
            <a:spLocks noChangeArrowheads="1"/>
          </p:cNvSpPr>
          <p:nvPr/>
        </p:nvSpPr>
        <p:spPr bwMode="auto">
          <a:xfrm>
            <a:off x="233363" y="327342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 Tính chất phân phối của phép nhân đối với phép cộng:</a:t>
            </a:r>
          </a:p>
        </p:txBody>
      </p:sp>
      <p:graphicFrame>
        <p:nvGraphicFramePr>
          <p:cNvPr id="16401" name="Object 22"/>
          <p:cNvGraphicFramePr>
            <a:graphicFrameLocks noChangeAspect="1"/>
          </p:cNvGraphicFramePr>
          <p:nvPr/>
        </p:nvGraphicFramePr>
        <p:xfrm>
          <a:off x="1922463" y="3657600"/>
          <a:ext cx="17351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23" imgW="977476" imgH="545863" progId="Equation.DSMT4">
                  <p:embed/>
                </p:oleObj>
              </mc:Choice>
              <mc:Fallback>
                <p:oleObj name="Equation" r:id="rId23" imgW="977476" imgH="54586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657600"/>
                        <a:ext cx="1735137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23"/>
          <p:cNvGraphicFramePr>
            <a:graphicFrameLocks noChangeAspect="1"/>
          </p:cNvGraphicFramePr>
          <p:nvPr/>
        </p:nvGraphicFramePr>
        <p:xfrm>
          <a:off x="4041775" y="3727450"/>
          <a:ext cx="15970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25" imgW="876300" imgH="482600" progId="Equation.DSMT4">
                  <p:embed/>
                </p:oleObj>
              </mc:Choice>
              <mc:Fallback>
                <p:oleObj name="Equation" r:id="rId25" imgW="876300" imgH="482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727450"/>
                        <a:ext cx="15970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228600" y="5029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Áp dụng</a:t>
            </a:r>
            <a:endParaRPr lang="vi-VN" sz="2400" b="1" u="sng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Text Box 25"/>
          <p:cNvSpPr txBox="1">
            <a:spLocks noChangeArrowheads="1"/>
          </p:cNvSpPr>
          <p:nvPr/>
        </p:nvSpPr>
        <p:spPr bwMode="auto">
          <a:xfrm>
            <a:off x="2090738" y="5048250"/>
            <a:ext cx="192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Tính nhanh 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5" name="Text Box 27"/>
          <p:cNvSpPr txBox="1">
            <a:spLocks noChangeArrowheads="1"/>
          </p:cNvSpPr>
          <p:nvPr/>
        </p:nvSpPr>
        <p:spPr bwMode="auto">
          <a:xfrm>
            <a:off x="185738" y="5842000"/>
            <a:ext cx="8686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vi-VN" sz="2400" b="1">
                <a:effectLst/>
                <a:latin typeface="Times New Roman" pitchFamily="18" charset="0"/>
                <a:cs typeface="Times New Roman" pitchFamily="18" charset="0"/>
              </a:rPr>
              <a:t>  Học thuộc các tính chất vận dụng vào bài tập để tính nhanh.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sz="2400" b="1">
                <a:effectLst/>
                <a:latin typeface="Times New Roman" pitchFamily="18" charset="0"/>
                <a:cs typeface="Times New Roman" pitchFamily="18" charset="0"/>
              </a:rPr>
              <a:t>-  Làm bài tập </a:t>
            </a:r>
            <a:r>
              <a:rPr lang="en-US" sz="2400" b="1">
                <a:effectLst/>
                <a:latin typeface="Times New Roman" pitchFamily="18" charset="0"/>
                <a:cs typeface="Times New Roman" pitchFamily="18" charset="0"/>
              </a:rPr>
              <a:t>75, 76</a:t>
            </a:r>
            <a:r>
              <a:rPr lang="vi-VN" sz="2400" b="1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>
                <a:effectLst/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vi-VN" sz="2400" b="1">
                <a:effectLst/>
                <a:latin typeface="Times New Roman" pitchFamily="18" charset="0"/>
                <a:cs typeface="Times New Roman" pitchFamily="18" charset="0"/>
              </a:rPr>
              <a:t> SGK trang  </a:t>
            </a:r>
            <a:r>
              <a:rPr lang="en-US" sz="2400" b="1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>
                <a:effectLst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406" name="Text Box 28"/>
          <p:cNvSpPr txBox="1">
            <a:spLocks noChangeArrowheads="1"/>
          </p:cNvSpPr>
          <p:nvPr/>
        </p:nvSpPr>
        <p:spPr bwMode="auto">
          <a:xfrm>
            <a:off x="0" y="5486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Hướng dẫn về nhà: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Rectangle 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BÀI 11. TÍNH CHẤT CƠ BẢN CỦA PHÉP NHÂN PHÂN SỐ</a:t>
            </a:r>
            <a:endParaRPr lang="vi-VN" sz="2600" b="1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1"/>
          <p:cNvSpPr>
            <a:spLocks noChangeArrowheads="1"/>
          </p:cNvSpPr>
          <p:nvPr/>
        </p:nvSpPr>
        <p:spPr bwMode="auto">
          <a:xfrm>
            <a:off x="1676400" y="5881688"/>
            <a:ext cx="1127125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vi-VN" sz="2800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8"/>
          <p:cNvSpPr>
            <a:spLocks noChangeArrowheads="1"/>
          </p:cNvSpPr>
          <p:nvPr/>
        </p:nvSpPr>
        <p:spPr bwMode="auto">
          <a:xfrm>
            <a:off x="3886200" y="4953000"/>
            <a:ext cx="1066800" cy="928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676400" y="3048000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100"/>
          <p:cNvSpPr txBox="1">
            <a:spLocks noChangeArrowheads="1"/>
          </p:cNvSpPr>
          <p:nvPr/>
        </p:nvSpPr>
        <p:spPr bwMode="auto">
          <a:xfrm>
            <a:off x="685800" y="2362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130"/>
          <p:cNvSpPr txBox="1">
            <a:spLocks noChangeArrowheads="1"/>
          </p:cNvSpPr>
          <p:nvPr/>
        </p:nvSpPr>
        <p:spPr bwMode="auto">
          <a:xfrm>
            <a:off x="363538" y="3175"/>
            <a:ext cx="85518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SGK trang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 thành bảng nhân sau. (Chú ý rút gọn kết quả nếu có thể )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5" name="Line 44"/>
          <p:cNvSpPr>
            <a:spLocks noChangeShapeType="1"/>
          </p:cNvSpPr>
          <p:nvPr/>
        </p:nvSpPr>
        <p:spPr bwMode="auto">
          <a:xfrm>
            <a:off x="4038600" y="1528763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45"/>
          <p:cNvSpPr>
            <a:spLocks noChangeShapeType="1"/>
          </p:cNvSpPr>
          <p:nvPr/>
        </p:nvSpPr>
        <p:spPr bwMode="auto">
          <a:xfrm>
            <a:off x="5105400" y="1528763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46"/>
          <p:cNvSpPr>
            <a:spLocks noChangeShapeType="1"/>
          </p:cNvSpPr>
          <p:nvPr/>
        </p:nvSpPr>
        <p:spPr bwMode="auto">
          <a:xfrm>
            <a:off x="6248400" y="1528763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47"/>
          <p:cNvSpPr>
            <a:spLocks noChangeShapeType="1"/>
          </p:cNvSpPr>
          <p:nvPr/>
        </p:nvSpPr>
        <p:spPr bwMode="auto">
          <a:xfrm>
            <a:off x="7239000" y="1528763"/>
            <a:ext cx="0" cy="4800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38"/>
          <p:cNvSpPr>
            <a:spLocks noChangeShapeType="1"/>
          </p:cNvSpPr>
          <p:nvPr/>
        </p:nvSpPr>
        <p:spPr bwMode="auto">
          <a:xfrm>
            <a:off x="1828800" y="3433763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43"/>
          <p:cNvSpPr>
            <a:spLocks noChangeShapeType="1"/>
          </p:cNvSpPr>
          <p:nvPr/>
        </p:nvSpPr>
        <p:spPr bwMode="auto">
          <a:xfrm>
            <a:off x="2955925" y="1528763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42"/>
          <p:cNvSpPr>
            <a:spLocks noChangeShapeType="1"/>
          </p:cNvSpPr>
          <p:nvPr/>
        </p:nvSpPr>
        <p:spPr bwMode="auto">
          <a:xfrm>
            <a:off x="1828800" y="1524000"/>
            <a:ext cx="0" cy="4800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36"/>
          <p:cNvSpPr>
            <a:spLocks noChangeShapeType="1"/>
          </p:cNvSpPr>
          <p:nvPr/>
        </p:nvSpPr>
        <p:spPr bwMode="auto">
          <a:xfrm>
            <a:off x="1828800" y="1528763"/>
            <a:ext cx="5410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37"/>
          <p:cNvSpPr>
            <a:spLocks noChangeShapeType="1"/>
          </p:cNvSpPr>
          <p:nvPr/>
        </p:nvSpPr>
        <p:spPr bwMode="auto">
          <a:xfrm>
            <a:off x="1828800" y="2519363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39"/>
          <p:cNvSpPr>
            <a:spLocks noChangeShapeType="1"/>
          </p:cNvSpPr>
          <p:nvPr/>
        </p:nvSpPr>
        <p:spPr bwMode="auto">
          <a:xfrm>
            <a:off x="1828800" y="4424363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40"/>
          <p:cNvSpPr>
            <a:spLocks noChangeShapeType="1"/>
          </p:cNvSpPr>
          <p:nvPr/>
        </p:nvSpPr>
        <p:spPr bwMode="auto">
          <a:xfrm>
            <a:off x="1828800" y="535305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41"/>
          <p:cNvSpPr>
            <a:spLocks noChangeShapeType="1"/>
          </p:cNvSpPr>
          <p:nvPr/>
        </p:nvSpPr>
        <p:spPr bwMode="auto">
          <a:xfrm>
            <a:off x="1828800" y="6348413"/>
            <a:ext cx="5410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427" name="Object 65"/>
          <p:cNvGraphicFramePr>
            <a:graphicFrameLocks noChangeAspect="1"/>
          </p:cNvGraphicFramePr>
          <p:nvPr>
            <p:ph sz="quarter" idx="2"/>
          </p:nvPr>
        </p:nvGraphicFramePr>
        <p:xfrm>
          <a:off x="4267200" y="1562100"/>
          <a:ext cx="5032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4" imgW="253890" imgH="457002" progId="Equation.DSMT4">
                  <p:embed/>
                </p:oleObj>
              </mc:Choice>
              <mc:Fallback>
                <p:oleObj name="Equation" r:id="rId4" imgW="253890" imgH="457002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62100"/>
                        <a:ext cx="5032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73"/>
          <p:cNvGraphicFramePr>
            <a:graphicFrameLocks noChangeAspect="1"/>
          </p:cNvGraphicFramePr>
          <p:nvPr>
            <p:ph sz="quarter" idx="4"/>
          </p:nvPr>
        </p:nvGraphicFramePr>
        <p:xfrm>
          <a:off x="1981200" y="3497263"/>
          <a:ext cx="4714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6" imgW="253890" imgH="457002" progId="Equation.DSMT4">
                  <p:embed/>
                </p:oleObj>
              </mc:Choice>
              <mc:Fallback>
                <p:oleObj name="Equation" r:id="rId6" imgW="253890" imgH="457002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97263"/>
                        <a:ext cx="4714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77"/>
          <p:cNvGraphicFramePr>
            <a:graphicFrameLocks noChangeAspect="1"/>
          </p:cNvGraphicFramePr>
          <p:nvPr/>
        </p:nvGraphicFramePr>
        <p:xfrm>
          <a:off x="5360988" y="1524000"/>
          <a:ext cx="4921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8" imgW="228501" imgH="444307" progId="Equation.DSMT4">
                  <p:embed/>
                </p:oleObj>
              </mc:Choice>
              <mc:Fallback>
                <p:oleObj name="Equation" r:id="rId8" imgW="228501" imgH="444307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1524000"/>
                        <a:ext cx="4921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78"/>
          <p:cNvGraphicFramePr>
            <a:graphicFrameLocks noChangeAspect="1"/>
          </p:cNvGraphicFramePr>
          <p:nvPr/>
        </p:nvGraphicFramePr>
        <p:xfrm>
          <a:off x="6427788" y="1528763"/>
          <a:ext cx="5937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10" imgW="253780" imgH="444114" progId="Equation.DSMT4">
                  <p:embed/>
                </p:oleObj>
              </mc:Choice>
              <mc:Fallback>
                <p:oleObj name="Equation" r:id="rId10" imgW="253780" imgH="444114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1528763"/>
                        <a:ext cx="5937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80"/>
          <p:cNvGraphicFramePr>
            <a:graphicFrameLocks noChangeAspect="1"/>
          </p:cNvGraphicFramePr>
          <p:nvPr/>
        </p:nvGraphicFramePr>
        <p:xfrm>
          <a:off x="2125663" y="4403725"/>
          <a:ext cx="4413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12" imgW="228501" imgH="444307" progId="Equation.DSMT4">
                  <p:embed/>
                </p:oleObj>
              </mc:Choice>
              <mc:Fallback>
                <p:oleObj name="Equation" r:id="rId12" imgW="228501" imgH="444307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4403725"/>
                        <a:ext cx="44132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Text Box 101"/>
          <p:cNvSpPr txBox="1">
            <a:spLocks noChangeArrowheads="1"/>
          </p:cNvSpPr>
          <p:nvPr/>
        </p:nvSpPr>
        <p:spPr bwMode="auto">
          <a:xfrm>
            <a:off x="2181225" y="17573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lang="vi-VN" sz="4000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3" name="Object 131"/>
          <p:cNvGraphicFramePr>
            <a:graphicFrameLocks noChangeAspect="1"/>
          </p:cNvGraphicFramePr>
          <p:nvPr/>
        </p:nvGraphicFramePr>
        <p:xfrm>
          <a:off x="2205038" y="2508250"/>
          <a:ext cx="3127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14" imgW="165028" imgH="457002" progId="Equation.DSMT4">
                  <p:embed/>
                </p:oleObj>
              </mc:Choice>
              <mc:Fallback>
                <p:oleObj name="Equation" r:id="rId14" imgW="165028" imgH="457002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508250"/>
                        <a:ext cx="3127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58" name="Text Box 186"/>
          <p:cNvSpPr txBox="1">
            <a:spLocks noChangeArrowheads="1"/>
          </p:cNvSpPr>
          <p:nvPr/>
        </p:nvSpPr>
        <p:spPr bwMode="auto">
          <a:xfrm>
            <a:off x="2895600" y="33813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0459" name="Rectangle 187"/>
          <p:cNvSpPr>
            <a:spLocks noChangeArrowheads="1"/>
          </p:cNvSpPr>
          <p:nvPr/>
        </p:nvSpPr>
        <p:spPr bwMode="auto">
          <a:xfrm>
            <a:off x="2976563" y="4419600"/>
            <a:ext cx="338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0460" name="Rectangle 188"/>
          <p:cNvSpPr>
            <a:spLocks noChangeArrowheads="1"/>
          </p:cNvSpPr>
          <p:nvPr/>
        </p:nvSpPr>
        <p:spPr bwMode="auto">
          <a:xfrm>
            <a:off x="40386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10461" name="Rectangle 189"/>
          <p:cNvSpPr>
            <a:spLocks noChangeArrowheads="1"/>
          </p:cNvSpPr>
          <p:nvPr/>
        </p:nvSpPr>
        <p:spPr bwMode="auto">
          <a:xfrm>
            <a:off x="4038600" y="4410075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0462" name="Rectangle 190"/>
          <p:cNvSpPr>
            <a:spLocks noChangeArrowheads="1"/>
          </p:cNvSpPr>
          <p:nvPr/>
        </p:nvSpPr>
        <p:spPr bwMode="auto">
          <a:xfrm>
            <a:off x="2957513" y="5329238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0463" name="Rectangle 191"/>
          <p:cNvSpPr>
            <a:spLocks noChangeArrowheads="1"/>
          </p:cNvSpPr>
          <p:nvPr/>
        </p:nvSpPr>
        <p:spPr bwMode="auto">
          <a:xfrm>
            <a:off x="4038600" y="3419475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0464" name="Rectangle 192"/>
          <p:cNvSpPr>
            <a:spLocks noChangeArrowheads="1"/>
          </p:cNvSpPr>
          <p:nvPr/>
        </p:nvSpPr>
        <p:spPr bwMode="auto">
          <a:xfrm>
            <a:off x="5105400" y="4405313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0465" name="Rectangle 193"/>
          <p:cNvSpPr>
            <a:spLocks noChangeArrowheads="1"/>
          </p:cNvSpPr>
          <p:nvPr/>
        </p:nvSpPr>
        <p:spPr bwMode="auto">
          <a:xfrm>
            <a:off x="5124450" y="534828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0466" name="Rectangle 194"/>
          <p:cNvSpPr>
            <a:spLocks noChangeArrowheads="1"/>
          </p:cNvSpPr>
          <p:nvPr/>
        </p:nvSpPr>
        <p:spPr bwMode="auto">
          <a:xfrm>
            <a:off x="6253163" y="5334000"/>
            <a:ext cx="338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0467" name="Rectangle 195"/>
          <p:cNvSpPr>
            <a:spLocks noChangeArrowheads="1"/>
          </p:cNvSpPr>
          <p:nvPr/>
        </p:nvSpPr>
        <p:spPr bwMode="auto">
          <a:xfrm>
            <a:off x="3962400" y="2457450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21AA7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0469" name="Rectangle 197"/>
          <p:cNvSpPr>
            <a:spLocks noChangeArrowheads="1"/>
          </p:cNvSpPr>
          <p:nvPr/>
        </p:nvSpPr>
        <p:spPr bwMode="auto">
          <a:xfrm>
            <a:off x="5062538" y="3395663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21AA7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0470" name="Rectangle 198"/>
          <p:cNvSpPr>
            <a:spLocks noChangeArrowheads="1"/>
          </p:cNvSpPr>
          <p:nvPr/>
        </p:nvSpPr>
        <p:spPr bwMode="auto">
          <a:xfrm>
            <a:off x="5038725" y="249078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21AA7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0471" name="Rectangle 199"/>
          <p:cNvSpPr>
            <a:spLocks noChangeArrowheads="1"/>
          </p:cNvSpPr>
          <p:nvPr/>
        </p:nvSpPr>
        <p:spPr bwMode="auto">
          <a:xfrm>
            <a:off x="6243638" y="3405188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21AA7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10472" name="Rectangle 200"/>
          <p:cNvSpPr>
            <a:spLocks noChangeArrowheads="1"/>
          </p:cNvSpPr>
          <p:nvPr/>
        </p:nvSpPr>
        <p:spPr bwMode="auto">
          <a:xfrm>
            <a:off x="6205538" y="4386263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21AA7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0473" name="Rectangle 201"/>
          <p:cNvSpPr>
            <a:spLocks noChangeArrowheads="1"/>
          </p:cNvSpPr>
          <p:nvPr/>
        </p:nvSpPr>
        <p:spPr bwMode="auto">
          <a:xfrm>
            <a:off x="6219825" y="2476500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21AA7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7449" name="Group 206"/>
          <p:cNvGrpSpPr>
            <a:grpSpLocks noChangeAspect="1"/>
          </p:cNvGrpSpPr>
          <p:nvPr/>
        </p:nvGrpSpPr>
        <p:grpSpPr bwMode="auto">
          <a:xfrm>
            <a:off x="3324225" y="1595438"/>
            <a:ext cx="304800" cy="874712"/>
            <a:chOff x="1998" y="1002"/>
            <a:chExt cx="192" cy="551"/>
          </a:xfrm>
        </p:grpSpPr>
        <p:sp>
          <p:nvSpPr>
            <p:cNvPr id="17457" name="AutoShape 205"/>
            <p:cNvSpPr>
              <a:spLocks noChangeAspect="1" noChangeArrowheads="1" noTextEdit="1"/>
            </p:cNvSpPr>
            <p:nvPr/>
          </p:nvSpPr>
          <p:spPr bwMode="auto">
            <a:xfrm>
              <a:off x="1998" y="1002"/>
              <a:ext cx="19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207"/>
            <p:cNvSpPr>
              <a:spLocks noChangeShapeType="1"/>
            </p:cNvSpPr>
            <p:nvPr/>
          </p:nvSpPr>
          <p:spPr bwMode="auto">
            <a:xfrm>
              <a:off x="2028" y="1275"/>
              <a:ext cx="1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Rectangle 208"/>
            <p:cNvSpPr>
              <a:spLocks noChangeArrowheads="1"/>
            </p:cNvSpPr>
            <p:nvPr/>
          </p:nvSpPr>
          <p:spPr bwMode="auto">
            <a:xfrm>
              <a:off x="2040" y="1013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0" name="Rectangle 209"/>
            <p:cNvSpPr>
              <a:spLocks noChangeArrowheads="1"/>
            </p:cNvSpPr>
            <p:nvPr/>
          </p:nvSpPr>
          <p:spPr bwMode="auto">
            <a:xfrm>
              <a:off x="2040" y="1303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50" name="Group 211"/>
          <p:cNvGrpSpPr>
            <a:grpSpLocks noChangeAspect="1"/>
          </p:cNvGrpSpPr>
          <p:nvPr/>
        </p:nvGrpSpPr>
        <p:grpSpPr bwMode="auto">
          <a:xfrm>
            <a:off x="2027238" y="5292725"/>
            <a:ext cx="593725" cy="1039813"/>
            <a:chOff x="1181" y="3358"/>
            <a:chExt cx="374" cy="655"/>
          </a:xfrm>
        </p:grpSpPr>
        <p:sp>
          <p:nvSpPr>
            <p:cNvPr id="17452" name="AutoShape 210"/>
            <p:cNvSpPr>
              <a:spLocks noChangeAspect="1" noChangeArrowheads="1" noTextEdit="1"/>
            </p:cNvSpPr>
            <p:nvPr/>
          </p:nvSpPr>
          <p:spPr bwMode="auto">
            <a:xfrm>
              <a:off x="1181" y="3372"/>
              <a:ext cx="37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212"/>
            <p:cNvSpPr>
              <a:spLocks noChangeShapeType="1"/>
            </p:cNvSpPr>
            <p:nvPr/>
          </p:nvSpPr>
          <p:spPr bwMode="auto">
            <a:xfrm>
              <a:off x="1218" y="3692"/>
              <a:ext cx="28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Rectangle 213"/>
            <p:cNvSpPr>
              <a:spLocks noChangeArrowheads="1"/>
            </p:cNvSpPr>
            <p:nvPr/>
          </p:nvSpPr>
          <p:spPr bwMode="auto">
            <a:xfrm>
              <a:off x="1382" y="3385"/>
              <a:ext cx="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55" name="Rectangle 214"/>
            <p:cNvSpPr>
              <a:spLocks noChangeArrowheads="1"/>
            </p:cNvSpPr>
            <p:nvPr/>
          </p:nvSpPr>
          <p:spPr bwMode="auto">
            <a:xfrm>
              <a:off x="1235" y="372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b="1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56" name="Rectangle 215"/>
            <p:cNvSpPr>
              <a:spLocks noChangeArrowheads="1"/>
            </p:cNvSpPr>
            <p:nvPr/>
          </p:nvSpPr>
          <p:spPr bwMode="auto">
            <a:xfrm>
              <a:off x="1239" y="3358"/>
              <a:ext cx="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b="1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451" name="Object 216"/>
          <p:cNvGraphicFramePr>
            <a:graphicFrameLocks noChangeAspect="1"/>
          </p:cNvGraphicFramePr>
          <p:nvPr>
            <p:ph sz="quarter" idx="3"/>
          </p:nvPr>
        </p:nvGraphicFramePr>
        <p:xfrm>
          <a:off x="3338513" y="2509838"/>
          <a:ext cx="328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16" imgW="165028" imgH="457002" progId="Equation.DSMT4">
                  <p:embed/>
                </p:oleObj>
              </mc:Choice>
              <mc:Fallback>
                <p:oleObj name="Equation" r:id="rId16" imgW="165028" imgH="457002" progId="Equation.DSMT4">
                  <p:embed/>
                  <p:pic>
                    <p:nvPicPr>
                      <p:cNvPr id="0" name="Object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2509838"/>
                        <a:ext cx="3286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58" grpId="0"/>
      <p:bldP spid="310459" grpId="0"/>
      <p:bldP spid="310460" grpId="0"/>
      <p:bldP spid="310461" grpId="0"/>
      <p:bldP spid="310462" grpId="0"/>
      <p:bldP spid="310463" grpId="0"/>
      <p:bldP spid="310464" grpId="0"/>
      <p:bldP spid="310465" grpId="0"/>
      <p:bldP spid="310466" grpId="0"/>
      <p:bldP spid="310467" grpId="0"/>
      <p:bldP spid="310469" grpId="0"/>
      <p:bldP spid="310470" grpId="0"/>
      <p:bldP spid="310471" grpId="0"/>
      <p:bldP spid="310472" grpId="0"/>
      <p:bldP spid="3104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05000" y="5729288"/>
            <a:ext cx="1127125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vi-VN" sz="2800">
              <a:effectLst/>
              <a:latin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114800" y="4800600"/>
            <a:ext cx="1066800" cy="928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>
              <a:effectLst/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05000" y="2895600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>
              <a:effectLst/>
              <a:latin typeface="Arial" charset="0"/>
            </a:endParaRP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7788" y="31750"/>
            <a:ext cx="90662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Bài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76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 SGK trang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39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Tính giá trị các biểu thức sau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một cách hợp lí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152400" y="1066800"/>
          <a:ext cx="4275138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4" imgW="2197100" imgH="1270000" progId="Equation.DSMT4">
                  <p:embed/>
                </p:oleObj>
              </mc:Choice>
              <mc:Fallback>
                <p:oleObj name="Equation" r:id="rId4" imgW="2197100" imgH="1270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4275138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72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990600"/>
          <a:ext cx="38862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6" imgW="1497950" imgH="393529" progId="Equation.DSMT4">
                  <p:embed/>
                </p:oleObj>
              </mc:Choice>
              <mc:Fallback>
                <p:oleObj name="Equation" r:id="rId6" imgW="149795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90600"/>
                        <a:ext cx="38862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75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5076825" y="5715000"/>
          <a:ext cx="609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8" imgW="215619" imgH="164885" progId="Equation.DSMT4">
                  <p:embed/>
                </p:oleObj>
              </mc:Choice>
              <mc:Fallback>
                <p:oleObj name="Equation" r:id="rId8" imgW="215619" imgH="16488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715000"/>
                        <a:ext cx="609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66" name="Line 10"/>
          <p:cNvSpPr>
            <a:spLocks noChangeShapeType="1"/>
          </p:cNvSpPr>
          <p:nvPr/>
        </p:nvSpPr>
        <p:spPr bwMode="auto">
          <a:xfrm>
            <a:off x="4586288" y="1066800"/>
            <a:ext cx="23812" cy="5014913"/>
          </a:xfrm>
          <a:prstGeom prst="line">
            <a:avLst/>
          </a:prstGeom>
          <a:noFill/>
          <a:ln w="38100" cmpd="dbl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05878" name="Object 22"/>
          <p:cNvGraphicFramePr>
            <a:graphicFrameLocks noChangeAspect="1"/>
          </p:cNvGraphicFramePr>
          <p:nvPr>
            <p:ph sz="quarter" idx="4"/>
          </p:nvPr>
        </p:nvGraphicFramePr>
        <p:xfrm>
          <a:off x="5053013" y="3843338"/>
          <a:ext cx="18669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10" imgW="748975" imgH="393529" progId="Equation.DSMT4">
                  <p:embed/>
                </p:oleObj>
              </mc:Choice>
              <mc:Fallback>
                <p:oleObj name="Equation" r:id="rId10" imgW="748975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3843338"/>
                        <a:ext cx="18669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81" name="Object 25"/>
          <p:cNvGraphicFramePr>
            <a:graphicFrameLocks noChangeAspect="1"/>
          </p:cNvGraphicFramePr>
          <p:nvPr/>
        </p:nvGraphicFramePr>
        <p:xfrm>
          <a:off x="5033963" y="2943225"/>
          <a:ext cx="1979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12" imgW="850531" imgH="393529" progId="Equation.DSMT4">
                  <p:embed/>
                </p:oleObj>
              </mc:Choice>
              <mc:Fallback>
                <p:oleObj name="Equation" r:id="rId12" imgW="850531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2943225"/>
                        <a:ext cx="19796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82" name="Object 26"/>
          <p:cNvGraphicFramePr>
            <a:graphicFrameLocks noChangeAspect="1"/>
          </p:cNvGraphicFramePr>
          <p:nvPr/>
        </p:nvGraphicFramePr>
        <p:xfrm>
          <a:off x="5029200" y="2005013"/>
          <a:ext cx="8874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14" imgW="380835" imgH="393529" progId="Equation.DSMT4">
                  <p:embed/>
                </p:oleObj>
              </mc:Choice>
              <mc:Fallback>
                <p:oleObj name="Equation" r:id="rId14" imgW="380835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05013"/>
                        <a:ext cx="88741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83" name="Object 27"/>
          <p:cNvGraphicFramePr>
            <a:graphicFrameLocks noChangeAspect="1"/>
          </p:cNvGraphicFramePr>
          <p:nvPr/>
        </p:nvGraphicFramePr>
        <p:xfrm>
          <a:off x="5043488" y="4767263"/>
          <a:ext cx="15748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6" imgW="622030" imgH="393529" progId="Equation.DSMT4">
                  <p:embed/>
                </p:oleObj>
              </mc:Choice>
              <mc:Fallback>
                <p:oleObj name="Equation" r:id="rId16" imgW="622030" imgH="39352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4767263"/>
                        <a:ext cx="15748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84" name="Object 28"/>
          <p:cNvGraphicFramePr>
            <a:graphicFrameLocks noChangeAspect="1"/>
          </p:cNvGraphicFramePr>
          <p:nvPr/>
        </p:nvGraphicFramePr>
        <p:xfrm>
          <a:off x="7472363" y="2009775"/>
          <a:ext cx="7397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18" imgW="317225" imgH="393359" progId="Equation.DSMT4">
                  <p:embed/>
                </p:oleObj>
              </mc:Choice>
              <mc:Fallback>
                <p:oleObj name="Equation" r:id="rId18" imgW="317225" imgH="39335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2009775"/>
                        <a:ext cx="73977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885" name="Object 29"/>
          <p:cNvGraphicFramePr>
            <a:graphicFrameLocks noChangeAspect="1"/>
          </p:cNvGraphicFramePr>
          <p:nvPr/>
        </p:nvGraphicFramePr>
        <p:xfrm>
          <a:off x="5819775" y="1981200"/>
          <a:ext cx="147796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20" imgW="634725" imgH="431613" progId="Equation.DSMT4">
                  <p:embed/>
                </p:oleObj>
              </mc:Choice>
              <mc:Fallback>
                <p:oleObj name="Equation" r:id="rId20" imgW="634725" imgH="43161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1981200"/>
                        <a:ext cx="1477963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133600" y="2819400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>
              <a:effectLst/>
              <a:latin typeface="Arial" charset="0"/>
            </a:endParaRP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1143000" y="21336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2225" y="0"/>
            <a:ext cx="9121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Bài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76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 SGK trang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39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Tính giá trị các biểu thức sau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một cách hợp lí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9461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39688" y="1135063"/>
          <a:ext cx="469265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4" imgW="2197100" imgH="1270000" progId="Equation.DSMT4">
                  <p:embed/>
                </p:oleObj>
              </mc:Choice>
              <mc:Fallback>
                <p:oleObj name="Equation" r:id="rId4" imgW="2197100" imgH="1270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135063"/>
                        <a:ext cx="469265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4876800" y="1046163"/>
          <a:ext cx="373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6" imgW="1548728" imgH="393529" progId="Equation.DSMT4">
                  <p:embed/>
                </p:oleObj>
              </mc:Choice>
              <mc:Fallback>
                <p:oleObj name="Equation" r:id="rId6" imgW="154872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46163"/>
                        <a:ext cx="3733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4814888" y="990600"/>
            <a:ext cx="23812" cy="5014913"/>
          </a:xfrm>
          <a:prstGeom prst="line">
            <a:avLst/>
          </a:prstGeom>
          <a:noFill/>
          <a:ln w="38100" cmpd="dbl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08942" name="Object 14"/>
          <p:cNvGraphicFramePr>
            <a:graphicFrameLocks noChangeAspect="1"/>
          </p:cNvGraphicFramePr>
          <p:nvPr/>
        </p:nvGraphicFramePr>
        <p:xfrm>
          <a:off x="5181600" y="1905000"/>
          <a:ext cx="298291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8" imgW="1218671" imgH="431613" progId="Equation.DSMT4">
                  <p:embed/>
                </p:oleObj>
              </mc:Choice>
              <mc:Fallback>
                <p:oleObj name="Equation" r:id="rId8" imgW="1218671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2982913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/>
        </p:nvGraphicFramePr>
        <p:xfrm>
          <a:off x="5167313" y="2971800"/>
          <a:ext cx="12112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971800"/>
                        <a:ext cx="121126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/>
        </p:nvGraphicFramePr>
        <p:xfrm>
          <a:off x="5191125" y="4810125"/>
          <a:ext cx="6524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12" imgW="266469" imgH="393359" progId="Equation.DSMT4">
                  <p:embed/>
                </p:oleObj>
              </mc:Choice>
              <mc:Fallback>
                <p:oleObj name="Equation" r:id="rId12" imgW="266469" imgH="39335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4810125"/>
                        <a:ext cx="65246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/>
        </p:nvGraphicFramePr>
        <p:xfrm>
          <a:off x="5191125" y="3890963"/>
          <a:ext cx="10874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14" imgW="444307" imgH="393529" progId="Equation.DSMT4">
                  <p:embed/>
                </p:oleObj>
              </mc:Choice>
              <mc:Fallback>
                <p:oleObj name="Equation" r:id="rId14" imgW="444307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3890963"/>
                        <a:ext cx="10874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76400" y="5881688"/>
            <a:ext cx="1127125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vi-VN" sz="2800">
              <a:effectLst/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6200" y="4953000"/>
            <a:ext cx="1066800" cy="928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>
              <a:effectLst/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76400" y="3048000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000">
              <a:effectLst/>
              <a:latin typeface="Arial" charset="0"/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0963" y="76200"/>
            <a:ext cx="9063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Bài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76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 SGK trang </a:t>
            </a:r>
            <a:r>
              <a:rPr lang="en-US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39</a:t>
            </a:r>
            <a:r>
              <a:rPr lang="vi-VN" sz="28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Tính giá trị các biểu thức sau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một cách hợp lí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>
            <a:off x="4548188" y="1219200"/>
            <a:ext cx="23812" cy="5014913"/>
          </a:xfrm>
          <a:prstGeom prst="line">
            <a:avLst/>
          </a:prstGeom>
          <a:noFill/>
          <a:ln w="38100" cmpd="dbl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0488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85725" y="1471613"/>
          <a:ext cx="43338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4" imgW="2197100" imgH="1270000" progId="Equation.DSMT4">
                  <p:embed/>
                </p:oleObj>
              </mc:Choice>
              <mc:Fallback>
                <p:oleObj name="Equation" r:id="rId4" imgW="2197100" imgH="1270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471613"/>
                        <a:ext cx="433387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4645025" y="1428750"/>
          <a:ext cx="41941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6" imgW="2197100" imgH="431800" progId="Equation.DSMT4">
                  <p:embed/>
                </p:oleObj>
              </mc:Choice>
              <mc:Fallback>
                <p:oleObj name="Equation" r:id="rId6" imgW="21971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428750"/>
                        <a:ext cx="41941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3" name="Object 11"/>
          <p:cNvGraphicFramePr>
            <a:graphicFrameLocks noChangeAspect="1"/>
          </p:cNvGraphicFramePr>
          <p:nvPr>
            <p:ph sz="quarter" idx="4"/>
          </p:nvPr>
        </p:nvGraphicFramePr>
        <p:xfrm>
          <a:off x="4691063" y="2220913"/>
          <a:ext cx="44529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8" imgW="2197100" imgH="431800" progId="Equation.DSMT4">
                  <p:embed/>
                </p:oleObj>
              </mc:Choice>
              <mc:Fallback>
                <p:oleObj name="Equation" r:id="rId8" imgW="21971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2220913"/>
                        <a:ext cx="44529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75" name="Object 23"/>
          <p:cNvGraphicFramePr>
            <a:graphicFrameLocks noChangeAspect="1"/>
          </p:cNvGraphicFramePr>
          <p:nvPr/>
        </p:nvGraphicFramePr>
        <p:xfrm>
          <a:off x="4772025" y="4005263"/>
          <a:ext cx="590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10" imgW="241091" imgH="177646" progId="Equation.DSMT4">
                  <p:embed/>
                </p:oleObj>
              </mc:Choice>
              <mc:Fallback>
                <p:oleObj name="Equation" r:id="rId10" imgW="241091" imgH="17764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4005263"/>
                        <a:ext cx="590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77" name="Object 25"/>
          <p:cNvGraphicFramePr>
            <a:graphicFrameLocks noChangeAspect="1"/>
          </p:cNvGraphicFramePr>
          <p:nvPr/>
        </p:nvGraphicFramePr>
        <p:xfrm>
          <a:off x="4752975" y="3095625"/>
          <a:ext cx="27797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12" imgW="1371600" imgH="431800" progId="Equation.DSMT4">
                  <p:embed/>
                </p:oleObj>
              </mc:Choice>
              <mc:Fallback>
                <p:oleObj name="Equation" r:id="rId12" imgW="1371600" imgH="431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095625"/>
                        <a:ext cx="27797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830263" y="2066925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effectLst/>
              <a:latin typeface=".VnTime" pitchFamily="34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57163" y="76200"/>
            <a:ext cx="8529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Bài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77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SGK trang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39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Tính giá trị các biểu thức sau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5105400" y="762000"/>
            <a:ext cx="23813" cy="6096000"/>
          </a:xfrm>
          <a:prstGeom prst="line">
            <a:avLst/>
          </a:prstGeom>
          <a:noFill/>
          <a:ln w="38100" cmpd="dbl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09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464175" y="609600"/>
          <a:ext cx="2895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609600"/>
                        <a:ext cx="2895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0" name="Group 26"/>
          <p:cNvGrpSpPr>
            <a:grpSpLocks/>
          </p:cNvGrpSpPr>
          <p:nvPr/>
        </p:nvGrpSpPr>
        <p:grpSpPr bwMode="auto">
          <a:xfrm>
            <a:off x="201613" y="836613"/>
            <a:ext cx="4791075" cy="2640012"/>
            <a:chOff x="36" y="713"/>
            <a:chExt cx="3018" cy="1663"/>
          </a:xfrm>
        </p:grpSpPr>
        <p:graphicFrame>
          <p:nvGraphicFramePr>
            <p:cNvPr id="21521" name="Object 8"/>
            <p:cNvGraphicFramePr>
              <a:graphicFrameLocks noChangeAspect="1"/>
            </p:cNvGraphicFramePr>
            <p:nvPr/>
          </p:nvGraphicFramePr>
          <p:xfrm>
            <a:off x="36" y="744"/>
            <a:ext cx="1836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3" name="Equation" r:id="rId6" imgW="1371600" imgH="1219200" progId="Equation.DSMT4">
                    <p:embed/>
                  </p:oleObj>
                </mc:Choice>
                <mc:Fallback>
                  <p:oleObj name="Equation" r:id="rId6" imgW="1371600" imgH="1219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744"/>
                          <a:ext cx="1836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2" name="Object 16"/>
            <p:cNvGraphicFramePr>
              <a:graphicFrameLocks noChangeAspect="1"/>
            </p:cNvGraphicFramePr>
            <p:nvPr/>
          </p:nvGraphicFramePr>
          <p:xfrm>
            <a:off x="2382" y="1308"/>
            <a:ext cx="52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4" name="Equation" r:id="rId8" imgW="431613" imgH="393529" progId="Equation.DSMT4">
                    <p:embed/>
                  </p:oleObj>
                </mc:Choice>
                <mc:Fallback>
                  <p:oleObj name="Equation" r:id="rId8" imgW="431613" imgH="393529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2" y="1308"/>
                          <a:ext cx="52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3" name="Text Box 12"/>
            <p:cNvSpPr txBox="1">
              <a:spLocks noChangeArrowheads="1"/>
            </p:cNvSpPr>
            <p:nvPr/>
          </p:nvSpPr>
          <p:spPr bwMode="auto">
            <a:xfrm>
              <a:off x="1905" y="855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lang="en-US" sz="240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auto">
            <a:xfrm>
              <a:off x="1917" y="1383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lang="en-US" sz="2400">
                  <a:effectLst/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21525" name="Object 20"/>
            <p:cNvGraphicFramePr>
              <a:graphicFrameLocks noChangeAspect="1"/>
            </p:cNvGraphicFramePr>
            <p:nvPr/>
          </p:nvGraphicFramePr>
          <p:xfrm>
            <a:off x="2280" y="1836"/>
            <a:ext cx="774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5" name="Equation" r:id="rId10" imgW="596641" imgH="393529" progId="Equation.DSMT4">
                    <p:embed/>
                  </p:oleObj>
                </mc:Choice>
                <mc:Fallback>
                  <p:oleObj name="Equation" r:id="rId10" imgW="596641" imgH="393529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1836"/>
                          <a:ext cx="774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884" y="1941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lang="en-US" sz="2400">
                  <a:effectLst/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21527" name="Object 22"/>
            <p:cNvGraphicFramePr>
              <a:graphicFrameLocks noChangeAspect="1"/>
            </p:cNvGraphicFramePr>
            <p:nvPr/>
          </p:nvGraphicFramePr>
          <p:xfrm>
            <a:off x="2304" y="713"/>
            <a:ext cx="638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6" name="Equation" r:id="rId12" imgW="469696" imgH="393529" progId="Equation.DSMT4">
                    <p:embed/>
                  </p:oleObj>
                </mc:Choice>
                <mc:Fallback>
                  <p:oleObj name="Equation" r:id="rId12" imgW="469696" imgH="393529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713"/>
                          <a:ext cx="638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023" name="Object 23"/>
          <p:cNvGraphicFramePr>
            <a:graphicFrameLocks noChangeAspect="1"/>
          </p:cNvGraphicFramePr>
          <p:nvPr>
            <p:ph sz="quarter" idx="4"/>
          </p:nvPr>
        </p:nvGraphicFramePr>
        <p:xfrm>
          <a:off x="5730875" y="1438275"/>
          <a:ext cx="22002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14" imgW="1028254" imgH="431613" progId="Equation.DSMT4">
                  <p:embed/>
                </p:oleObj>
              </mc:Choice>
              <mc:Fallback>
                <p:oleObj name="Equation" r:id="rId14" imgW="1028254" imgH="43161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1438275"/>
                        <a:ext cx="22002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7" name="Object 27"/>
          <p:cNvGraphicFramePr>
            <a:graphicFrameLocks noChangeAspect="1"/>
          </p:cNvGraphicFramePr>
          <p:nvPr/>
        </p:nvGraphicFramePr>
        <p:xfrm>
          <a:off x="5726113" y="2417763"/>
          <a:ext cx="24272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16" imgW="1218671" imgH="431613" progId="Equation.DSMT4">
                  <p:embed/>
                </p:oleObj>
              </mc:Choice>
              <mc:Fallback>
                <p:oleObj name="Equation" r:id="rId16" imgW="1218671" imgH="431613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2417763"/>
                        <a:ext cx="242728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9" name="Object 29"/>
          <p:cNvGraphicFramePr>
            <a:graphicFrameLocks noChangeAspect="1"/>
          </p:cNvGraphicFramePr>
          <p:nvPr/>
        </p:nvGraphicFramePr>
        <p:xfrm>
          <a:off x="5754688" y="3284538"/>
          <a:ext cx="9239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18" imgW="482391" imgH="393529" progId="Equation.DSMT4">
                  <p:embed/>
                </p:oleObj>
              </mc:Choice>
              <mc:Fallback>
                <p:oleObj name="Equation" r:id="rId18" imgW="482391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3284538"/>
                        <a:ext cx="9239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5383213" y="42195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/>
                <a:latin typeface="Times New Roman" pitchFamily="18" charset="0"/>
              </a:rPr>
              <a:t>Thay a</a:t>
            </a:r>
            <a:r>
              <a:rPr lang="en-US" sz="2400">
                <a:effectLst/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Times New Roman" pitchFamily="18" charset="0"/>
              </a:rPr>
              <a:t>=</a:t>
            </a:r>
          </a:p>
        </p:txBody>
      </p:sp>
      <p:graphicFrame>
        <p:nvGraphicFramePr>
          <p:cNvPr id="512032" name="Object 32"/>
          <p:cNvGraphicFramePr>
            <a:graphicFrameLocks noChangeAspect="1"/>
          </p:cNvGraphicFramePr>
          <p:nvPr/>
        </p:nvGraphicFramePr>
        <p:xfrm>
          <a:off x="6656388" y="3995738"/>
          <a:ext cx="5111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20" imgW="228501" imgH="393529" progId="Equation.DSMT4">
                  <p:embed/>
                </p:oleObj>
              </mc:Choice>
              <mc:Fallback>
                <p:oleObj name="Equation" r:id="rId20" imgW="228501" imgH="393529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995738"/>
                        <a:ext cx="511175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4" name="Text Box 34"/>
          <p:cNvSpPr txBox="1">
            <a:spLocks noChangeArrowheads="1"/>
          </p:cNvSpPr>
          <p:nvPr/>
        </p:nvSpPr>
        <p:spPr bwMode="auto">
          <a:xfrm>
            <a:off x="7169150" y="41529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/>
                <a:latin typeface="Times New Roman" pitchFamily="18" charset="0"/>
              </a:rPr>
              <a:t>Vào </a:t>
            </a:r>
          </a:p>
        </p:txBody>
      </p:sp>
      <p:graphicFrame>
        <p:nvGraphicFramePr>
          <p:cNvPr id="512035" name="Object 35"/>
          <p:cNvGraphicFramePr>
            <a:graphicFrameLocks noChangeAspect="1"/>
          </p:cNvGraphicFramePr>
          <p:nvPr/>
        </p:nvGraphicFramePr>
        <p:xfrm>
          <a:off x="7939088" y="3962400"/>
          <a:ext cx="8239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22" imgW="368140" imgH="393529" progId="Equation.DSMT4">
                  <p:embed/>
                </p:oleObj>
              </mc:Choice>
              <mc:Fallback>
                <p:oleObj name="Equation" r:id="rId22" imgW="368140" imgH="39352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3962400"/>
                        <a:ext cx="8239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6" name="Text Box 36"/>
          <p:cNvSpPr txBox="1">
            <a:spLocks noChangeArrowheads="1"/>
          </p:cNvSpPr>
          <p:nvPr/>
        </p:nvSpPr>
        <p:spPr bwMode="auto">
          <a:xfrm>
            <a:off x="5378450" y="50831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effectLst/>
                <a:latin typeface="Times New Roman" pitchFamily="18" charset="0"/>
              </a:rPr>
              <a:t>Ta được</a:t>
            </a:r>
            <a:r>
              <a:rPr lang="en-US" sz="2400">
                <a:effectLst/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12037" name="Object 37"/>
          <p:cNvGraphicFramePr>
            <a:graphicFrameLocks noChangeAspect="1"/>
          </p:cNvGraphicFramePr>
          <p:nvPr/>
        </p:nvGraphicFramePr>
        <p:xfrm>
          <a:off x="6634163" y="5030788"/>
          <a:ext cx="18240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24" imgW="926698" imgH="393529" progId="Equation.DSMT4">
                  <p:embed/>
                </p:oleObj>
              </mc:Choice>
              <mc:Fallback>
                <p:oleObj name="Equation" r:id="rId24" imgW="926698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030788"/>
                        <a:ext cx="182403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8" name="Object 38"/>
          <p:cNvGraphicFramePr>
            <a:graphicFrameLocks noChangeAspect="1"/>
          </p:cNvGraphicFramePr>
          <p:nvPr/>
        </p:nvGraphicFramePr>
        <p:xfrm>
          <a:off x="6731000" y="5945188"/>
          <a:ext cx="17272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26" imgW="812447" imgH="393529" progId="Equation.DSMT4">
                  <p:embed/>
                </p:oleObj>
              </mc:Choice>
              <mc:Fallback>
                <p:oleObj name="Equation" r:id="rId26" imgW="812447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945188"/>
                        <a:ext cx="17272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0" grpId="0"/>
      <p:bldP spid="512034" grpId="0"/>
      <p:bldP spid="51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J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1066800" y="2895600"/>
            <a:ext cx="7086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0000"/>
                </a:solidFill>
                <a:effectLst/>
                <a:latin typeface="Times New Roman" pitchFamily="18" charset="0"/>
              </a:rPr>
              <a:t>Xin chân thành cảm ơn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800000"/>
                </a:solidFill>
                <a:effectLst/>
                <a:latin typeface="Times New Roman" pitchFamily="18" charset="0"/>
              </a:rPr>
              <a:t>Quí THẦY CÔ CÙNG CÁC EM HỌC SINH LỚP 6A</a:t>
            </a:r>
            <a:r>
              <a:rPr lang="en-US" sz="4000" b="1" baseline="-25000">
                <a:solidFill>
                  <a:srgbClr val="800000"/>
                </a:solidFill>
                <a:effectLst/>
                <a:latin typeface="Times New Roman" pitchFamily="18" charset="0"/>
              </a:rPr>
              <a:t>8</a:t>
            </a:r>
            <a:endParaRPr lang="en-US" sz="4000" b="1">
              <a:solidFill>
                <a:srgbClr val="8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532" name="Picture 4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12573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</a:rPr>
              <a:t>1. 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Các tính chất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200025" y="158591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Tính chất giao hoán: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4901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527425" y="1406525"/>
          <a:ext cx="10017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520700" imgH="457200" progId="Equation.DSMT4">
                  <p:embed/>
                </p:oleObj>
              </mc:Choice>
              <mc:Fallback>
                <p:oleObj name="Equation" r:id="rId3" imgW="520700" imgH="45720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1406525"/>
                        <a:ext cx="10017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46438" y="2424113"/>
          <a:ext cx="15525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5" imgW="901309" imgH="495085" progId="Equation.DSMT4">
                  <p:embed/>
                </p:oleObj>
              </mc:Choice>
              <mc:Fallback>
                <p:oleObj name="Equation" r:id="rId5" imgW="901309" imgH="495085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2424113"/>
                        <a:ext cx="155257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29188" y="3541713"/>
          <a:ext cx="4857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7" imgW="126890" imgH="190335" progId="Equation.DSMT4">
                  <p:embed/>
                </p:oleObj>
              </mc:Choice>
              <mc:Fallback>
                <p:oleObj name="Equation" r:id="rId7" imgW="126890" imgH="190335" progId="Equation.DSMT4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541713"/>
                        <a:ext cx="4857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7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83200" y="2332038"/>
          <a:ext cx="14160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9" imgW="761669" imgH="545863" progId="Equation.DSMT4">
                  <p:embed/>
                </p:oleObj>
              </mc:Choice>
              <mc:Fallback>
                <p:oleObj name="Equation" r:id="rId9" imgW="761669" imgH="545863" progId="Equation.DSMT4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2332038"/>
                        <a:ext cx="141605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228600" y="2590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Tính chất kết hợp: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7D"/>
                  </a:outerShdw>
                </a:effectLst>
                <a:latin typeface="Times New Roman" pitchFamily="18" charset="0"/>
                <a:cs typeface="+mn-cs"/>
              </a:rPr>
              <a:t>BÀI 11. TÍNH CHẤT CƠ BẢN CỦA PHÉP NHÂN PHÂN SỐ</a:t>
            </a:r>
            <a:endParaRPr lang="vi-VN" sz="2600" b="1">
              <a:solidFill>
                <a:srgbClr val="FFFF00"/>
              </a:solidFill>
              <a:effectLst>
                <a:outerShdw blurRad="38100" dist="38100" dir="2700000" algn="tl">
                  <a:srgbClr val="00007D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14" name="Rectangle 18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64915" name="Object 19"/>
          <p:cNvGraphicFramePr>
            <a:graphicFrameLocks noChangeAspect="1"/>
          </p:cNvGraphicFramePr>
          <p:nvPr/>
        </p:nvGraphicFramePr>
        <p:xfrm>
          <a:off x="1600200" y="5791200"/>
          <a:ext cx="44196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11" imgW="2032000" imgH="381000" progId="Equation.3">
                  <p:embed/>
                </p:oleObj>
              </mc:Choice>
              <mc:Fallback>
                <p:oleObj name="Equation" r:id="rId11" imgW="2032000" imgH="381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44196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6" name="Object 20"/>
          <p:cNvGraphicFramePr>
            <a:graphicFrameLocks noChangeAspect="1"/>
          </p:cNvGraphicFramePr>
          <p:nvPr/>
        </p:nvGraphicFramePr>
        <p:xfrm>
          <a:off x="4781550" y="1376363"/>
          <a:ext cx="7921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13" imgW="381000" imgH="457200" progId="Equation.DSMT4">
                  <p:embed/>
                </p:oleObj>
              </mc:Choice>
              <mc:Fallback>
                <p:oleObj name="Equation" r:id="rId13" imgW="3810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1376363"/>
                        <a:ext cx="7921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228600" y="3581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với số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64908" name="Object 12"/>
          <p:cNvGraphicFramePr>
            <a:graphicFrameLocks noChangeAspect="1"/>
          </p:cNvGraphicFramePr>
          <p:nvPr/>
        </p:nvGraphicFramePr>
        <p:xfrm>
          <a:off x="3484563" y="3405188"/>
          <a:ext cx="1184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15" imgW="457200" imgH="457200" progId="Equation.DSMT4">
                  <p:embed/>
                </p:oleObj>
              </mc:Choice>
              <mc:Fallback>
                <p:oleObj name="Equation" r:id="rId15" imgW="4572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405188"/>
                        <a:ext cx="1184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3"/>
          <p:cNvGraphicFramePr>
            <a:graphicFrameLocks noChangeAspect="1"/>
          </p:cNvGraphicFramePr>
          <p:nvPr/>
        </p:nvGraphicFramePr>
        <p:xfrm>
          <a:off x="6070600" y="3624263"/>
          <a:ext cx="279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624263"/>
                        <a:ext cx="2794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8" name="Object 22"/>
          <p:cNvGraphicFramePr>
            <a:graphicFrameLocks noChangeAspect="1"/>
          </p:cNvGraphicFramePr>
          <p:nvPr/>
        </p:nvGraphicFramePr>
        <p:xfrm>
          <a:off x="4889500" y="3281363"/>
          <a:ext cx="156686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19" imgW="609600" imgH="457200" progId="Equation.DSMT4">
                  <p:embed/>
                </p:oleObj>
              </mc:Choice>
              <mc:Fallback>
                <p:oleObj name="Equation" r:id="rId19" imgW="609600" imgH="457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281363"/>
                        <a:ext cx="156686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9" name="Object 23"/>
          <p:cNvGraphicFramePr>
            <a:graphicFrameLocks noChangeAspect="1"/>
          </p:cNvGraphicFramePr>
          <p:nvPr/>
        </p:nvGraphicFramePr>
        <p:xfrm>
          <a:off x="7100888" y="2420938"/>
          <a:ext cx="16875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21" imgW="723586" imgH="482391" progId="Equation.DSMT4">
                  <p:embed/>
                </p:oleObj>
              </mc:Choice>
              <mc:Fallback>
                <p:oleObj name="Equation" r:id="rId21" imgW="723586" imgH="48239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2420938"/>
                        <a:ext cx="16875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21" name="Text Box 10"/>
          <p:cNvSpPr txBox="1">
            <a:spLocks noChangeArrowheads="1"/>
          </p:cNvSpPr>
          <p:nvPr/>
        </p:nvSpPr>
        <p:spPr bwMode="auto">
          <a:xfrm>
            <a:off x="233363" y="4338638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d)Tính chất phân phối của phép nhân đối với phép cộng:</a:t>
            </a:r>
          </a:p>
        </p:txBody>
      </p:sp>
      <p:graphicFrame>
        <p:nvGraphicFramePr>
          <p:cNvPr id="464924" name="Object 28"/>
          <p:cNvGraphicFramePr>
            <a:graphicFrameLocks noChangeAspect="1"/>
          </p:cNvGraphicFramePr>
          <p:nvPr/>
        </p:nvGraphicFramePr>
        <p:xfrm>
          <a:off x="1617663" y="4714875"/>
          <a:ext cx="18811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23" imgW="977476" imgH="545863" progId="Equation.DSMT4">
                  <p:embed/>
                </p:oleObj>
              </mc:Choice>
              <mc:Fallback>
                <p:oleObj name="Equation" r:id="rId23" imgW="977476" imgH="54586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714875"/>
                        <a:ext cx="18811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26" name="Object 30"/>
          <p:cNvGraphicFramePr>
            <a:graphicFrameLocks noChangeAspect="1"/>
          </p:cNvGraphicFramePr>
          <p:nvPr/>
        </p:nvGraphicFramePr>
        <p:xfrm>
          <a:off x="3736975" y="4784725"/>
          <a:ext cx="16843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25" imgW="876300" imgH="482600" progId="Equation.DSMT4">
                  <p:embed/>
                </p:oleObj>
              </mc:Choice>
              <mc:Fallback>
                <p:oleObj name="Equation" r:id="rId25" imgW="876300" imgH="482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4784725"/>
                        <a:ext cx="16843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6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6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6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6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  <p:bldP spid="464899" grpId="0"/>
      <p:bldP spid="464903" grpId="0"/>
      <p:bldP spid="464904" grpId="0"/>
      <p:bldP spid="4649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533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 tính chất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94297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a) Tính chất giao hoán: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593725" y="2514600"/>
          <a:ext cx="25447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3" imgW="1662978" imgH="545863" progId="Equation.DSMT4">
                  <p:embed/>
                </p:oleObj>
              </mc:Choice>
              <mc:Fallback>
                <p:oleObj name="Equation" r:id="rId3" imgW="1662978" imgH="54586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514600"/>
                        <a:ext cx="254476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2133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b) Tính chất kết hợp: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4" name="Object 13"/>
          <p:cNvGraphicFramePr>
            <a:graphicFrameLocks noChangeAspect="1"/>
          </p:cNvGraphicFramePr>
          <p:nvPr/>
        </p:nvGraphicFramePr>
        <p:xfrm>
          <a:off x="3190875" y="2514600"/>
          <a:ext cx="15335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" imgW="660400" imgH="419100" progId="Equation.DSMT4">
                  <p:embed/>
                </p:oleObj>
              </mc:Choice>
              <mc:Fallback>
                <p:oleObj name="Equation" r:id="rId5" imgW="6604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2514600"/>
                        <a:ext cx="153352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14"/>
          <p:cNvSpPr>
            <a:spLocks noChangeShapeType="1"/>
          </p:cNvSpPr>
          <p:nvPr/>
        </p:nvSpPr>
        <p:spPr bwMode="auto">
          <a:xfrm>
            <a:off x="5105400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0" y="263842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0" y="261937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17"/>
          <p:cNvSpPr>
            <a:spLocks noChangeArrowheads="1"/>
          </p:cNvSpPr>
          <p:nvPr/>
        </p:nvSpPr>
        <p:spPr bwMode="auto">
          <a:xfrm>
            <a:off x="0" y="261937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Rectangle 18"/>
          <p:cNvSpPr>
            <a:spLocks noChangeArrowheads="1"/>
          </p:cNvSpPr>
          <p:nvPr/>
        </p:nvSpPr>
        <p:spPr bwMode="auto">
          <a:xfrm>
            <a:off x="0" y="263842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Rectangle 19"/>
          <p:cNvSpPr>
            <a:spLocks noChangeArrowheads="1"/>
          </p:cNvSpPr>
          <p:nvPr/>
        </p:nvSpPr>
        <p:spPr bwMode="auto">
          <a:xfrm>
            <a:off x="0" y="263842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Rectangle 20"/>
          <p:cNvSpPr>
            <a:spLocks noChangeArrowheads="1"/>
          </p:cNvSpPr>
          <p:nvPr/>
        </p:nvSpPr>
        <p:spPr bwMode="auto">
          <a:xfrm>
            <a:off x="0" y="261937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0" y="263842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0" y="263842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Rectangle 23"/>
          <p:cNvSpPr>
            <a:spLocks noChangeArrowheads="1"/>
          </p:cNvSpPr>
          <p:nvPr/>
        </p:nvSpPr>
        <p:spPr bwMode="auto">
          <a:xfrm>
            <a:off x="0" y="263842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5181600" y="685800"/>
            <a:ext cx="396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2400" b="1">
                <a:effectLst/>
                <a:latin typeface="Times New Roman" pitchFamily="18" charset="0"/>
                <a:cs typeface="Times New Roman" pitchFamily="18" charset="0"/>
              </a:rPr>
              <a:t> : Điền dấu (&lt;, &gt;, =) thích hợp vào chỗ  “……….”</a:t>
            </a:r>
          </a:p>
        </p:txBody>
      </p:sp>
      <p:graphicFrame>
        <p:nvGraphicFramePr>
          <p:cNvPr id="7186" name="Object 26"/>
          <p:cNvGraphicFramePr>
            <a:graphicFrameLocks noChangeAspect="1"/>
          </p:cNvGraphicFramePr>
          <p:nvPr/>
        </p:nvGraphicFramePr>
        <p:xfrm>
          <a:off x="5681663" y="1381125"/>
          <a:ext cx="25225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7" imgW="1295400" imgH="457200" progId="Equation.DSMT4">
                  <p:embed/>
                </p:oleObj>
              </mc:Choice>
              <mc:Fallback>
                <p:oleObj name="Equation" r:id="rId7" imgW="129540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381125"/>
                        <a:ext cx="252253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5110163" y="15335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graphicFrame>
        <p:nvGraphicFramePr>
          <p:cNvPr id="7188" name="Object 28"/>
          <p:cNvGraphicFramePr>
            <a:graphicFrameLocks noChangeAspect="1"/>
          </p:cNvGraphicFramePr>
          <p:nvPr/>
        </p:nvGraphicFramePr>
        <p:xfrm>
          <a:off x="5619750" y="2514600"/>
          <a:ext cx="30686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9" imgW="2005729" imgH="495085" progId="Equation.DSMT4">
                  <p:embed/>
                </p:oleObj>
              </mc:Choice>
              <mc:Fallback>
                <p:oleObj name="Equation" r:id="rId9" imgW="2005729" imgH="49508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2514600"/>
                        <a:ext cx="30686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5153025" y="26574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5124450" y="35099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graphicFrame>
        <p:nvGraphicFramePr>
          <p:cNvPr id="7191" name="Object 31"/>
          <p:cNvGraphicFramePr>
            <a:graphicFrameLocks noChangeAspect="1"/>
          </p:cNvGraphicFramePr>
          <p:nvPr/>
        </p:nvGraphicFramePr>
        <p:xfrm>
          <a:off x="5927725" y="3352800"/>
          <a:ext cx="16573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11" imgW="1041400" imgH="457200" progId="Equation.DSMT4">
                  <p:embed/>
                </p:oleObj>
              </mc:Choice>
              <mc:Fallback>
                <p:oleObj name="Equation" r:id="rId11" imgW="1041400" imgH="457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3352800"/>
                        <a:ext cx="16573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904" name="Text Box 32"/>
          <p:cNvSpPr txBox="1">
            <a:spLocks noChangeArrowheads="1"/>
          </p:cNvSpPr>
          <p:nvPr/>
        </p:nvSpPr>
        <p:spPr bwMode="auto">
          <a:xfrm>
            <a:off x="6705600" y="340995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505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63905" name="Text Box 33"/>
          <p:cNvSpPr txBox="1">
            <a:spLocks noChangeArrowheads="1"/>
          </p:cNvSpPr>
          <p:nvPr/>
        </p:nvSpPr>
        <p:spPr bwMode="auto">
          <a:xfrm>
            <a:off x="6934200" y="256222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505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63906" name="Text Box 34"/>
          <p:cNvSpPr txBox="1">
            <a:spLocks noChangeArrowheads="1"/>
          </p:cNvSpPr>
          <p:nvPr/>
        </p:nvSpPr>
        <p:spPr bwMode="auto">
          <a:xfrm>
            <a:off x="6705600" y="1500188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505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7195" name="Object 44"/>
          <p:cNvGraphicFramePr>
            <a:graphicFrameLocks noChangeAspect="1"/>
          </p:cNvGraphicFramePr>
          <p:nvPr/>
        </p:nvGraphicFramePr>
        <p:xfrm>
          <a:off x="925513" y="1290638"/>
          <a:ext cx="10017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13" imgW="520700" imgH="457200" progId="Equation.DSMT4">
                  <p:embed/>
                </p:oleObj>
              </mc:Choice>
              <mc:Fallback>
                <p:oleObj name="Equation" r:id="rId13" imgW="520700" imgH="457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290638"/>
                        <a:ext cx="10017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6" name="Object 45"/>
          <p:cNvGraphicFramePr>
            <a:graphicFrameLocks noChangeAspect="1"/>
          </p:cNvGraphicFramePr>
          <p:nvPr/>
        </p:nvGraphicFramePr>
        <p:xfrm>
          <a:off x="2179638" y="1260475"/>
          <a:ext cx="7921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15" imgW="381000" imgH="457200" progId="Equation.DSMT4">
                  <p:embed/>
                </p:oleObj>
              </mc:Choice>
              <mc:Fallback>
                <p:oleObj name="Equation" r:id="rId15" imgW="381000" imgH="4572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1260475"/>
                        <a:ext cx="7921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Text Box 52"/>
          <p:cNvSpPr txBox="1">
            <a:spLocks noChangeArrowheads="1"/>
          </p:cNvSpPr>
          <p:nvPr/>
        </p:nvSpPr>
        <p:spPr bwMode="auto">
          <a:xfrm>
            <a:off x="-14288" y="340995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với số </a:t>
            </a: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198" name="Group 53"/>
          <p:cNvGrpSpPr>
            <a:grpSpLocks/>
          </p:cNvGrpSpPr>
          <p:nvPr/>
        </p:nvGrpSpPr>
        <p:grpSpPr bwMode="auto">
          <a:xfrm>
            <a:off x="2333625" y="3248025"/>
            <a:ext cx="2865438" cy="914400"/>
            <a:chOff x="2531" y="2880"/>
            <a:chExt cx="1805" cy="576"/>
          </a:xfrm>
        </p:grpSpPr>
        <p:graphicFrame>
          <p:nvGraphicFramePr>
            <p:cNvPr id="7209" name="Object 54"/>
            <p:cNvGraphicFramePr>
              <a:graphicFrameLocks noChangeAspect="1"/>
            </p:cNvGraphicFramePr>
            <p:nvPr/>
          </p:nvGraphicFramePr>
          <p:xfrm>
            <a:off x="3402" y="2966"/>
            <a:ext cx="384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9" name="Equation" r:id="rId17" imgW="126890" imgH="190335" progId="Equation.DSMT4">
                    <p:embed/>
                  </p:oleObj>
                </mc:Choice>
                <mc:Fallback>
                  <p:oleObj name="Equation" r:id="rId17" imgW="126890" imgH="190335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" y="2966"/>
                          <a:ext cx="384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10" name="Object 55"/>
            <p:cNvGraphicFramePr>
              <a:graphicFrameLocks noChangeAspect="1"/>
            </p:cNvGraphicFramePr>
            <p:nvPr/>
          </p:nvGraphicFramePr>
          <p:xfrm>
            <a:off x="2531" y="2880"/>
            <a:ext cx="74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0" name="Equation" r:id="rId19" imgW="457200" imgH="457200" progId="Equation.DSMT4">
                    <p:embed/>
                  </p:oleObj>
                </mc:Choice>
                <mc:Fallback>
                  <p:oleObj name="Equation" r:id="rId19" imgW="457200" imgH="457200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" y="2880"/>
                          <a:ext cx="74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11" name="Object 56"/>
            <p:cNvGraphicFramePr>
              <a:graphicFrameLocks noChangeAspect="1"/>
            </p:cNvGraphicFramePr>
            <p:nvPr/>
          </p:nvGraphicFramePr>
          <p:xfrm>
            <a:off x="4160" y="3018"/>
            <a:ext cx="17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1" name="Equation" r:id="rId21" imgW="114102" imgH="177492" progId="Equation.DSMT4">
                    <p:embed/>
                  </p:oleObj>
                </mc:Choice>
                <mc:Fallback>
                  <p:oleObj name="Equation" r:id="rId21" imgW="114102" imgH="177492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" y="3018"/>
                          <a:ext cx="17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99" name="Object 57"/>
          <p:cNvGraphicFramePr>
            <a:graphicFrameLocks noChangeAspect="1"/>
          </p:cNvGraphicFramePr>
          <p:nvPr/>
        </p:nvGraphicFramePr>
        <p:xfrm>
          <a:off x="3475038" y="3052763"/>
          <a:ext cx="15668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23" imgW="609600" imgH="457200" progId="Equation.DSMT4">
                  <p:embed/>
                </p:oleObj>
              </mc:Choice>
              <mc:Fallback>
                <p:oleObj name="Equation" r:id="rId23" imgW="609600" imgH="4572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052763"/>
                        <a:ext cx="156686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" name="Text Box 10"/>
          <p:cNvSpPr txBox="1">
            <a:spLocks noChangeArrowheads="1"/>
          </p:cNvSpPr>
          <p:nvPr/>
        </p:nvSpPr>
        <p:spPr bwMode="auto">
          <a:xfrm>
            <a:off x="0" y="4191000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effectLst/>
                <a:latin typeface="Times New Roman" pitchFamily="18" charset="0"/>
                <a:cs typeface="Times New Roman" pitchFamily="18" charset="0"/>
              </a:rPr>
              <a:t>d)Tính chất phân phối của phép nhân đối với phép cộng:</a:t>
            </a:r>
          </a:p>
        </p:txBody>
      </p:sp>
      <p:grpSp>
        <p:nvGrpSpPr>
          <p:cNvPr id="7201" name="Group 61"/>
          <p:cNvGrpSpPr>
            <a:grpSpLocks/>
          </p:cNvGrpSpPr>
          <p:nvPr/>
        </p:nvGrpSpPr>
        <p:grpSpPr bwMode="auto">
          <a:xfrm>
            <a:off x="787400" y="4948238"/>
            <a:ext cx="3803650" cy="1050925"/>
            <a:chOff x="676" y="3216"/>
            <a:chExt cx="2396" cy="662"/>
          </a:xfrm>
        </p:grpSpPr>
        <p:graphicFrame>
          <p:nvGraphicFramePr>
            <p:cNvPr id="7207" name="Object 59"/>
            <p:cNvGraphicFramePr>
              <a:graphicFrameLocks noChangeAspect="1"/>
            </p:cNvGraphicFramePr>
            <p:nvPr/>
          </p:nvGraphicFramePr>
          <p:xfrm>
            <a:off x="676" y="3216"/>
            <a:ext cx="1185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3" name="Equation" r:id="rId25" imgW="977476" imgH="545863" progId="Equation.DSMT4">
                    <p:embed/>
                  </p:oleObj>
                </mc:Choice>
                <mc:Fallback>
                  <p:oleObj name="Equation" r:id="rId25" imgW="977476" imgH="545863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" y="3216"/>
                          <a:ext cx="1185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8" name="Object 60"/>
            <p:cNvGraphicFramePr>
              <a:graphicFrameLocks noChangeAspect="1"/>
            </p:cNvGraphicFramePr>
            <p:nvPr/>
          </p:nvGraphicFramePr>
          <p:xfrm>
            <a:off x="2011" y="3260"/>
            <a:ext cx="1061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" name="Equation" r:id="rId27" imgW="876300" imgH="482600" progId="Equation.DSMT4">
                    <p:embed/>
                  </p:oleObj>
                </mc:Choice>
                <mc:Fallback>
                  <p:oleObj name="Equation" r:id="rId27" imgW="876300" imgH="482600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3260"/>
                          <a:ext cx="1061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02" name="Object 62"/>
          <p:cNvGraphicFramePr>
            <a:graphicFrameLocks noChangeAspect="1"/>
          </p:cNvGraphicFramePr>
          <p:nvPr/>
        </p:nvGraphicFramePr>
        <p:xfrm>
          <a:off x="5803900" y="5033963"/>
          <a:ext cx="3087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29" imgW="2019300" imgH="495300" progId="Equation.DSMT4">
                  <p:embed/>
                </p:oleObj>
              </mc:Choice>
              <mc:Fallback>
                <p:oleObj name="Equation" r:id="rId29" imgW="2019300" imgH="4953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5033963"/>
                        <a:ext cx="3087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3" name="Text Box 63"/>
          <p:cNvSpPr txBox="1">
            <a:spLocks noChangeArrowheads="1"/>
          </p:cNvSpPr>
          <p:nvPr/>
        </p:nvSpPr>
        <p:spPr bwMode="auto">
          <a:xfrm>
            <a:off x="5129213" y="51482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463936" name="Text Box 64"/>
          <p:cNvSpPr txBox="1">
            <a:spLocks noChangeArrowheads="1"/>
          </p:cNvSpPr>
          <p:nvPr/>
        </p:nvSpPr>
        <p:spPr bwMode="auto">
          <a:xfrm>
            <a:off x="7067550" y="505777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505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aphicFrame>
        <p:nvGraphicFramePr>
          <p:cNvPr id="7205" name="Object 65"/>
          <p:cNvGraphicFramePr>
            <a:graphicFrameLocks noChangeAspect="1"/>
          </p:cNvGraphicFramePr>
          <p:nvPr/>
        </p:nvGraphicFramePr>
        <p:xfrm>
          <a:off x="45148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31" imgW="114102" imgH="177492" progId="Equation.DSMT4">
                  <p:embed/>
                </p:oleObj>
              </mc:Choice>
              <mc:Fallback>
                <p:oleObj name="Equation" r:id="rId31" imgW="114102" imgH="177492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7D"/>
                  </a:outerShdw>
                </a:effectLst>
                <a:latin typeface="Times New Roman" pitchFamily="18" charset="0"/>
                <a:cs typeface="+mn-cs"/>
              </a:rPr>
              <a:t>BÀI 11. TÍNH CHẤT CƠ BẢN CỦA PHÉP NHÂN PHÂN SỐ</a:t>
            </a:r>
            <a:endParaRPr lang="vi-VN" sz="2600" b="1">
              <a:solidFill>
                <a:srgbClr val="FFFF00"/>
              </a:solidFill>
              <a:effectLst>
                <a:outerShdw blurRad="38100" dist="38100" dir="2700000" algn="tl">
                  <a:srgbClr val="00007D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904" grpId="0"/>
      <p:bldP spid="463905" grpId="0"/>
      <p:bldP spid="463906" grpId="0"/>
      <p:bldP spid="4639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 tính chất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0025" y="112871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Tính chất giao hoán: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527425" y="949325"/>
          <a:ext cx="10017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3" imgW="520700" imgH="457200" progId="Equation.DSMT4">
                  <p:embed/>
                </p:oleObj>
              </mc:Choice>
              <mc:Fallback>
                <p:oleObj name="Equation" r:id="rId3" imgW="520700" imgH="4572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949325"/>
                        <a:ext cx="10017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46438" y="1752600"/>
          <a:ext cx="15525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5" imgW="901309" imgH="495085" progId="Equation.DSMT4">
                  <p:embed/>
                </p:oleObj>
              </mc:Choice>
              <mc:Fallback>
                <p:oleObj name="Equation" r:id="rId5" imgW="901309" imgH="495085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1752600"/>
                        <a:ext cx="15525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83200" y="1660525"/>
          <a:ext cx="14160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7" imgW="761669" imgH="545863" progId="Equation.DSMT4">
                  <p:embed/>
                </p:oleObj>
              </mc:Choice>
              <mc:Fallback>
                <p:oleObj name="Equation" r:id="rId7" imgW="761669" imgH="545863" progId="Equation.DSMT4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660525"/>
                        <a:ext cx="14160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28600" y="19192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Tính chất kết hợp: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2624138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614613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724025" y="4578350"/>
          <a:ext cx="44196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9" imgW="2032000" imgH="381000" progId="Equation.3">
                  <p:embed/>
                </p:oleObj>
              </mc:Choice>
              <mc:Fallback>
                <p:oleObj name="Equation" r:id="rId9" imgW="2032000" imgH="38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4578350"/>
                        <a:ext cx="44196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4781550" y="919163"/>
          <a:ext cx="7921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11" imgW="381000" imgH="457200" progId="Equation.DSMT4">
                  <p:embed/>
                </p:oleObj>
              </mc:Choice>
              <mc:Fallback>
                <p:oleObj name="Equation" r:id="rId11" imgW="3810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919163"/>
                        <a:ext cx="7921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4" name="Group 13"/>
          <p:cNvGrpSpPr>
            <a:grpSpLocks/>
          </p:cNvGrpSpPr>
          <p:nvPr/>
        </p:nvGrpSpPr>
        <p:grpSpPr bwMode="auto">
          <a:xfrm>
            <a:off x="228600" y="2465388"/>
            <a:ext cx="6096000" cy="963612"/>
            <a:chOff x="144" y="2067"/>
            <a:chExt cx="3923" cy="740"/>
          </a:xfrm>
        </p:grpSpPr>
        <p:sp>
          <p:nvSpPr>
            <p:cNvPr id="8214" name="Text Box 14"/>
            <p:cNvSpPr txBox="1">
              <a:spLocks noChangeArrowheads="1"/>
            </p:cNvSpPr>
            <p:nvPr/>
          </p:nvSpPr>
          <p:spPr bwMode="auto">
            <a:xfrm>
              <a:off x="144" y="2256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với số 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8215" name="Group 15"/>
            <p:cNvGrpSpPr>
              <a:grpSpLocks/>
            </p:cNvGrpSpPr>
            <p:nvPr/>
          </p:nvGrpSpPr>
          <p:grpSpPr bwMode="auto">
            <a:xfrm>
              <a:off x="2195" y="2145"/>
              <a:ext cx="1805" cy="576"/>
              <a:chOff x="2531" y="2880"/>
              <a:chExt cx="1805" cy="576"/>
            </a:xfrm>
          </p:grpSpPr>
          <p:graphicFrame>
            <p:nvGraphicFramePr>
              <p:cNvPr id="8217" name="Object 16"/>
              <p:cNvGraphicFramePr>
                <a:graphicFrameLocks noChangeAspect="1"/>
              </p:cNvGraphicFramePr>
              <p:nvPr/>
            </p:nvGraphicFramePr>
            <p:xfrm>
              <a:off x="3402" y="2966"/>
              <a:ext cx="384" cy="4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1" name="Equation" r:id="rId13" imgW="126890" imgH="190335" progId="Equation.DSMT4">
                      <p:embed/>
                    </p:oleObj>
                  </mc:Choice>
                  <mc:Fallback>
                    <p:oleObj name="Equation" r:id="rId13" imgW="126890" imgH="190335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2" y="2966"/>
                            <a:ext cx="384" cy="4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8" name="Object 17"/>
              <p:cNvGraphicFramePr>
                <a:graphicFrameLocks noChangeAspect="1"/>
              </p:cNvGraphicFramePr>
              <p:nvPr/>
            </p:nvGraphicFramePr>
            <p:xfrm>
              <a:off x="2531" y="2880"/>
              <a:ext cx="746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2" name="Equation" r:id="rId15" imgW="457200" imgH="457200" progId="Equation.DSMT4">
                      <p:embed/>
                    </p:oleObj>
                  </mc:Choice>
                  <mc:Fallback>
                    <p:oleObj name="Equation" r:id="rId15" imgW="457200" imgH="45720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1" y="2880"/>
                            <a:ext cx="746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9" name="Object 18"/>
              <p:cNvGraphicFramePr>
                <a:graphicFrameLocks noChangeAspect="1"/>
              </p:cNvGraphicFramePr>
              <p:nvPr/>
            </p:nvGraphicFramePr>
            <p:xfrm>
              <a:off x="4160" y="3018"/>
              <a:ext cx="176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3" name="Equation" r:id="rId17" imgW="114102" imgH="177492" progId="Equation.DSMT4">
                      <p:embed/>
                    </p:oleObj>
                  </mc:Choice>
                  <mc:Fallback>
                    <p:oleObj name="Equation" r:id="rId17" imgW="114102" imgH="177492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0" y="3018"/>
                            <a:ext cx="176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216" name="Object 19"/>
            <p:cNvGraphicFramePr>
              <a:graphicFrameLocks noChangeAspect="1"/>
            </p:cNvGraphicFramePr>
            <p:nvPr/>
          </p:nvGraphicFramePr>
          <p:xfrm>
            <a:off x="3080" y="2067"/>
            <a:ext cx="987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4" name="Equation" r:id="rId19" imgW="609600" imgH="457200" progId="Equation.DSMT4">
                    <p:embed/>
                  </p:oleObj>
                </mc:Choice>
                <mc:Fallback>
                  <p:oleObj name="Equation" r:id="rId19" imgW="609600" imgH="4572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" y="2067"/>
                          <a:ext cx="987" cy="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5" name="Object 20"/>
          <p:cNvGraphicFramePr>
            <a:graphicFrameLocks noChangeAspect="1"/>
          </p:cNvGraphicFramePr>
          <p:nvPr/>
        </p:nvGraphicFramePr>
        <p:xfrm>
          <a:off x="7100888" y="1749425"/>
          <a:ext cx="16875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21" imgW="723586" imgH="482391" progId="Equation.DSMT4">
                  <p:embed/>
                </p:oleObj>
              </mc:Choice>
              <mc:Fallback>
                <p:oleObj name="Equation" r:id="rId21" imgW="723586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1749425"/>
                        <a:ext cx="168751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0"/>
          <p:cNvSpPr txBox="1">
            <a:spLocks noChangeArrowheads="1"/>
          </p:cNvSpPr>
          <p:nvPr/>
        </p:nvSpPr>
        <p:spPr bwMode="auto">
          <a:xfrm>
            <a:off x="233363" y="328771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 Tính chất phân phối của phép nhân đối với phép cộng:</a:t>
            </a:r>
          </a:p>
        </p:txBody>
      </p:sp>
      <p:graphicFrame>
        <p:nvGraphicFramePr>
          <p:cNvPr id="8207" name="Object 22"/>
          <p:cNvGraphicFramePr>
            <a:graphicFrameLocks noChangeAspect="1"/>
          </p:cNvGraphicFramePr>
          <p:nvPr/>
        </p:nvGraphicFramePr>
        <p:xfrm>
          <a:off x="1617663" y="3817938"/>
          <a:ext cx="18811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23" imgW="977476" imgH="545863" progId="Equation.DSMT4">
                  <p:embed/>
                </p:oleObj>
              </mc:Choice>
              <mc:Fallback>
                <p:oleObj name="Equation" r:id="rId23" imgW="977476" imgH="54586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3817938"/>
                        <a:ext cx="18811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23"/>
          <p:cNvGraphicFramePr>
            <a:graphicFrameLocks noChangeAspect="1"/>
          </p:cNvGraphicFramePr>
          <p:nvPr/>
        </p:nvGraphicFramePr>
        <p:xfrm>
          <a:off x="3736975" y="3887788"/>
          <a:ext cx="16843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25" imgW="876300" imgH="482600" progId="Equation.DSMT4">
                  <p:embed/>
                </p:oleObj>
              </mc:Choice>
              <mc:Fallback>
                <p:oleObj name="Equation" r:id="rId25" imgW="876300" imgH="482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3887788"/>
                        <a:ext cx="1684338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304800" y="523081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u="sng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Áp dụng</a:t>
            </a:r>
            <a:endParaRPr lang="vi-VN" sz="2400" b="1" u="sng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1781175" y="5794375"/>
            <a:ext cx="1571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Tính tích 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9267" name="Object 35"/>
          <p:cNvGraphicFramePr>
            <a:graphicFrameLocks noChangeAspect="1"/>
          </p:cNvGraphicFramePr>
          <p:nvPr/>
        </p:nvGraphicFramePr>
        <p:xfrm>
          <a:off x="3262313" y="5597525"/>
          <a:ext cx="30813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27" imgW="1600200" imgH="457200" progId="Equation.DSMT4">
                  <p:embed/>
                </p:oleObj>
              </mc:Choice>
              <mc:Fallback>
                <p:oleObj name="Equation" r:id="rId27" imgW="1600200" imgH="457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5597525"/>
                        <a:ext cx="30813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9269" name="Text Box 37"/>
          <p:cNvSpPr txBox="1">
            <a:spLocks noChangeArrowheads="1"/>
          </p:cNvSpPr>
          <p:nvPr/>
        </p:nvSpPr>
        <p:spPr bwMode="auto">
          <a:xfrm>
            <a:off x="685800" y="5778500"/>
            <a:ext cx="131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7D"/>
                  </a:outerShdw>
                </a:effectLst>
                <a:latin typeface="Times New Roman" pitchFamily="18" charset="0"/>
                <a:cs typeface="+mn-cs"/>
              </a:rPr>
              <a:t>BÀI 11. TÍNH CHẤT CƠ BẢN CỦA PHÉP NHÂN PHÂN SỐ</a:t>
            </a:r>
            <a:endParaRPr lang="vi-VN" sz="2600" b="1">
              <a:solidFill>
                <a:srgbClr val="FFFF00"/>
              </a:solidFill>
              <a:effectLst>
                <a:outerShdw blurRad="38100" dist="38100" dir="2700000" algn="tl">
                  <a:srgbClr val="00007D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6" grpId="0"/>
      <p:bldP spid="479261" grpId="0"/>
      <p:bldP spid="479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012" name="Object 36"/>
          <p:cNvGraphicFramePr>
            <a:graphicFrameLocks noChangeAspect="1"/>
          </p:cNvGraphicFramePr>
          <p:nvPr>
            <p:ph sz="quarter" idx="2"/>
          </p:nvPr>
        </p:nvGraphicFramePr>
        <p:xfrm>
          <a:off x="847725" y="1604963"/>
          <a:ext cx="3419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1600200" imgH="457200" progId="Equation.DSMT4">
                  <p:embed/>
                </p:oleObj>
              </mc:Choice>
              <mc:Fallback>
                <p:oleObj name="Equation" r:id="rId3" imgW="1600200" imgH="457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604963"/>
                        <a:ext cx="34194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20" name="Object 44"/>
          <p:cNvGraphicFramePr>
            <a:graphicFrameLocks noChangeAspect="1"/>
          </p:cNvGraphicFramePr>
          <p:nvPr>
            <p:ph sz="quarter" idx="3"/>
          </p:nvPr>
        </p:nvGraphicFramePr>
        <p:xfrm>
          <a:off x="842963" y="3581400"/>
          <a:ext cx="2209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927100" imgH="228600" progId="Equation.DSMT4">
                  <p:embed/>
                </p:oleObj>
              </mc:Choice>
              <mc:Fallback>
                <p:oleObj name="Equation" r:id="rId5" imgW="92710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3581400"/>
                        <a:ext cx="2209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5" name="Object 29"/>
          <p:cNvGraphicFramePr>
            <a:graphicFrameLocks noChangeAspect="1"/>
          </p:cNvGraphicFramePr>
          <p:nvPr/>
        </p:nvGraphicFramePr>
        <p:xfrm>
          <a:off x="849313" y="2581275"/>
          <a:ext cx="47783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1954951" imgH="495085" progId="Equation.DSMT4">
                  <p:embed/>
                </p:oleObj>
              </mc:Choice>
              <mc:Fallback>
                <p:oleObj name="Equation" r:id="rId7" imgW="1954951" imgH="495085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581275"/>
                        <a:ext cx="47783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152400" y="76200"/>
            <a:ext cx="320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</a:rPr>
              <a:t>2. 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Áp dụng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5029" name="Text Box 53"/>
          <p:cNvSpPr txBox="1">
            <a:spLocks noChangeArrowheads="1"/>
          </p:cNvSpPr>
          <p:nvPr/>
        </p:nvSpPr>
        <p:spPr bwMode="auto">
          <a:xfrm>
            <a:off x="4557713" y="1781175"/>
            <a:ext cx="3429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(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ính chất giao hoán)</a:t>
            </a:r>
          </a:p>
        </p:txBody>
      </p:sp>
      <p:sp>
        <p:nvSpPr>
          <p:cNvPr id="255030" name="Text Box 54"/>
          <p:cNvSpPr txBox="1">
            <a:spLocks noChangeArrowheads="1"/>
          </p:cNvSpPr>
          <p:nvPr/>
        </p:nvSpPr>
        <p:spPr bwMode="auto">
          <a:xfrm>
            <a:off x="5891213" y="27432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(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ính chất kết hợp)</a:t>
            </a:r>
          </a:p>
        </p:txBody>
      </p:sp>
      <p:sp>
        <p:nvSpPr>
          <p:cNvPr id="9224" name="Text Box 57"/>
          <p:cNvSpPr txBox="1">
            <a:spLocks noChangeArrowheads="1"/>
          </p:cNvSpPr>
          <p:nvPr/>
        </p:nvSpPr>
        <p:spPr bwMode="auto">
          <a:xfrm>
            <a:off x="0" y="182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sng">
                <a:solidFill>
                  <a:srgbClr val="FF0000"/>
                </a:solidFill>
                <a:effectLst/>
                <a:latin typeface="Times New Roman" pitchFamily="18" charset="0"/>
              </a:rPr>
              <a:t>Giải</a:t>
            </a:r>
          </a:p>
        </p:txBody>
      </p:sp>
      <p:sp>
        <p:nvSpPr>
          <p:cNvPr id="9225" name="Text Box 58"/>
          <p:cNvSpPr txBox="1">
            <a:spLocks noChangeArrowheads="1"/>
          </p:cNvSpPr>
          <p:nvPr/>
        </p:nvSpPr>
        <p:spPr bwMode="auto">
          <a:xfrm>
            <a:off x="1352550" y="765175"/>
            <a:ext cx="1543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</a:rPr>
              <a:t>Tính tích 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226" name="Object 59"/>
          <p:cNvGraphicFramePr>
            <a:graphicFrameLocks noChangeAspect="1"/>
          </p:cNvGraphicFramePr>
          <p:nvPr/>
        </p:nvGraphicFramePr>
        <p:xfrm>
          <a:off x="2862263" y="568325"/>
          <a:ext cx="30813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9" imgW="1600200" imgH="457200" progId="Equation.DSMT4">
                  <p:embed/>
                </p:oleObj>
              </mc:Choice>
              <mc:Fallback>
                <p:oleObj name="Equation" r:id="rId9" imgW="1600200" imgH="4572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568325"/>
                        <a:ext cx="30813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53" name="Text Box 77"/>
          <p:cNvSpPr txBox="1">
            <a:spLocks noChangeArrowheads="1"/>
          </p:cNvSpPr>
          <p:nvPr/>
        </p:nvSpPr>
        <p:spPr bwMode="auto">
          <a:xfrm>
            <a:off x="838200" y="4267200"/>
            <a:ext cx="1600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effectLst/>
                <a:latin typeface="Times New Roman" pitchFamily="18" charset="0"/>
              </a:rPr>
              <a:t>M = -10</a:t>
            </a:r>
          </a:p>
        </p:txBody>
      </p:sp>
      <p:sp>
        <p:nvSpPr>
          <p:cNvPr id="255054" name="Text Box 78"/>
          <p:cNvSpPr txBox="1">
            <a:spLocks noChangeArrowheads="1"/>
          </p:cNvSpPr>
          <p:nvPr/>
        </p:nvSpPr>
        <p:spPr bwMode="auto">
          <a:xfrm>
            <a:off x="2667000" y="42291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(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Nhân với số 1</a:t>
            </a:r>
            <a:r>
              <a:rPr lang="vi-VN" sz="2400" b="1">
                <a:solidFill>
                  <a:srgbClr val="0000FF"/>
                </a:solidFill>
                <a:effectLst/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9" grpId="0"/>
      <p:bldP spid="255030" grpId="0"/>
      <p:bldP spid="255053" grpId="0"/>
      <p:bldP spid="255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 tính chất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0025" y="104775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Tính chất giao hoán: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527425" y="868363"/>
          <a:ext cx="10017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3" imgW="520700" imgH="457200" progId="Equation.DSMT4">
                  <p:embed/>
                </p:oleObj>
              </mc:Choice>
              <mc:Fallback>
                <p:oleObj name="Equation" r:id="rId3" imgW="520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868363"/>
                        <a:ext cx="10017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246438" y="1600200"/>
          <a:ext cx="15271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901309" imgH="495085" progId="Equation.DSMT4">
                  <p:embed/>
                </p:oleObj>
              </mc:Choice>
              <mc:Fallback>
                <p:oleObj name="Equation" r:id="rId5" imgW="901309" imgH="4950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1600200"/>
                        <a:ext cx="152717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1838325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Tính chất kết hợp:</a:t>
            </a:r>
            <a:endParaRPr lang="vi-VN" sz="2400" b="1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2543175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2533650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9" name="Object 10"/>
          <p:cNvGraphicFramePr>
            <a:graphicFrameLocks noChangeAspect="1"/>
          </p:cNvGraphicFramePr>
          <p:nvPr/>
        </p:nvGraphicFramePr>
        <p:xfrm>
          <a:off x="1724025" y="4778375"/>
          <a:ext cx="44196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7" imgW="2032000" imgH="381000" progId="Equation.3">
                  <p:embed/>
                </p:oleObj>
              </mc:Choice>
              <mc:Fallback>
                <p:oleObj name="Equation" r:id="rId7" imgW="2032000" imgH="38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4778375"/>
                        <a:ext cx="44196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1"/>
          <p:cNvGraphicFramePr>
            <a:graphicFrameLocks noChangeAspect="1"/>
          </p:cNvGraphicFramePr>
          <p:nvPr/>
        </p:nvGraphicFramePr>
        <p:xfrm>
          <a:off x="4781550" y="838200"/>
          <a:ext cx="7921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9" imgW="381000" imgH="457200" progId="Equation.DSMT4">
                  <p:embed/>
                </p:oleObj>
              </mc:Choice>
              <mc:Fallback>
                <p:oleObj name="Equation" r:id="rId9" imgW="3810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838200"/>
                        <a:ext cx="7921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5211763" y="1492250"/>
          <a:ext cx="14160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11" imgW="761669" imgH="545863" progId="Equation.DSMT4">
                  <p:embed/>
                </p:oleObj>
              </mc:Choice>
              <mc:Fallback>
                <p:oleObj name="Equation" r:id="rId11" imgW="761669" imgH="54586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492250"/>
                        <a:ext cx="141605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2" name="Group 13"/>
          <p:cNvGrpSpPr>
            <a:grpSpLocks/>
          </p:cNvGrpSpPr>
          <p:nvPr/>
        </p:nvGrpSpPr>
        <p:grpSpPr bwMode="auto">
          <a:xfrm>
            <a:off x="228600" y="2476500"/>
            <a:ext cx="5638800" cy="863600"/>
            <a:chOff x="144" y="2067"/>
            <a:chExt cx="3923" cy="740"/>
          </a:xfrm>
        </p:grpSpPr>
        <p:sp>
          <p:nvSpPr>
            <p:cNvPr id="10262" name="Text Box 14"/>
            <p:cNvSpPr txBox="1">
              <a:spLocks noChangeArrowheads="1"/>
            </p:cNvSpPr>
            <p:nvPr/>
          </p:nvSpPr>
          <p:spPr bwMode="auto">
            <a:xfrm>
              <a:off x="144" y="2257"/>
              <a:ext cx="1872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NI-Helve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với số 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2400" b="1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10263" name="Group 15"/>
            <p:cNvGrpSpPr>
              <a:grpSpLocks/>
            </p:cNvGrpSpPr>
            <p:nvPr/>
          </p:nvGrpSpPr>
          <p:grpSpPr bwMode="auto">
            <a:xfrm>
              <a:off x="2195" y="2101"/>
              <a:ext cx="1805" cy="620"/>
              <a:chOff x="2531" y="2836"/>
              <a:chExt cx="1805" cy="620"/>
            </a:xfrm>
          </p:grpSpPr>
          <p:graphicFrame>
            <p:nvGraphicFramePr>
              <p:cNvPr id="10265" name="Object 16"/>
              <p:cNvGraphicFramePr>
                <a:graphicFrameLocks noChangeAspect="1"/>
              </p:cNvGraphicFramePr>
              <p:nvPr/>
            </p:nvGraphicFramePr>
            <p:xfrm>
              <a:off x="3402" y="2836"/>
              <a:ext cx="384" cy="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1" name="Equation" r:id="rId13" imgW="126890" imgH="190335" progId="Equation.DSMT4">
                      <p:embed/>
                    </p:oleObj>
                  </mc:Choice>
                  <mc:Fallback>
                    <p:oleObj name="Equation" r:id="rId13" imgW="126890" imgH="190335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2" y="2836"/>
                            <a:ext cx="384" cy="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6" name="Object 17"/>
              <p:cNvGraphicFramePr>
                <a:graphicFrameLocks noChangeAspect="1"/>
              </p:cNvGraphicFramePr>
              <p:nvPr/>
            </p:nvGraphicFramePr>
            <p:xfrm>
              <a:off x="2531" y="2880"/>
              <a:ext cx="746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2" name="Equation" r:id="rId15" imgW="457200" imgH="457200" progId="Equation.DSMT4">
                      <p:embed/>
                    </p:oleObj>
                  </mc:Choice>
                  <mc:Fallback>
                    <p:oleObj name="Equation" r:id="rId15" imgW="457200" imgH="45720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1" y="2880"/>
                            <a:ext cx="746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7" name="Object 18"/>
              <p:cNvGraphicFramePr>
                <a:graphicFrameLocks noChangeAspect="1"/>
              </p:cNvGraphicFramePr>
              <p:nvPr/>
            </p:nvGraphicFramePr>
            <p:xfrm>
              <a:off x="4160" y="3018"/>
              <a:ext cx="176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3" name="Equation" r:id="rId17" imgW="114102" imgH="177492" progId="Equation.DSMT4">
                      <p:embed/>
                    </p:oleObj>
                  </mc:Choice>
                  <mc:Fallback>
                    <p:oleObj name="Equation" r:id="rId17" imgW="114102" imgH="177492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0" y="3018"/>
                            <a:ext cx="176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4" name="Object 19"/>
            <p:cNvGraphicFramePr>
              <a:graphicFrameLocks noChangeAspect="1"/>
            </p:cNvGraphicFramePr>
            <p:nvPr/>
          </p:nvGraphicFramePr>
          <p:xfrm>
            <a:off x="3080" y="2067"/>
            <a:ext cx="987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4" name="Equation" r:id="rId19" imgW="609600" imgH="457200" progId="Equation.DSMT4">
                    <p:embed/>
                  </p:oleObj>
                </mc:Choice>
                <mc:Fallback>
                  <p:oleObj name="Equation" r:id="rId19" imgW="609600" imgH="4572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" y="2067"/>
                          <a:ext cx="987" cy="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53" name="Object 20"/>
          <p:cNvGraphicFramePr>
            <a:graphicFrameLocks noChangeAspect="1"/>
          </p:cNvGraphicFramePr>
          <p:nvPr/>
        </p:nvGraphicFramePr>
        <p:xfrm>
          <a:off x="6929438" y="1668463"/>
          <a:ext cx="16621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21" imgW="723586" imgH="482391" progId="Equation.DSMT4">
                  <p:embed/>
                </p:oleObj>
              </mc:Choice>
              <mc:Fallback>
                <p:oleObj name="Equation" r:id="rId21" imgW="723586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1668463"/>
                        <a:ext cx="16621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0"/>
          <p:cNvSpPr txBox="1">
            <a:spLocks noChangeArrowheads="1"/>
          </p:cNvSpPr>
          <p:nvPr/>
        </p:nvSpPr>
        <p:spPr bwMode="auto">
          <a:xfrm>
            <a:off x="233363" y="328295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d)Tính chất phân phối của phép nhân đối với phép cộng:</a:t>
            </a:r>
          </a:p>
        </p:txBody>
      </p:sp>
      <p:graphicFrame>
        <p:nvGraphicFramePr>
          <p:cNvPr id="10255" name="Object 22"/>
          <p:cNvGraphicFramePr>
            <a:graphicFrameLocks noChangeAspect="1"/>
          </p:cNvGraphicFramePr>
          <p:nvPr/>
        </p:nvGraphicFramePr>
        <p:xfrm>
          <a:off x="1617663" y="3683000"/>
          <a:ext cx="18811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23" imgW="977476" imgH="545863" progId="Equation.DSMT4">
                  <p:embed/>
                </p:oleObj>
              </mc:Choice>
              <mc:Fallback>
                <p:oleObj name="Equation" r:id="rId23" imgW="977476" imgH="54586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3683000"/>
                        <a:ext cx="18811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23"/>
          <p:cNvGraphicFramePr>
            <a:graphicFrameLocks noChangeAspect="1"/>
          </p:cNvGraphicFramePr>
          <p:nvPr/>
        </p:nvGraphicFramePr>
        <p:xfrm>
          <a:off x="3736975" y="3752850"/>
          <a:ext cx="16843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25" imgW="876300" imgH="482600" progId="Equation.DSMT4">
                  <p:embed/>
                </p:oleObj>
              </mc:Choice>
              <mc:Fallback>
                <p:oleObj name="Equation" r:id="rId25" imgW="876300" imgH="482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3752850"/>
                        <a:ext cx="16843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152400" y="5410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Áp dụng</a:t>
            </a:r>
            <a:endParaRPr lang="vi-VN" sz="2400" b="1" u="sng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569" name="Text Box 25"/>
          <p:cNvSpPr txBox="1">
            <a:spLocks noChangeArrowheads="1"/>
          </p:cNvSpPr>
          <p:nvPr/>
        </p:nvSpPr>
        <p:spPr bwMode="auto">
          <a:xfrm>
            <a:off x="304800" y="5892800"/>
            <a:ext cx="2438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400" b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: Tính tích </a:t>
            </a:r>
            <a:endParaRPr lang="vi-VN" sz="2400" b="1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2571" name="Object 27"/>
          <p:cNvGraphicFramePr>
            <a:graphicFrameLocks noChangeAspect="1"/>
          </p:cNvGraphicFramePr>
          <p:nvPr/>
        </p:nvGraphicFramePr>
        <p:xfrm>
          <a:off x="2578100" y="5749925"/>
          <a:ext cx="22225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27" imgW="1155700" imgH="457200" progId="Equation.DSMT4">
                  <p:embed/>
                </p:oleObj>
              </mc:Choice>
              <mc:Fallback>
                <p:oleObj name="Equation" r:id="rId27" imgW="11557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749925"/>
                        <a:ext cx="22225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72" name="Object 28"/>
          <p:cNvGraphicFramePr>
            <a:graphicFrameLocks noChangeAspect="1"/>
          </p:cNvGraphicFramePr>
          <p:nvPr/>
        </p:nvGraphicFramePr>
        <p:xfrm>
          <a:off x="5310188" y="5730875"/>
          <a:ext cx="2832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29" imgW="1473200" imgH="457200" progId="Equation.DSMT4">
                  <p:embed/>
                </p:oleObj>
              </mc:Choice>
              <mc:Fallback>
                <p:oleObj name="Equation" r:id="rId29" imgW="14732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5730875"/>
                        <a:ext cx="28321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7D"/>
                  </a:outerShdw>
                </a:effectLst>
                <a:latin typeface="Times New Roman" pitchFamily="18" charset="0"/>
                <a:cs typeface="Times New Roman" pitchFamily="18" charset="0"/>
              </a:rPr>
              <a:t>BÀI 11. TÍNH CHẤT CƠ BẢN CỦA PHÉP NHÂN PHÂN SỐ</a:t>
            </a:r>
            <a:endParaRPr lang="vi-VN" sz="2600" b="1">
              <a:solidFill>
                <a:srgbClr val="FFFF00"/>
              </a:solidFill>
              <a:effectLst>
                <a:outerShdw blurRad="38100" dist="38100" dir="2700000" algn="tl">
                  <a:srgbClr val="00007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8" grpId="0"/>
      <p:bldP spid="4925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4"/>
          <p:cNvSpPr>
            <a:spLocks noChangeArrowheads="1"/>
          </p:cNvSpPr>
          <p:nvPr/>
        </p:nvSpPr>
        <p:spPr bwMode="auto">
          <a:xfrm>
            <a:off x="457200" y="0"/>
            <a:ext cx="2514600" cy="1295400"/>
          </a:xfrm>
          <a:prstGeom prst="cloudCallout">
            <a:avLst>
              <a:gd name="adj1" fmla="val -46213"/>
              <a:gd name="adj2" fmla="val 582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610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914400" y="228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itchFamily="18" charset="0"/>
              </a:rPr>
              <a:t>Đáp án</a:t>
            </a:r>
            <a:endParaRPr lang="vi-VN" sz="3200" b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269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1782763" y="1290638"/>
          <a:ext cx="2833687" cy="535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6" imgW="1270000" imgH="2400300" progId="Equation.DSMT4">
                  <p:embed/>
                </p:oleObj>
              </mc:Choice>
              <mc:Fallback>
                <p:oleObj name="Equation" r:id="rId6" imgW="1270000" imgH="2400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290638"/>
                        <a:ext cx="2833687" cy="535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20"/>
          <p:cNvSpPr txBox="1">
            <a:spLocks noChangeArrowheads="1"/>
          </p:cNvSpPr>
          <p:nvPr/>
        </p:nvSpPr>
        <p:spPr bwMode="auto">
          <a:xfrm>
            <a:off x="4886325" y="2566988"/>
            <a:ext cx="3800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(Tính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chất giao hoán)</a:t>
            </a:r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5172075" y="3652838"/>
            <a:ext cx="3382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T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ính chất kết hợp)</a:t>
            </a:r>
          </a:p>
        </p:txBody>
      </p:sp>
      <p:sp>
        <p:nvSpPr>
          <p:cNvPr id="11272" name="Text Box 22"/>
          <p:cNvSpPr txBox="1">
            <a:spLocks noChangeArrowheads="1"/>
          </p:cNvSpPr>
          <p:nvPr/>
        </p:nvSpPr>
        <p:spPr bwMode="auto">
          <a:xfrm>
            <a:off x="3200400" y="5943600"/>
            <a:ext cx="3294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Nhân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 với số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wheel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7" name="AutoShape 7"/>
          <p:cNvSpPr>
            <a:spLocks noChangeArrowheads="1"/>
          </p:cNvSpPr>
          <p:nvPr/>
        </p:nvSpPr>
        <p:spPr bwMode="auto">
          <a:xfrm>
            <a:off x="533400" y="228600"/>
            <a:ext cx="2743200" cy="1066800"/>
          </a:xfrm>
          <a:prstGeom prst="cloudCallout">
            <a:avLst>
              <a:gd name="adj1" fmla="val -46528"/>
              <a:gd name="adj2" fmla="val 742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vi-VN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Helv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effectLst/>
                <a:latin typeface="Times New Roman" pitchFamily="18" charset="0"/>
              </a:rPr>
              <a:t>Đáp án</a:t>
            </a:r>
            <a:endParaRPr lang="vi-VN" sz="3600" b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>
            <p:ph/>
          </p:nvPr>
        </p:nvGraphicFramePr>
        <p:xfrm>
          <a:off x="1260475" y="1676400"/>
          <a:ext cx="2689225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3" imgW="1422400" imgH="2413000" progId="Equation.DSMT4">
                  <p:embed/>
                </p:oleObj>
              </mc:Choice>
              <mc:Fallback>
                <p:oleObj name="Equation" r:id="rId3" imgW="1422400" imgH="2413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676400"/>
                        <a:ext cx="2689225" cy="456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4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6096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894138"/>
            <a:ext cx="81676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4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09738"/>
            <a:ext cx="35067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4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765550"/>
            <a:ext cx="50831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4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732088"/>
            <a:ext cx="55149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5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9738"/>
            <a:ext cx="49942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5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763"/>
            <a:ext cx="254158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Ghi_n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24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59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Helv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Helv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559</Words>
  <Application>Microsoft Office PowerPoint</Application>
  <PresentationFormat>On-screen Show (4:3)</PresentationFormat>
  <Paragraphs>108</Paragraphs>
  <Slides>18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VNI-Helve</vt:lpstr>
      <vt:lpstr>Arial</vt:lpstr>
      <vt:lpstr>Calibri</vt:lpstr>
      <vt:lpstr>Times New Roman</vt:lpstr>
      <vt:lpstr>.VnTime</vt:lpstr>
      <vt:lpstr>Default Design</vt:lpstr>
      <vt:lpstr>Office Theme</vt:lpstr>
      <vt:lpstr>MathType 6.0 Equation</vt:lpstr>
      <vt:lpstr>MathType 5.0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0912446069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11 Tinh chat co ban cua phep nhan phan so</dc:title>
  <dc:creator>Phuoc</dc:creator>
  <cp:lastModifiedBy>Admin</cp:lastModifiedBy>
  <cp:revision>430</cp:revision>
  <dcterms:created xsi:type="dcterms:W3CDTF">2006-11-03T21:27:37Z</dcterms:created>
  <dcterms:modified xsi:type="dcterms:W3CDTF">2019-08-30T08:52:57Z</dcterms:modified>
</cp:coreProperties>
</file>