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1" r:id="rId3"/>
    <p:sldId id="289" r:id="rId4"/>
    <p:sldId id="281" r:id="rId5"/>
    <p:sldId id="262" r:id="rId6"/>
    <p:sldId id="263" r:id="rId7"/>
    <p:sldId id="291" r:id="rId8"/>
    <p:sldId id="264" r:id="rId9"/>
    <p:sldId id="273" r:id="rId10"/>
    <p:sldId id="275" r:id="rId11"/>
    <p:sldId id="276" r:id="rId12"/>
    <p:sldId id="286" r:id="rId13"/>
    <p:sldId id="292" r:id="rId14"/>
    <p:sldId id="287" r:id="rId15"/>
    <p:sldId id="282" r:id="rId16"/>
    <p:sldId id="293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39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34.wmf"/><Relationship Id="rId7" Type="http://schemas.openxmlformats.org/officeDocument/2006/relationships/image" Target="../media/image29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5BA1B-0ECC-43C8-9BBB-4B90C68F34D6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B91AF-6AF5-40D0-81CE-55CBBD25D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0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B91AF-6AF5-40D0-81CE-55CBBD25DF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62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962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38588"/>
            <a:ext cx="3962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11E7C-A77F-413A-BCBD-6A82671F0848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2C30-8896-45B8-B7C5-29F368980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962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38588"/>
            <a:ext cx="3962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32E10-883C-4D52-A831-B44D17AC6729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8A9C-B4B7-45F2-B184-187B293F3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A4C347-28AE-4700-88C7-7466643FC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7140-F4FB-433F-9097-D2F7DEBB317E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7856E-B62F-4FA4-B47F-5FA397198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1.emf"/><Relationship Id="rId9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47.wmf"/><Relationship Id="rId7" Type="http://schemas.openxmlformats.org/officeDocument/2006/relationships/image" Target="../media/image4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4.e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0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image" Target="../media/image6.emf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emf"/><Relationship Id="rId10" Type="http://schemas.openxmlformats.org/officeDocument/2006/relationships/image" Target="../media/image5.emf"/><Relationship Id="rId19" Type="http://schemas.openxmlformats.org/officeDocument/2006/relationships/image" Target="../media/image9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1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38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6.wmf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31.png"/><Relationship Id="rId10" Type="http://schemas.openxmlformats.org/officeDocument/2006/relationships/image" Target="../media/image35.wmf"/><Relationship Id="rId19" Type="http://schemas.openxmlformats.org/officeDocument/2006/relationships/image" Target="../media/image38.e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-1"/>
            <a:ext cx="9176657" cy="6804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9200" y="609600"/>
            <a:ext cx="7086600" cy="9715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</a:t>
            </a:r>
          </a:p>
          <a:p>
            <a:pPr algn="l">
              <a:defRPr/>
            </a:pPr>
            <a:endParaRPr lang="en-US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001000" y="2590800"/>
            <a:ext cx="409575" cy="715963"/>
            <a:chOff x="6301318" y="782916"/>
            <a:chExt cx="455004" cy="967385"/>
          </a:xfrm>
        </p:grpSpPr>
        <p:sp>
          <p:nvSpPr>
            <p:cNvPr id="31767" name="TextBox 13"/>
            <p:cNvSpPr txBox="1">
              <a:spLocks noChangeArrowheads="1"/>
            </p:cNvSpPr>
            <p:nvPr/>
          </p:nvSpPr>
          <p:spPr bwMode="auto">
            <a:xfrm>
              <a:off x="6368334" y="782916"/>
              <a:ext cx="380934" cy="53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1768" name="TextBox 14"/>
            <p:cNvSpPr txBox="1">
              <a:spLocks noChangeArrowheads="1"/>
            </p:cNvSpPr>
            <p:nvPr/>
          </p:nvSpPr>
          <p:spPr bwMode="auto">
            <a:xfrm>
              <a:off x="6370098" y="1214057"/>
              <a:ext cx="380933" cy="53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01318" y="1297710"/>
              <a:ext cx="4550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" y="1630025"/>
            <a:ext cx="4595194" cy="640175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Lời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An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như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:</a:t>
            </a: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giá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trị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20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giá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trị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     )</a:t>
            </a:r>
          </a:p>
          <a:p>
            <a:pPr algn="l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:</a:t>
            </a: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                  20  :             =  30</a:t>
            </a: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174" y="1606689"/>
            <a:ext cx="4571826" cy="60631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Lời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Bích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như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:</a:t>
            </a: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giá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trị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)</a:t>
            </a:r>
          </a:p>
          <a:p>
            <a:pPr algn="l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:</a:t>
            </a: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                 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20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.             =  10,33</a:t>
            </a: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371600" y="2209800"/>
            <a:ext cx="1600200" cy="533400"/>
            <a:chOff x="3048000" y="1676400"/>
            <a:chExt cx="1447800" cy="533400"/>
          </a:xfrm>
        </p:grpSpPr>
        <p:sp>
          <p:nvSpPr>
            <p:cNvPr id="37" name="7-Point Star 36"/>
            <p:cNvSpPr/>
            <p:nvPr/>
          </p:nvSpPr>
          <p:spPr>
            <a:xfrm>
              <a:off x="3048000" y="1676400"/>
              <a:ext cx="1447800" cy="533400"/>
            </a:xfrm>
            <a:prstGeom prst="star7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0" hangingPunct="0">
                <a:defRPr/>
              </a:pPr>
              <a:endParaRPr lang="en-US" sz="1800" b="1"/>
            </a:p>
          </p:txBody>
        </p:sp>
        <p:sp>
          <p:nvSpPr>
            <p:cNvPr id="31766" name="TextBox 37"/>
            <p:cNvSpPr txBox="1">
              <a:spLocks noChangeArrowheads="1"/>
            </p:cNvSpPr>
            <p:nvPr/>
          </p:nvSpPr>
          <p:spPr bwMode="auto">
            <a:xfrm>
              <a:off x="3254375" y="1752600"/>
              <a:ext cx="1143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An đúng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5791200" y="2209800"/>
            <a:ext cx="1676400" cy="533400"/>
            <a:chOff x="7486936" y="1760560"/>
            <a:chExt cx="1447800" cy="533400"/>
          </a:xfrm>
        </p:grpSpPr>
        <p:sp>
          <p:nvSpPr>
            <p:cNvPr id="41" name="7-Point Star 40"/>
            <p:cNvSpPr/>
            <p:nvPr/>
          </p:nvSpPr>
          <p:spPr>
            <a:xfrm>
              <a:off x="7486936" y="1760560"/>
              <a:ext cx="1447800" cy="533400"/>
            </a:xfrm>
            <a:prstGeom prst="star7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0" hangingPunct="0">
                <a:defRPr/>
              </a:pPr>
              <a:endParaRPr lang="en-US" sz="1800" b="1"/>
            </a:p>
          </p:txBody>
        </p:sp>
        <p:sp>
          <p:nvSpPr>
            <p:cNvPr id="31764" name="TextBox 41"/>
            <p:cNvSpPr txBox="1">
              <a:spLocks noChangeArrowheads="1"/>
            </p:cNvSpPr>
            <p:nvPr/>
          </p:nvSpPr>
          <p:spPr bwMode="auto">
            <a:xfrm>
              <a:off x="7693960" y="1836760"/>
              <a:ext cx="102278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Bích sai</a:t>
              </a:r>
            </a:p>
          </p:txBody>
        </p:sp>
      </p:grpSp>
      <p:graphicFrame>
        <p:nvGraphicFramePr>
          <p:cNvPr id="31757" name="Object 49"/>
          <p:cNvGraphicFramePr>
            <a:graphicFrameLocks noChangeAspect="1"/>
          </p:cNvGraphicFramePr>
          <p:nvPr/>
        </p:nvGraphicFramePr>
        <p:xfrm>
          <a:off x="3733800" y="533400"/>
          <a:ext cx="503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3" imgW="142799" imgH="380876" progId="Equation.3">
                  <p:embed/>
                </p:oleObj>
              </mc:Choice>
              <mc:Fallback>
                <p:oleObj name="Equation" r:id="rId3" imgW="142799" imgH="380876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"/>
                        <a:ext cx="50323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8" name="WordArt 50"/>
          <p:cNvSpPr>
            <a:spLocks noChangeArrowheads="1" noChangeShapeType="1" noTextEdit="1"/>
          </p:cNvSpPr>
          <p:nvPr/>
        </p:nvSpPr>
        <p:spPr bwMode="auto">
          <a:xfrm>
            <a:off x="3368675" y="76201"/>
            <a:ext cx="23463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graphicFrame>
        <p:nvGraphicFramePr>
          <p:cNvPr id="31759" name="Object 51"/>
          <p:cNvGraphicFramePr>
            <a:graphicFrameLocks noChangeAspect="1"/>
          </p:cNvGraphicFramePr>
          <p:nvPr/>
        </p:nvGraphicFramePr>
        <p:xfrm>
          <a:off x="2438400" y="5334000"/>
          <a:ext cx="457200" cy="1177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5" imgW="152334" imgH="393529" progId="">
                  <p:embed/>
                </p:oleObj>
              </mc:Choice>
              <mc:Fallback>
                <p:oleObj name="Equation" r:id="rId5" imgW="152334" imgH="393529" progId="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334000"/>
                        <a:ext cx="457200" cy="11776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52"/>
          <p:cNvGraphicFramePr>
            <a:graphicFrameLocks noChangeAspect="1"/>
          </p:cNvGraphicFramePr>
          <p:nvPr/>
        </p:nvGraphicFramePr>
        <p:xfrm>
          <a:off x="3352800" y="3886200"/>
          <a:ext cx="3841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7" imgW="152334" imgH="393529" progId="">
                  <p:embed/>
                </p:oleObj>
              </mc:Choice>
              <mc:Fallback>
                <p:oleObj name="Equation" r:id="rId7" imgW="152334" imgH="393529" progId="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86200"/>
                        <a:ext cx="3841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1" name="Object 53"/>
          <p:cNvGraphicFramePr>
            <a:graphicFrameLocks noChangeAspect="1"/>
          </p:cNvGraphicFramePr>
          <p:nvPr/>
        </p:nvGraphicFramePr>
        <p:xfrm>
          <a:off x="6934200" y="4537303"/>
          <a:ext cx="457200" cy="1177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9" imgW="152334" imgH="393529" progId="">
                  <p:embed/>
                </p:oleObj>
              </mc:Choice>
              <mc:Fallback>
                <p:oleObj name="Equation" r:id="rId9" imgW="152334" imgH="393529" progId="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537303"/>
                        <a:ext cx="457200" cy="11776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275" y="3611563"/>
            <a:ext cx="2068513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AutoShape 5"/>
          <p:cNvSpPr>
            <a:spLocks noChangeArrowheads="1"/>
          </p:cNvSpPr>
          <p:nvPr/>
        </p:nvSpPr>
        <p:spPr bwMode="auto">
          <a:xfrm>
            <a:off x="1905000" y="1143000"/>
            <a:ext cx="5715000" cy="1554163"/>
          </a:xfrm>
          <a:prstGeom prst="foldedCorner">
            <a:avLst>
              <a:gd name="adj" fmla="val 12500"/>
            </a:avLst>
          </a:prstGeom>
          <a:solidFill>
            <a:srgbClr val="89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3200" b="1" dirty="0"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mà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nửa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3200" b="1" dirty="0">
                <a:latin typeface=".VnTime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3200" b="1" dirty="0">
              <a:latin typeface=".VnTime" pitchFamily="34" charset="0"/>
            </a:endParaRPr>
          </a:p>
        </p:txBody>
      </p:sp>
      <p:graphicFrame>
        <p:nvGraphicFramePr>
          <p:cNvPr id="35844" name="Object 6"/>
          <p:cNvGraphicFramePr>
            <a:graphicFrameLocks noChangeAspect="1"/>
          </p:cNvGraphicFramePr>
          <p:nvPr/>
        </p:nvGraphicFramePr>
        <p:xfrm>
          <a:off x="6319837" y="1752600"/>
          <a:ext cx="385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4" imgW="142799" imgH="380876" progId="Equation.3">
                  <p:embed/>
                </p:oleObj>
              </mc:Choice>
              <mc:Fallback>
                <p:oleObj name="Equation" r:id="rId4" imgW="142799" imgH="38087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837" y="1752600"/>
                        <a:ext cx="3857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0" y="3124200"/>
            <a:ext cx="2946400" cy="1463675"/>
            <a:chOff x="2234" y="2333"/>
            <a:chExt cx="1856" cy="922"/>
          </a:xfrm>
        </p:grpSpPr>
        <p:sp>
          <p:nvSpPr>
            <p:cNvPr id="35852" name="Rectangle 8"/>
            <p:cNvSpPr>
              <a:spLocks noChangeArrowheads="1"/>
            </p:cNvSpPr>
            <p:nvPr/>
          </p:nvSpPr>
          <p:spPr bwMode="auto">
            <a:xfrm>
              <a:off x="2234" y="2333"/>
              <a:ext cx="922" cy="92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Rectangle 9"/>
            <p:cNvSpPr>
              <a:spLocks noChangeArrowheads="1"/>
            </p:cNvSpPr>
            <p:nvPr/>
          </p:nvSpPr>
          <p:spPr bwMode="auto">
            <a:xfrm>
              <a:off x="3168" y="2333"/>
              <a:ext cx="922" cy="92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32810" name="Object 10"/>
          <p:cNvGraphicFramePr>
            <a:graphicFrameLocks noChangeAspect="1"/>
          </p:cNvGraphicFramePr>
          <p:nvPr/>
        </p:nvGraphicFramePr>
        <p:xfrm>
          <a:off x="5791200" y="3276600"/>
          <a:ext cx="49847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6" imgW="142799" imgH="380876" progId="Equation.3">
                  <p:embed/>
                </p:oleObj>
              </mc:Choice>
              <mc:Fallback>
                <p:oleObj name="Equation" r:id="rId6" imgW="142799" imgH="38087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76600"/>
                        <a:ext cx="498475" cy="128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11" name="Text Box 11"/>
          <p:cNvSpPr txBox="1">
            <a:spLocks noChangeArrowheads="1"/>
          </p:cNvSpPr>
          <p:nvPr/>
        </p:nvSpPr>
        <p:spPr bwMode="auto">
          <a:xfrm>
            <a:off x="2819400" y="5130225"/>
            <a:ext cx="304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b="1" dirty="0" err="1">
                <a:latin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32812" name="Object 12"/>
          <p:cNvGraphicFramePr>
            <a:graphicFrameLocks noChangeAspect="1"/>
          </p:cNvGraphicFramePr>
          <p:nvPr/>
        </p:nvGraphicFramePr>
        <p:xfrm>
          <a:off x="5562600" y="4876800"/>
          <a:ext cx="2667000" cy="123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8" imgW="1133482" imgH="380876" progId="">
                  <p:embed/>
                </p:oleObj>
              </mc:Choice>
              <mc:Fallback>
                <p:oleObj name="Equation" r:id="rId8" imgW="1133482" imgH="380876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76800"/>
                        <a:ext cx="2667000" cy="1236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13" name="Text Box 13"/>
          <p:cNvSpPr txBox="1">
            <a:spLocks noChangeArrowheads="1"/>
          </p:cNvSpPr>
          <p:nvPr/>
        </p:nvSpPr>
        <p:spPr bwMode="auto">
          <a:xfrm>
            <a:off x="762000" y="1143000"/>
            <a:ext cx="12192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Đô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́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5850" name="WordArt 14"/>
          <p:cNvSpPr>
            <a:spLocks noChangeArrowheads="1" noChangeShapeType="1" noTextEdit="1"/>
          </p:cNvSpPr>
          <p:nvPr/>
        </p:nvSpPr>
        <p:spPr bwMode="auto">
          <a:xfrm>
            <a:off x="2987675" y="212725"/>
            <a:ext cx="310832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tập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3328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3328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ở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ở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789113"/>
            <a:ext cx="2819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0,5 . x = 10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779713"/>
            <a:ext cx="2819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x = 3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770313"/>
            <a:ext cx="2819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x =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4760913"/>
            <a:ext cx="2819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. x =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5751513"/>
            <a:ext cx="2819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. x = 1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146951"/>
              </p:ext>
            </p:extLst>
          </p:nvPr>
        </p:nvGraphicFramePr>
        <p:xfrm>
          <a:off x="1600200" y="2855913"/>
          <a:ext cx="45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55913"/>
                        <a:ext cx="457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944006"/>
              </p:ext>
            </p:extLst>
          </p:nvPr>
        </p:nvGraphicFramePr>
        <p:xfrm>
          <a:off x="1447800" y="4684713"/>
          <a:ext cx="685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3" name="Equation" r:id="rId5" imgW="330120" imgH="393480" progId="Equation.3">
                  <p:embed/>
                </p:oleObj>
              </mc:Choice>
              <mc:Fallback>
                <p:oleObj name="Equation" r:id="rId5" imgW="3301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84713"/>
                        <a:ext cx="685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0500"/>
              </p:ext>
            </p:extLst>
          </p:nvPr>
        </p:nvGraphicFramePr>
        <p:xfrm>
          <a:off x="1752600" y="5715000"/>
          <a:ext cx="45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15000"/>
                        <a:ext cx="457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692320"/>
              </p:ext>
            </p:extLst>
          </p:nvPr>
        </p:nvGraphicFramePr>
        <p:xfrm>
          <a:off x="1752600" y="3694113"/>
          <a:ext cx="4572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94113"/>
                        <a:ext cx="457200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980335"/>
              </p:ext>
            </p:extLst>
          </p:nvPr>
        </p:nvGraphicFramePr>
        <p:xfrm>
          <a:off x="2971800" y="3770313"/>
          <a:ext cx="533400" cy="1064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6" name="Equation" r:id="rId11" imgW="253800" imgH="393480" progId="Equation.3">
                  <p:embed/>
                </p:oleObj>
              </mc:Choice>
              <mc:Fallback>
                <p:oleObj name="Equation" r:id="rId11" imgW="2538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770313"/>
                        <a:ext cx="533400" cy="10644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915216"/>
              </p:ext>
            </p:extLst>
          </p:nvPr>
        </p:nvGraphicFramePr>
        <p:xfrm>
          <a:off x="3124200" y="4716662"/>
          <a:ext cx="533400" cy="1034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7" name="Equation" r:id="rId13" imgW="203040" imgH="393480" progId="Equation.3">
                  <p:embed/>
                </p:oleObj>
              </mc:Choice>
              <mc:Fallback>
                <p:oleObj name="Equation" r:id="rId13" imgW="203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16662"/>
                        <a:ext cx="533400" cy="1034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5486400" y="1789113"/>
            <a:ext cx="14478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86400" y="2855913"/>
            <a:ext cx="14478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3770313"/>
            <a:ext cx="14478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86400" y="4684713"/>
            <a:ext cx="14478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22" name="Rectangle 21"/>
          <p:cNvSpPr/>
          <p:nvPr/>
        </p:nvSpPr>
        <p:spPr>
          <a:xfrm>
            <a:off x="5486400" y="5599113"/>
            <a:ext cx="14478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>
            <a:stCxn id="6" idx="3"/>
            <a:endCxn id="20" idx="1"/>
          </p:cNvCxnSpPr>
          <p:nvPr/>
        </p:nvCxnSpPr>
        <p:spPr>
          <a:xfrm>
            <a:off x="3962400" y="2284413"/>
            <a:ext cx="1524000" cy="2019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3"/>
            <a:endCxn id="19" idx="1"/>
          </p:cNvCxnSpPr>
          <p:nvPr/>
        </p:nvCxnSpPr>
        <p:spPr>
          <a:xfrm>
            <a:off x="3962400" y="3275013"/>
            <a:ext cx="15240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18" idx="1"/>
          </p:cNvCxnSpPr>
          <p:nvPr/>
        </p:nvCxnSpPr>
        <p:spPr>
          <a:xfrm flipV="1">
            <a:off x="3962400" y="2322513"/>
            <a:ext cx="1524000" cy="1943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3"/>
            <a:endCxn id="22" idx="1"/>
          </p:cNvCxnSpPr>
          <p:nvPr/>
        </p:nvCxnSpPr>
        <p:spPr>
          <a:xfrm>
            <a:off x="3962400" y="5256213"/>
            <a:ext cx="1524000" cy="876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201520"/>
              </p:ext>
            </p:extLst>
          </p:nvPr>
        </p:nvGraphicFramePr>
        <p:xfrm>
          <a:off x="6019800" y="4684713"/>
          <a:ext cx="4572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8" name="Equation" r:id="rId15" imgW="152280" imgH="393480" progId="Equation.3">
                  <p:embed/>
                </p:oleObj>
              </mc:Choice>
              <mc:Fallback>
                <p:oleObj name="Equation" r:id="rId15" imgW="152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684713"/>
                        <a:ext cx="457200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>
            <a:stCxn id="10" idx="3"/>
            <a:endCxn id="21" idx="1"/>
          </p:cNvCxnSpPr>
          <p:nvPr/>
        </p:nvCxnSpPr>
        <p:spPr>
          <a:xfrm flipV="1">
            <a:off x="3962400" y="5218113"/>
            <a:ext cx="1524000" cy="1028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143000" y="1143000"/>
            <a:ext cx="2819400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86400" y="1066800"/>
            <a:ext cx="14478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1511300"/>
            <a:ext cx="8382000" cy="195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 tính toán mà các số viết dưới dạng </a:t>
            </a:r>
            <a:r>
              <a:rPr lang="vi-VN" sz="28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số, số thập phân hay phần trăm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nên biến đổi chúng về dạng </a:t>
            </a:r>
            <a:r>
              <a:rPr lang="vi-VN" sz="28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45%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45%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135 000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TRANBANG\Downloads\gấu bô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3990975" cy="44958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4495800" y="2438400"/>
            <a:ext cx="3962400" cy="12192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45%. X =135 000 (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3733800"/>
            <a:ext cx="3962400" cy="12192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=135 000: 45% = 300 000(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114800" y="5029200"/>
            <a:ext cx="4876800" cy="15240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300 000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" y="-3629"/>
            <a:ext cx="9136743" cy="68525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77200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772400" cy="26670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126 -&gt;131 ( SGK/54, 55)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815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6481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5"/>
          <p:cNvSpPr txBox="1">
            <a:spLocks noChangeArrowheads="1"/>
          </p:cNvSpPr>
          <p:nvPr/>
        </p:nvSpPr>
        <p:spPr bwMode="auto">
          <a:xfrm>
            <a:off x="1371600" y="222720"/>
            <a:ext cx="6172200" cy="11695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  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Sô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́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học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sinh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của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lớp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6A là 27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bạn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.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Hỏi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lớp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6A có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bao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nhiêu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học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sinh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?</a:t>
            </a:r>
          </a:p>
        </p:txBody>
      </p:sp>
      <p:graphicFrame>
        <p:nvGraphicFramePr>
          <p:cNvPr id="7" name="Object 113"/>
          <p:cNvGraphicFramePr>
            <a:graphicFrameLocks noChangeAspect="1"/>
          </p:cNvGraphicFramePr>
          <p:nvPr/>
        </p:nvGraphicFramePr>
        <p:xfrm>
          <a:off x="1905000" y="70320"/>
          <a:ext cx="489092" cy="991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3" imgW="142799" imgH="380876" progId="Equation.3">
                  <p:embed/>
                </p:oleObj>
              </mc:Choice>
              <mc:Fallback>
                <p:oleObj name="Equation" r:id="rId3" imgW="142799" imgH="380876" progId="Equation.3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70320"/>
                        <a:ext cx="489092" cy="991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10"/>
          <p:cNvSpPr txBox="1">
            <a:spLocks noChangeArrowheads="1"/>
          </p:cNvSpPr>
          <p:nvPr/>
        </p:nvSpPr>
        <p:spPr bwMode="auto">
          <a:xfrm>
            <a:off x="1981200" y="6172200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6A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45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sinh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97"/>
          <p:cNvSpPr txBox="1">
            <a:spLocks noChangeArrowheads="1"/>
          </p:cNvSpPr>
          <p:nvPr/>
        </p:nvSpPr>
        <p:spPr bwMode="auto">
          <a:xfrm>
            <a:off x="3962400" y="2667000"/>
            <a:ext cx="838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98"/>
          <p:cNvSpPr txBox="1">
            <a:spLocks noChangeArrowheads="1"/>
          </p:cNvSpPr>
          <p:nvPr/>
        </p:nvSpPr>
        <p:spPr bwMode="auto">
          <a:xfrm>
            <a:off x="1981200" y="5334000"/>
            <a:ext cx="1313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dirty="0" err="1">
                <a:latin typeface="Times New Roman" pitchFamily="18" charset="0"/>
              </a:rPr>
              <a:t>Suy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</p:txBody>
      </p:sp>
      <p:graphicFrame>
        <p:nvGraphicFramePr>
          <p:cNvPr id="11" name="Object 99"/>
          <p:cNvGraphicFramePr>
            <a:graphicFrameLocks noChangeAspect="1"/>
          </p:cNvGraphicFramePr>
          <p:nvPr/>
        </p:nvGraphicFramePr>
        <p:xfrm>
          <a:off x="7320751" y="4267200"/>
          <a:ext cx="1670849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Microsoft Equation 3.0" r:id="rId5" imgW="714264" imgH="380876" progId="Equation.3">
                  <p:embed/>
                </p:oleObj>
              </mc:Choice>
              <mc:Fallback>
                <p:oleObj name="Microsoft Equation 3.0" r:id="rId5" imgW="714264" imgH="380876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0751" y="4267200"/>
                        <a:ext cx="1670849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0"/>
          <p:cNvGraphicFramePr>
            <a:graphicFrameLocks noChangeAspect="1"/>
          </p:cNvGraphicFramePr>
          <p:nvPr/>
        </p:nvGraphicFramePr>
        <p:xfrm>
          <a:off x="3276600" y="5187950"/>
          <a:ext cx="1535113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7" imgW="761760" imgH="393480" progId="Equation.3">
                  <p:embed/>
                </p:oleObj>
              </mc:Choice>
              <mc:Fallback>
                <p:oleObj name="Equation" r:id="rId7" imgW="761760" imgH="39348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87950"/>
                        <a:ext cx="1535113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02"/>
          <p:cNvGrpSpPr>
            <a:grpSpLocks/>
          </p:cNvGrpSpPr>
          <p:nvPr/>
        </p:nvGrpSpPr>
        <p:grpSpPr bwMode="auto">
          <a:xfrm>
            <a:off x="1676399" y="3657600"/>
            <a:ext cx="4670064" cy="914400"/>
            <a:chOff x="3168" y="2232"/>
            <a:chExt cx="2538" cy="480"/>
          </a:xfrm>
        </p:grpSpPr>
        <p:sp>
          <p:nvSpPr>
            <p:cNvPr id="14" name="Text Box 103"/>
            <p:cNvSpPr txBox="1">
              <a:spLocks noChangeArrowheads="1"/>
            </p:cNvSpPr>
            <p:nvPr/>
          </p:nvSpPr>
          <p:spPr bwMode="auto">
            <a:xfrm>
              <a:off x="3360" y="2296"/>
              <a:ext cx="234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Số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học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sinh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lớp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6A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dirty="0" smtClean="0">
                  <a:latin typeface="Times New Roman" pitchFamily="18" charset="0"/>
                </a:rPr>
                <a:t>: </a:t>
              </a:r>
              <a:endParaRPr lang="en-US" sz="2800" b="1" dirty="0">
                <a:latin typeface="Times New Roman" pitchFamily="18" charset="0"/>
              </a:endParaRPr>
            </a:p>
          </p:txBody>
        </p:sp>
        <p:graphicFrame>
          <p:nvGraphicFramePr>
            <p:cNvPr id="15" name="Object 104"/>
            <p:cNvGraphicFramePr>
              <a:graphicFrameLocks noChangeAspect="1"/>
            </p:cNvGraphicFramePr>
            <p:nvPr/>
          </p:nvGraphicFramePr>
          <p:xfrm>
            <a:off x="3168" y="2232"/>
            <a:ext cx="24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6" name="Microsoft Equation 3.0" r:id="rId9" imgW="142799" imgH="380876" progId="Equation.3">
                    <p:embed/>
                  </p:oleObj>
                </mc:Choice>
                <mc:Fallback>
                  <p:oleObj name="Microsoft Equation 3.0" r:id="rId9" imgW="142799" imgH="380876" progId="Equation.3">
                    <p:embed/>
                    <p:pic>
                      <p:nvPicPr>
                        <p:cNvPr id="0" name="Object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2232"/>
                          <a:ext cx="240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 Box 112"/>
          <p:cNvSpPr txBox="1">
            <a:spLocks noChangeArrowheads="1"/>
          </p:cNvSpPr>
          <p:nvPr/>
        </p:nvSpPr>
        <p:spPr bwMode="auto">
          <a:xfrm>
            <a:off x="990600" y="32004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6A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:</a:t>
            </a:r>
            <a:r>
              <a:rPr lang="en-US" sz="2800" b="1" dirty="0">
                <a:solidFill>
                  <a:srgbClr val="A80000"/>
                </a:solidFill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.VnTime" pitchFamily="34" charset="0"/>
              </a:rPr>
              <a:t>x </a:t>
            </a:r>
            <a:r>
              <a:rPr lang="en-US" sz="2800" b="1" dirty="0" smtClean="0">
                <a:solidFill>
                  <a:srgbClr val="0000CC"/>
                </a:solidFill>
                <a:latin typeface=".VnTime" pitchFamily="34" charset="0"/>
              </a:rPr>
              <a:t>    (</a:t>
            </a:r>
            <a:r>
              <a:rPr lang="en-US" sz="2800" b="1" dirty="0">
                <a:solidFill>
                  <a:srgbClr val="0000CC"/>
                </a:solidFill>
                <a:latin typeface=".VnTime" pitchFamily="34" charset="0"/>
              </a:rPr>
              <a:t>x </a:t>
            </a:r>
            <a:r>
              <a:rPr lang="en-US" sz="2800" b="1" dirty="0">
                <a:solidFill>
                  <a:srgbClr val="0000CC"/>
                </a:solidFill>
                <a:latin typeface=".VnTime" pitchFamily="34" charset="0"/>
                <a:sym typeface="Symbol" pitchFamily="18" charset="2"/>
              </a:rPr>
              <a:t> N*</a:t>
            </a:r>
            <a:r>
              <a:rPr lang="en-US" sz="2800" b="1" dirty="0">
                <a:solidFill>
                  <a:srgbClr val="0000CC"/>
                </a:solidFill>
                <a:latin typeface=".VnTime" pitchFamily="34" charset="0"/>
              </a:rPr>
              <a:t>)</a:t>
            </a:r>
          </a:p>
        </p:txBody>
      </p:sp>
      <p:sp>
        <p:nvSpPr>
          <p:cNvPr id="17" name="Text Box 116"/>
          <p:cNvSpPr txBox="1">
            <a:spLocks noChangeArrowheads="1"/>
          </p:cNvSpPr>
          <p:nvPr/>
        </p:nvSpPr>
        <p:spPr bwMode="auto">
          <a:xfrm>
            <a:off x="4953000" y="4495800"/>
            <a:ext cx="1905000" cy="52322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 smtClean="0">
                <a:latin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ta</a:t>
            </a:r>
            <a:r>
              <a:rPr lang="en-US" sz="2800" b="1" dirty="0" smtClean="0">
                <a:latin typeface="Times New Roman" pitchFamily="18" charset="0"/>
              </a:rPr>
              <a:t> có:</a:t>
            </a:r>
            <a:endParaRPr lang="en-US" sz="2800" b="1" dirty="0">
              <a:latin typeface="Times New Roman" pitchFamily="18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33601" y="1287462"/>
            <a:ext cx="5029199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6835" name="Object 99"/>
          <p:cNvGraphicFramePr>
            <a:graphicFrameLocks noChangeAspect="1"/>
          </p:cNvGraphicFramePr>
          <p:nvPr/>
        </p:nvGraphicFramePr>
        <p:xfrm>
          <a:off x="6605588" y="3717925"/>
          <a:ext cx="8032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12" imgW="342720" imgH="393480" progId="Equation.3">
                  <p:embed/>
                </p:oleObj>
              </mc:Choice>
              <mc:Fallback>
                <p:oleObj name="Equation" r:id="rId12" imgW="3427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588" y="3717925"/>
                        <a:ext cx="8032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102"/>
          <p:cNvGrpSpPr>
            <a:grpSpLocks/>
          </p:cNvGrpSpPr>
          <p:nvPr/>
        </p:nvGrpSpPr>
        <p:grpSpPr bwMode="auto">
          <a:xfrm>
            <a:off x="324" y="4419600"/>
            <a:ext cx="5119039" cy="914400"/>
            <a:chOff x="3168" y="2232"/>
            <a:chExt cx="2782" cy="480"/>
          </a:xfrm>
        </p:grpSpPr>
        <p:sp>
          <p:nvSpPr>
            <p:cNvPr id="25" name="Text Box 103"/>
            <p:cNvSpPr txBox="1">
              <a:spLocks noChangeArrowheads="1"/>
            </p:cNvSpPr>
            <p:nvPr/>
          </p:nvSpPr>
          <p:spPr bwMode="auto">
            <a:xfrm>
              <a:off x="3360" y="2296"/>
              <a:ext cx="2590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Số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học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sinh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lớp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6A </a:t>
              </a:r>
              <a:r>
                <a:rPr lang="en-US" sz="2800" b="1" dirty="0" err="1">
                  <a:latin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dirty="0" smtClean="0">
                  <a:latin typeface="Times New Roman" pitchFamily="18" charset="0"/>
                </a:rPr>
                <a:t>: 27.</a:t>
              </a:r>
              <a:endParaRPr lang="en-US" sz="2800" b="1" dirty="0">
                <a:latin typeface="Times New Roman" pitchFamily="18" charset="0"/>
              </a:endParaRPr>
            </a:p>
          </p:txBody>
        </p:sp>
        <p:graphicFrame>
          <p:nvGraphicFramePr>
            <p:cNvPr id="26" name="Object 104"/>
            <p:cNvGraphicFramePr>
              <a:graphicFrameLocks noChangeAspect="1"/>
            </p:cNvGraphicFramePr>
            <p:nvPr/>
          </p:nvGraphicFramePr>
          <p:xfrm>
            <a:off x="3168" y="2232"/>
            <a:ext cx="24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8" name="Microsoft Equation 3.0" r:id="rId14" imgW="142799" imgH="380876" progId="Equation.3">
                    <p:embed/>
                  </p:oleObj>
                </mc:Choice>
                <mc:Fallback>
                  <p:oleObj name="Microsoft Equation 3.0" r:id="rId14" imgW="142799" imgH="380876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2232"/>
                          <a:ext cx="240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6836" name="Object 100"/>
          <p:cNvGraphicFramePr>
            <a:graphicFrameLocks noChangeAspect="1"/>
          </p:cNvGraphicFramePr>
          <p:nvPr/>
        </p:nvGraphicFramePr>
        <p:xfrm>
          <a:off x="4714875" y="5187950"/>
          <a:ext cx="13049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16" imgW="647640" imgH="393480" progId="Equation.3">
                  <p:embed/>
                </p:oleObj>
              </mc:Choice>
              <mc:Fallback>
                <p:oleObj name="Equation" r:id="rId16" imgW="6476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5187950"/>
                        <a:ext cx="1304925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00"/>
          <p:cNvGraphicFramePr>
            <a:graphicFrameLocks noChangeAspect="1"/>
          </p:cNvGraphicFramePr>
          <p:nvPr/>
        </p:nvGraphicFramePr>
        <p:xfrm>
          <a:off x="5913437" y="5427663"/>
          <a:ext cx="71596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18" imgW="355320" imgH="177480" progId="Equation.3">
                  <p:embed/>
                </p:oleObj>
              </mc:Choice>
              <mc:Fallback>
                <p:oleObj name="Equation" r:id="rId18" imgW="355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437" y="5427663"/>
                        <a:ext cx="715963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0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: </a:t>
            </a:r>
            <a:endParaRPr lang="en-US" sz="28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05400" y="0"/>
            <a:ext cx="3276600" cy="1981200"/>
            <a:chOff x="3168" y="1200"/>
            <a:chExt cx="2064" cy="1248"/>
          </a:xfrm>
        </p:grpSpPr>
        <p:sp>
          <p:nvSpPr>
            <p:cNvPr id="104451" name="Oval 3"/>
            <p:cNvSpPr>
              <a:spLocks noChangeArrowheads="1"/>
            </p:cNvSpPr>
            <p:nvPr/>
          </p:nvSpPr>
          <p:spPr bwMode="auto">
            <a:xfrm>
              <a:off x="3168" y="1824"/>
              <a:ext cx="624" cy="624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5000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52" name="AutoShape 4"/>
            <p:cNvSpPr>
              <a:spLocks noChangeArrowheads="1"/>
            </p:cNvSpPr>
            <p:nvPr/>
          </p:nvSpPr>
          <p:spPr bwMode="auto">
            <a:xfrm>
              <a:off x="4080" y="1200"/>
              <a:ext cx="1152" cy="672"/>
            </a:xfrm>
            <a:prstGeom prst="wedgeEllipseCallout">
              <a:avLst>
                <a:gd name="adj1" fmla="val -70139"/>
                <a:gd name="adj2" fmla="val 79019"/>
              </a:avLst>
            </a:prstGeom>
            <a:gradFill rotWithShape="1">
              <a:gsLst>
                <a:gs pos="0">
                  <a:srgbClr val="FF3300"/>
                </a:gs>
                <a:gs pos="5000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Giá trị phân số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33400" y="0"/>
            <a:ext cx="2895600" cy="1905000"/>
            <a:chOff x="288" y="1200"/>
            <a:chExt cx="1824" cy="1200"/>
          </a:xfrm>
          <a:solidFill>
            <a:srgbClr val="FFFF00"/>
          </a:solidFill>
        </p:grpSpPr>
        <p:sp>
          <p:nvSpPr>
            <p:cNvPr id="104454" name="Oval 6"/>
            <p:cNvSpPr>
              <a:spLocks noChangeArrowheads="1"/>
            </p:cNvSpPr>
            <p:nvPr/>
          </p:nvSpPr>
          <p:spPr bwMode="auto">
            <a:xfrm>
              <a:off x="1632" y="1920"/>
              <a:ext cx="480" cy="4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55" name="AutoShape 7"/>
            <p:cNvSpPr>
              <a:spLocks noChangeArrowheads="1"/>
            </p:cNvSpPr>
            <p:nvPr/>
          </p:nvSpPr>
          <p:spPr bwMode="auto">
            <a:xfrm>
              <a:off x="288" y="1200"/>
              <a:ext cx="1440" cy="624"/>
            </a:xfrm>
            <a:prstGeom prst="wedgeEllipseCallout">
              <a:avLst>
                <a:gd name="adj1" fmla="val 39097"/>
                <a:gd name="adj2" fmla="val 10576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cần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733800" y="533400"/>
            <a:ext cx="3048000" cy="3200400"/>
            <a:chOff x="2304" y="1536"/>
            <a:chExt cx="1920" cy="2016"/>
          </a:xfrm>
          <a:solidFill>
            <a:srgbClr val="92D050"/>
          </a:solidFill>
        </p:grpSpPr>
        <p:sp>
          <p:nvSpPr>
            <p:cNvPr id="104457" name="Oval 9"/>
            <p:cNvSpPr>
              <a:spLocks noChangeArrowheads="1"/>
            </p:cNvSpPr>
            <p:nvPr/>
          </p:nvSpPr>
          <p:spPr bwMode="auto">
            <a:xfrm>
              <a:off x="2304" y="1536"/>
              <a:ext cx="480" cy="12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58" name="AutoShape 10"/>
            <p:cNvSpPr>
              <a:spLocks noChangeArrowheads="1"/>
            </p:cNvSpPr>
            <p:nvPr/>
          </p:nvSpPr>
          <p:spPr bwMode="auto">
            <a:xfrm rot="479840">
              <a:off x="2832" y="2832"/>
              <a:ext cx="1392" cy="720"/>
            </a:xfrm>
            <a:prstGeom prst="wedgeEllipseCallout">
              <a:avLst>
                <a:gd name="adj1" fmla="val -52317"/>
                <a:gd name="adj2" fmla="val -10895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ứng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27</a:t>
              </a:r>
            </a:p>
          </p:txBody>
        </p:sp>
      </p:grp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2819400" y="12192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5257800" y="12192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3429000" y="1066800"/>
            <a:ext cx="30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4572000" y="121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104466" name="Object 1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701802424"/>
              </p:ext>
            </p:extLst>
          </p:nvPr>
        </p:nvGraphicFramePr>
        <p:xfrm>
          <a:off x="3810000" y="914400"/>
          <a:ext cx="7080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Equation" r:id="rId3" imgW="139680" imgH="393480" progId="">
                  <p:embed/>
                </p:oleObj>
              </mc:Choice>
              <mc:Fallback>
                <p:oleObj name="Equation" r:id="rId3" imgW="13968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914400"/>
                        <a:ext cx="7080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685800" y="45720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2438400" y="4572000"/>
            <a:ext cx="990600" cy="9906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914400" y="4724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9"/>
          <p:cNvSpPr>
            <a:spLocks noChangeArrowheads="1"/>
          </p:cNvSpPr>
          <p:nvPr/>
        </p:nvSpPr>
        <p:spPr bwMode="auto">
          <a:xfrm>
            <a:off x="3810000" y="4038600"/>
            <a:ext cx="762000" cy="1905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429000" y="4648200"/>
            <a:ext cx="30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905000" y="4830762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2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051429"/>
              </p:ext>
            </p:extLst>
          </p:nvPr>
        </p:nvGraphicFramePr>
        <p:xfrm>
          <a:off x="3810000" y="4419600"/>
          <a:ext cx="7080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Equation" r:id="rId5" imgW="139680" imgH="393480" progId="">
                  <p:embed/>
                </p:oleObj>
              </mc:Choice>
              <mc:Fallback>
                <p:oleObj name="Equation" r:id="rId5" imgW="13968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19600"/>
                        <a:ext cx="7080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2590800" y="47688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066800" y="4800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1279525" y="6019800"/>
            <a:ext cx="733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4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056703"/>
              </p:ext>
            </p:extLst>
          </p:nvPr>
        </p:nvGraphicFramePr>
        <p:xfrm>
          <a:off x="3886200" y="838200"/>
          <a:ext cx="48895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Equation" r:id="rId6" imgW="190440" imgH="393480" progId="Equation.3">
                  <p:embed/>
                </p:oleObj>
              </mc:Choice>
              <mc:Fallback>
                <p:oleObj name="Equation" r:id="rId6" imgW="1904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838200"/>
                        <a:ext cx="488950" cy="139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utoShape 10"/>
          <p:cNvSpPr>
            <a:spLocks noChangeArrowheads="1"/>
          </p:cNvSpPr>
          <p:nvPr/>
        </p:nvSpPr>
        <p:spPr bwMode="auto">
          <a:xfrm rot="226356">
            <a:off x="4321398" y="2520382"/>
            <a:ext cx="2767282" cy="2344118"/>
          </a:xfrm>
          <a:prstGeom prst="wedgeEllipseCallout">
            <a:avLst>
              <a:gd name="adj1" fmla="val -51720"/>
              <a:gd name="adj2" fmla="val -103971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44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818876"/>
              </p:ext>
            </p:extLst>
          </p:nvPr>
        </p:nvGraphicFramePr>
        <p:xfrm>
          <a:off x="6329363" y="3686175"/>
          <a:ext cx="3254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Equation" r:id="rId8" imgW="126720" imgH="139680" progId="Equation.3">
                  <p:embed/>
                </p:oleObj>
              </mc:Choice>
              <mc:Fallback>
                <p:oleObj name="Equation" r:id="rId8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3686175"/>
                        <a:ext cx="3254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5334000" y="1074003"/>
            <a:ext cx="83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667000" y="4572000"/>
            <a:ext cx="83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47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565023"/>
              </p:ext>
            </p:extLst>
          </p:nvPr>
        </p:nvGraphicFramePr>
        <p:xfrm>
          <a:off x="3886200" y="4419600"/>
          <a:ext cx="4889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3" name="Equation" r:id="rId10" imgW="190440" imgH="393480" progId="Equation.3">
                  <p:embed/>
                </p:oleObj>
              </mc:Choice>
              <mc:Fallback>
                <p:oleObj name="Equation" r:id="rId10" imgW="1904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19600"/>
                        <a:ext cx="4889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/>
      <p:bldP spid="104461" grpId="0"/>
      <p:bldP spid="104461" grpId="1"/>
      <p:bldP spid="104462" grpId="0"/>
      <p:bldP spid="104463" grpId="0"/>
      <p:bldP spid="22" grpId="0" animBg="1"/>
      <p:bldP spid="23" grpId="0" animBg="1"/>
      <p:bldP spid="24" grpId="0" animBg="1"/>
      <p:bldP spid="25" grpId="0"/>
      <p:bldP spid="26" grpId="0"/>
      <p:bldP spid="28" grpId="0"/>
      <p:bldP spid="28" grpId="1"/>
      <p:bldP spid="29" grpId="0"/>
      <p:bldP spid="30" grpId="0"/>
      <p:bldP spid="32" grpId="0" animBg="1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AutoShape 4"/>
          <p:cNvSpPr>
            <a:spLocks noChangeArrowheads="1"/>
          </p:cNvSpPr>
          <p:nvPr/>
        </p:nvSpPr>
        <p:spPr bwMode="auto">
          <a:xfrm>
            <a:off x="257174" y="76200"/>
            <a:ext cx="2560638" cy="1371600"/>
          </a:xfrm>
          <a:custGeom>
            <a:avLst/>
            <a:gdLst>
              <a:gd name="T0" fmla="*/ 1920479 w 21600"/>
              <a:gd name="T1" fmla="*/ 0 h 21600"/>
              <a:gd name="T2" fmla="*/ 0 w 21600"/>
              <a:gd name="T3" fmla="*/ 685800 h 21600"/>
              <a:gd name="T4" fmla="*/ 1920479 w 21600"/>
              <a:gd name="T5" fmla="*/ 1371600 h 21600"/>
              <a:gd name="T6" fmla="*/ 2560638 w 21600"/>
              <a:gd name="T7" fmla="*/ 685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.VnTime" pitchFamily="34" charset="0"/>
              </a:rPr>
              <a:t>Quy</a:t>
            </a:r>
            <a:r>
              <a:rPr lang="en-US" sz="3600" b="1" dirty="0">
                <a:solidFill>
                  <a:schemeClr val="bg1"/>
                </a:solidFill>
                <a:latin typeface=".VnTime" pitchFamily="34" charset="0"/>
              </a:rPr>
              <a:t> t¾c</a:t>
            </a:r>
          </a:p>
        </p:txBody>
      </p:sp>
      <p:sp>
        <p:nvSpPr>
          <p:cNvPr id="275462" name="AutoShape 6"/>
          <p:cNvSpPr>
            <a:spLocks noChangeArrowheads="1"/>
          </p:cNvSpPr>
          <p:nvPr/>
        </p:nvSpPr>
        <p:spPr bwMode="auto">
          <a:xfrm>
            <a:off x="152400" y="2019300"/>
            <a:ext cx="8850312" cy="2454275"/>
          </a:xfrm>
          <a:prstGeom prst="roundRect">
            <a:avLst>
              <a:gd name="adj" fmla="val 16667"/>
            </a:avLst>
          </a:prstGeom>
          <a:solidFill>
            <a:srgbClr val="D1FFFF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100000"/>
              </a:spcBef>
              <a:spcAft>
                <a:spcPct val="50000"/>
              </a:spcAft>
            </a:pPr>
            <a:r>
              <a:rPr lang="en-US" sz="3600" b="1" dirty="0" err="1">
                <a:latin typeface="Times New Roman" pitchFamily="18" charset="0"/>
              </a:rPr>
              <a:t>Muốn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biết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.VnTime" pitchFamily="34" charset="0"/>
              </a:rPr>
              <a:t>         </a:t>
            </a:r>
            <a:r>
              <a:rPr lang="en-US" sz="3600" b="1" dirty="0" err="1" smtClean="0">
                <a:latin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bằng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>
                <a:solidFill>
                  <a:srgbClr val="E60000"/>
                </a:solidFill>
                <a:latin typeface=".VnTime" pitchFamily="34" charset="0"/>
              </a:rPr>
              <a:t>a</a:t>
            </a:r>
          </a:p>
          <a:p>
            <a:pPr>
              <a:spcBef>
                <a:spcPct val="100000"/>
              </a:spcBef>
              <a:spcAft>
                <a:spcPct val="50000"/>
              </a:spcAft>
            </a:pPr>
            <a:r>
              <a:rPr lang="en-US" sz="3600" b="1" dirty="0" smtClean="0">
                <a:latin typeface="Times New Roman" pitchFamily="18" charset="0"/>
              </a:rPr>
              <a:t>             Ta </a:t>
            </a:r>
            <a:r>
              <a:rPr lang="en-US" sz="3600" b="1" dirty="0" err="1">
                <a:latin typeface="Times New Roman" pitchFamily="18" charset="0"/>
              </a:rPr>
              <a:t>tính</a:t>
            </a:r>
            <a:r>
              <a:rPr lang="en-US" sz="3600" b="1" dirty="0">
                <a:latin typeface=".VnTime" pitchFamily="34" charset="0"/>
              </a:rPr>
              <a:t>    </a:t>
            </a:r>
            <a:r>
              <a:rPr lang="en-US" sz="3600" b="1" dirty="0" smtClean="0">
                <a:latin typeface=".VnTime" pitchFamily="34" charset="0"/>
              </a:rPr>
              <a:t>              </a:t>
            </a:r>
            <a:r>
              <a:rPr lang="en-US" sz="3600" b="1" dirty="0">
                <a:latin typeface=".VnTime" pitchFamily="34" charset="0"/>
              </a:rPr>
              <a:t>(</a:t>
            </a:r>
            <a:r>
              <a:rPr lang="en-US" sz="3600" b="1" dirty="0">
                <a:latin typeface="Times New Roman" pitchFamily="18" charset="0"/>
              </a:rPr>
              <a:t>m, n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>
                <a:latin typeface=".VnTime" pitchFamily="34" charset="0"/>
                <a:sym typeface="Symbol" pitchFamily="18" charset="2"/>
              </a:rPr>
              <a:t></a:t>
            </a:r>
            <a:r>
              <a:rPr lang="en-US" sz="3600" b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600" b="1" baseline="30000" dirty="0">
                <a:latin typeface="Times New Roman" pitchFamily="18" charset="0"/>
                <a:sym typeface="Symbol" pitchFamily="18" charset="2"/>
              </a:rPr>
              <a:t>*</a:t>
            </a:r>
            <a:r>
              <a:rPr lang="en-US" sz="3600" b="1" dirty="0">
                <a:latin typeface="Times New Roman" pitchFamily="18" charset="0"/>
              </a:rPr>
              <a:t>)</a:t>
            </a:r>
            <a:r>
              <a:rPr lang="en-US" sz="3600" b="1" dirty="0">
                <a:latin typeface=".VnTime" pitchFamily="34" charset="0"/>
              </a:rPr>
              <a:t>  </a:t>
            </a:r>
          </a:p>
        </p:txBody>
      </p:sp>
      <p:graphicFrame>
        <p:nvGraphicFramePr>
          <p:cNvPr id="275463" name="Object 7"/>
          <p:cNvGraphicFramePr>
            <a:graphicFrameLocks noChangeAspect="1"/>
          </p:cNvGraphicFramePr>
          <p:nvPr/>
        </p:nvGraphicFramePr>
        <p:xfrm>
          <a:off x="4876800" y="2057400"/>
          <a:ext cx="72231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Equation" r:id="rId3" imgW="180860" imgH="380876" progId="Equation.3">
                  <p:embed/>
                </p:oleObj>
              </mc:Choice>
              <mc:Fallback>
                <p:oleObj name="Equation" r:id="rId3" imgW="180860" imgH="38087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057400"/>
                        <a:ext cx="722313" cy="1185863"/>
                      </a:xfrm>
                      <a:prstGeom prst="rect">
                        <a:avLst/>
                      </a:prstGeom>
                      <a:solidFill>
                        <a:srgbClr val="D1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4" name="Object 8"/>
          <p:cNvGraphicFramePr>
            <a:graphicFrameLocks noChangeAspect="1"/>
          </p:cNvGraphicFramePr>
          <p:nvPr/>
        </p:nvGraphicFramePr>
        <p:xfrm>
          <a:off x="3581400" y="3352800"/>
          <a:ext cx="15557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Equation" r:id="rId5" imgW="438114" imgH="380876" progId="Equation.3">
                  <p:embed/>
                </p:oleObj>
              </mc:Choice>
              <mc:Fallback>
                <p:oleObj name="Equation" r:id="rId5" imgW="438114" imgH="38087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352800"/>
                        <a:ext cx="1555750" cy="1096963"/>
                      </a:xfrm>
                      <a:prstGeom prst="rect">
                        <a:avLst/>
                      </a:prstGeom>
                      <a:solidFill>
                        <a:srgbClr val="D1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5" name="Object 9"/>
          <p:cNvGraphicFramePr>
            <a:graphicFrameLocks noChangeAspect="1"/>
          </p:cNvGraphicFramePr>
          <p:nvPr/>
        </p:nvGraphicFramePr>
        <p:xfrm>
          <a:off x="5589588" y="4800600"/>
          <a:ext cx="18018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7" imgW="638140" imgH="400042" progId="Equation.3">
                  <p:embed/>
                </p:oleObj>
              </mc:Choice>
              <mc:Fallback>
                <p:oleObj name="Equation" r:id="rId7" imgW="638140" imgH="40004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4800600"/>
                        <a:ext cx="180181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7" name="Text Box 11"/>
          <p:cNvSpPr txBox="1">
            <a:spLocks noChangeArrowheads="1"/>
          </p:cNvSpPr>
          <p:nvPr/>
        </p:nvSpPr>
        <p:spPr bwMode="auto">
          <a:xfrm>
            <a:off x="1219200" y="5105400"/>
            <a:ext cx="4937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Hay</a:t>
            </a:r>
            <a:r>
              <a:rPr lang="en-US" sz="3200" b="1">
                <a:latin typeface=".VnTime" pitchFamily="34" charset="0"/>
              </a:rPr>
              <a:t>      </a:t>
            </a:r>
            <a:r>
              <a:rPr lang="en-US" sz="3200" b="1">
                <a:latin typeface="Times New Roman" pitchFamily="18" charset="0"/>
              </a:rPr>
              <a:t>của x bằng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200" b="1">
                <a:latin typeface="Times New Roman" pitchFamily="18" charset="0"/>
              </a:rPr>
              <a:t> thì</a:t>
            </a:r>
          </a:p>
        </p:txBody>
      </p:sp>
      <p:graphicFrame>
        <p:nvGraphicFramePr>
          <p:cNvPr id="275468" name="Object 12"/>
          <p:cNvGraphicFramePr>
            <a:graphicFrameLocks noChangeAspect="1"/>
          </p:cNvGraphicFramePr>
          <p:nvPr/>
        </p:nvGraphicFramePr>
        <p:xfrm>
          <a:off x="2070100" y="4876800"/>
          <a:ext cx="6731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9" imgW="228640" imgH="400042" progId="Equation.3">
                  <p:embed/>
                </p:oleObj>
              </mc:Choice>
              <mc:Fallback>
                <p:oleObj name="Equation" r:id="rId9" imgW="228640" imgH="40004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4876800"/>
                        <a:ext cx="6731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dbl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9" name="Text Box 13"/>
          <p:cNvSpPr txBox="1">
            <a:spLocks noChangeArrowheads="1"/>
          </p:cNvSpPr>
          <p:nvPr/>
        </p:nvSpPr>
        <p:spPr bwMode="auto">
          <a:xfrm>
            <a:off x="1492250" y="5965825"/>
            <a:ext cx="2651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(m, n </a:t>
            </a:r>
            <a:r>
              <a:rPr lang="en-US" sz="3200" b="1">
                <a:latin typeface="Times New Roman" pitchFamily="18" charset="0"/>
                <a:sym typeface="Symbol" pitchFamily="18" charset="2"/>
              </a:rPr>
              <a:t>N*</a:t>
            </a:r>
            <a:r>
              <a:rPr lang="en-US" sz="3200" b="1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 animBg="1"/>
      <p:bldP spid="275462" grpId="0" animBg="1"/>
      <p:bldP spid="275467" grpId="0"/>
      <p:bldP spid="2754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295400" y="91440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) Tìm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     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14</a:t>
            </a:r>
            <a:endParaRPr lang="en-US" sz="2800" b="1" i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388628"/>
              </p:ext>
            </p:extLst>
          </p:nvPr>
        </p:nvGraphicFramePr>
        <p:xfrm>
          <a:off x="4329113" y="762000"/>
          <a:ext cx="3952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3" imgW="152334" imgH="393529" progId="">
                  <p:embed/>
                </p:oleObj>
              </mc:Choice>
              <mc:Fallback>
                <p:oleObj name="Equation" r:id="rId3" imgW="152334" imgH="393529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762000"/>
                        <a:ext cx="3952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524000" y="297180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) Tìm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        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endParaRPr lang="en-US" sz="2800" b="1" i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169387"/>
              </p:ext>
            </p:extLst>
          </p:nvPr>
        </p:nvGraphicFramePr>
        <p:xfrm>
          <a:off x="4572000" y="2895600"/>
          <a:ext cx="53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5" imgW="228501" imgH="393529" progId="">
                  <p:embed/>
                </p:oleObj>
              </mc:Choice>
              <mc:Fallback>
                <p:oleObj name="Equation" r:id="rId5" imgW="228501" imgH="393529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95600"/>
                        <a:ext cx="5334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01527"/>
              </p:ext>
            </p:extLst>
          </p:nvPr>
        </p:nvGraphicFramePr>
        <p:xfrm>
          <a:off x="7686675" y="2927350"/>
          <a:ext cx="4667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7" imgW="228501" imgH="393529" progId="">
                  <p:embed/>
                </p:oleObj>
              </mc:Choice>
              <mc:Fallback>
                <p:oleObj name="Equation" r:id="rId7" imgW="228501" imgH="393529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2927350"/>
                        <a:ext cx="466725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416910"/>
              </p:ext>
            </p:extLst>
          </p:nvPr>
        </p:nvGraphicFramePr>
        <p:xfrm>
          <a:off x="3289300" y="2057400"/>
          <a:ext cx="9604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9" imgW="495085" imgH="393529" progId="">
                  <p:embed/>
                </p:oleObj>
              </mc:Choice>
              <mc:Fallback>
                <p:oleObj name="Equation" r:id="rId9" imgW="495085" imgH="393529" progId="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2057400"/>
                        <a:ext cx="9604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860689"/>
              </p:ext>
            </p:extLst>
          </p:nvPr>
        </p:nvGraphicFramePr>
        <p:xfrm>
          <a:off x="4279900" y="2057400"/>
          <a:ext cx="8255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11" imgW="457002" imgH="393529" progId="">
                  <p:embed/>
                </p:oleObj>
              </mc:Choice>
              <mc:Fallback>
                <p:oleObj name="Equation" r:id="rId11" imgW="457002" imgH="393529" progId="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057400"/>
                        <a:ext cx="8255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029287"/>
              </p:ext>
            </p:extLst>
          </p:nvPr>
        </p:nvGraphicFramePr>
        <p:xfrm>
          <a:off x="5118100" y="2068513"/>
          <a:ext cx="990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13" imgW="520474" imgH="393529" progId="">
                  <p:embed/>
                </p:oleObj>
              </mc:Choice>
              <mc:Fallback>
                <p:oleObj name="Equation" r:id="rId13" imgW="520474" imgH="393529" progId="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2068513"/>
                        <a:ext cx="990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2209800" y="3759200"/>
            <a:ext cx="2432076" cy="52322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5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681019"/>
              </p:ext>
            </p:extLst>
          </p:nvPr>
        </p:nvGraphicFramePr>
        <p:xfrm>
          <a:off x="2479675" y="4464050"/>
          <a:ext cx="9493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15" imgW="507780" imgH="393529" progId="">
                  <p:embed/>
                </p:oleObj>
              </mc:Choice>
              <mc:Fallback>
                <p:oleObj name="Equation" r:id="rId15" imgW="507780" imgH="393529" progId="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4464050"/>
                        <a:ext cx="9493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454970"/>
              </p:ext>
            </p:extLst>
          </p:nvPr>
        </p:nvGraphicFramePr>
        <p:xfrm>
          <a:off x="3517900" y="4419600"/>
          <a:ext cx="11160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17" imgW="596641" imgH="393529" progId="">
                  <p:embed/>
                </p:oleObj>
              </mc:Choice>
              <mc:Fallback>
                <p:oleObj name="Equation" r:id="rId17" imgW="596641" imgH="393529" progId="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4419600"/>
                        <a:ext cx="1116013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148253"/>
              </p:ext>
            </p:extLst>
          </p:nvPr>
        </p:nvGraphicFramePr>
        <p:xfrm>
          <a:off x="4724400" y="4419600"/>
          <a:ext cx="111601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19" imgW="571252" imgH="393529" progId="">
                  <p:embed/>
                </p:oleObj>
              </mc:Choice>
              <mc:Fallback>
                <p:oleObj name="Equation" r:id="rId19" imgW="571252" imgH="393529" progId="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19600"/>
                        <a:ext cx="1116013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651195"/>
              </p:ext>
            </p:extLst>
          </p:nvPr>
        </p:nvGraphicFramePr>
        <p:xfrm>
          <a:off x="6019800" y="4419600"/>
          <a:ext cx="838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21" imgW="431613" imgH="393529" progId="">
                  <p:embed/>
                </p:oleObj>
              </mc:Choice>
              <mc:Fallback>
                <p:oleObj name="Equation" r:id="rId21" imgW="431613" imgH="393529" progId="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419600"/>
                        <a:ext cx="8382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51"/>
          <p:cNvSpPr>
            <a:spLocks noChangeArrowheads="1"/>
          </p:cNvSpPr>
          <p:nvPr/>
        </p:nvSpPr>
        <p:spPr bwMode="auto">
          <a:xfrm>
            <a:off x="2298700" y="1549400"/>
            <a:ext cx="2806700" cy="52322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4" descr="Pictur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305224"/>
            <a:ext cx="3244850" cy="301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3048000" y="38100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</a:rPr>
              <a:t>350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</a:rPr>
              <a:t>Lít</a:t>
            </a:r>
            <a:endParaRPr lang="en-US" sz="24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graphicFrame>
        <p:nvGraphicFramePr>
          <p:cNvPr id="8" name="Object 36"/>
          <p:cNvGraphicFramePr>
            <a:graphicFrameLocks noChangeAspect="1"/>
          </p:cNvGraphicFramePr>
          <p:nvPr/>
        </p:nvGraphicFramePr>
        <p:xfrm>
          <a:off x="3276600" y="4419600"/>
          <a:ext cx="6254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219192" imgH="380876" progId="Equation.3">
                  <p:embed/>
                </p:oleObj>
              </mc:Choice>
              <mc:Fallback>
                <p:oleObj name="Equation" r:id="rId4" imgW="219192" imgH="380876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19600"/>
                        <a:ext cx="6254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4495800" y="3505200"/>
            <a:ext cx="2133600" cy="889397"/>
            <a:chOff x="4320" y="1264"/>
            <a:chExt cx="1920" cy="747"/>
          </a:xfrm>
        </p:grpSpPr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4464" y="1520"/>
              <a:ext cx="17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</a:rPr>
                <a:t>Đã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</a:rPr>
                <a:t>dùng</a:t>
              </a:r>
              <a:endParaRPr lang="en-US" sz="3200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  <p:sp>
          <p:nvSpPr>
            <p:cNvPr id="11" name="AutoShape 39"/>
            <p:cNvSpPr>
              <a:spLocks/>
            </p:cNvSpPr>
            <p:nvPr/>
          </p:nvSpPr>
          <p:spPr bwMode="auto">
            <a:xfrm>
              <a:off x="4320" y="1264"/>
              <a:ext cx="74" cy="704"/>
            </a:xfrm>
            <a:prstGeom prst="rightBrace">
              <a:avLst>
                <a:gd name="adj1" fmla="val 6486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4495801" y="4343400"/>
            <a:ext cx="3353012" cy="1752600"/>
            <a:chOff x="4320" y="1968"/>
            <a:chExt cx="2044" cy="912"/>
          </a:xfrm>
        </p:grpSpPr>
        <p:sp>
          <p:nvSpPr>
            <p:cNvPr id="13" name="Text Box 47"/>
            <p:cNvSpPr txBox="1">
              <a:spLocks noChangeArrowheads="1"/>
            </p:cNvSpPr>
            <p:nvPr/>
          </p:nvSpPr>
          <p:spPr bwMode="auto">
            <a:xfrm>
              <a:off x="4464" y="2064"/>
              <a:ext cx="1900" cy="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</a:rPr>
                <a:t>     </a:t>
              </a:r>
              <a:r>
                <a:rPr lang="en-US" sz="2800" b="1" dirty="0" err="1">
                  <a:solidFill>
                    <a:srgbClr val="0000CC"/>
                  </a:solidFill>
                  <a:latin typeface="Times New Roman" pitchFamily="18" charset="0"/>
                </a:rPr>
                <a:t>Còn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</a:rPr>
                <a:t> </a:t>
              </a:r>
            </a:p>
            <a:p>
              <a:pPr algn="l">
                <a:spcBef>
                  <a:spcPct val="50000"/>
                </a:spcBef>
              </a:pPr>
              <a:r>
                <a:rPr lang="en-US" sz="2800" b="1" dirty="0">
                  <a:solidFill>
                    <a:srgbClr val="0000CC"/>
                  </a:solidFill>
                  <a:latin typeface=".VnTime" pitchFamily="34" charset="0"/>
                </a:rPr>
                <a:t>    </a:t>
              </a:r>
              <a:r>
                <a:rPr lang="en-US" sz="2800" b="1" dirty="0" smtClean="0">
                  <a:solidFill>
                    <a:srgbClr val="0000CC"/>
                  </a:solidFill>
                  <a:latin typeface=".VnTime" pitchFamily="34" charset="0"/>
                </a:rPr>
                <a:t>     </a:t>
              </a: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dung </a:t>
              </a:r>
              <a:r>
                <a:rPr lang="en-US" sz="2800" b="1" dirty="0" err="1">
                  <a:solidFill>
                    <a:srgbClr val="0000CC"/>
                  </a:solidFill>
                  <a:latin typeface="Times New Roman" pitchFamily="18" charset="0"/>
                </a:rPr>
                <a:t>tích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latin typeface="Times New Roman" pitchFamily="18" charset="0"/>
                </a:rPr>
                <a:t>bể</a:t>
              </a:r>
              <a:endParaRPr lang="en-US" sz="2800" b="1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4" name="Object 48"/>
            <p:cNvGraphicFramePr>
              <a:graphicFrameLocks noChangeAspect="1"/>
            </p:cNvGraphicFramePr>
            <p:nvPr/>
          </p:nvGraphicFramePr>
          <p:xfrm>
            <a:off x="4645" y="2246"/>
            <a:ext cx="35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Equation" r:id="rId6" imgW="228501" imgH="393529" progId="Equation.3">
                    <p:embed/>
                  </p:oleObj>
                </mc:Choice>
                <mc:Fallback>
                  <p:oleObj name="Equation" r:id="rId6" imgW="228501" imgH="393529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5" y="2246"/>
                          <a:ext cx="35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AutoShape 49"/>
            <p:cNvSpPr>
              <a:spLocks/>
            </p:cNvSpPr>
            <p:nvPr/>
          </p:nvSpPr>
          <p:spPr bwMode="auto">
            <a:xfrm>
              <a:off x="4320" y="1968"/>
              <a:ext cx="88" cy="912"/>
            </a:xfrm>
            <a:prstGeom prst="rightBrace">
              <a:avLst>
                <a:gd name="adj1" fmla="val 86364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228600" y="304800"/>
            <a:ext cx="8382000" cy="20313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bể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chứa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đầy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dùng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350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lít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thì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bể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còn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lượng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       dung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bể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bể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này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chứa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bao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lít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graphicFrame>
        <p:nvGraphicFramePr>
          <p:cNvPr id="17" name="Object 51"/>
          <p:cNvGraphicFramePr>
            <a:graphicFrameLocks noChangeAspect="1"/>
          </p:cNvGraphicFramePr>
          <p:nvPr/>
        </p:nvGraphicFramePr>
        <p:xfrm>
          <a:off x="6534150" y="914400"/>
          <a:ext cx="743814" cy="98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8" imgW="228600" imgH="393480" progId="Equation.3">
                  <p:embed/>
                </p:oleObj>
              </mc:Choice>
              <mc:Fallback>
                <p:oleObj name="Equation" r:id="rId8" imgW="228600" imgH="393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914400"/>
                        <a:ext cx="743814" cy="98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1371600" y="253425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350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0200" y="1143000"/>
            <a:ext cx="5334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81600" y="1827212"/>
            <a:ext cx="99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410200" y="1905000"/>
            <a:ext cx="5334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8400" y="1143000"/>
            <a:ext cx="533400" cy="60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0" y="1905000"/>
            <a:ext cx="533400" cy="60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209800" y="1827212"/>
            <a:ext cx="99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724400" y="16002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1447800"/>
            <a:ext cx="5334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76600" y="1524000"/>
            <a:ext cx="53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1143000"/>
            <a:ext cx="533400" cy="60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62400" y="1905000"/>
            <a:ext cx="533400" cy="60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33800" y="1827212"/>
            <a:ext cx="99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934200" y="1143000"/>
            <a:ext cx="533400" cy="60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4200" y="1905000"/>
            <a:ext cx="533400" cy="60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705600" y="1827212"/>
            <a:ext cx="99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676400" y="15240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48400" y="1524000"/>
            <a:ext cx="53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1447800" y="2768025"/>
            <a:ext cx="5181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43000" y="3581400"/>
            <a:ext cx="990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350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33600" y="3581400"/>
            <a:ext cx="3810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90800" y="3352800"/>
            <a:ext cx="609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514600" y="3962400"/>
            <a:ext cx="76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590800" y="4114800"/>
            <a:ext cx="609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05400" y="3352800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05400" y="4114800"/>
            <a:ext cx="609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29400" y="3352800"/>
            <a:ext cx="609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553200" y="3962400"/>
            <a:ext cx="76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629400" y="4114800"/>
            <a:ext cx="609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62400" y="3657600"/>
            <a:ext cx="609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229600" y="3657600"/>
            <a:ext cx="609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67400" y="3657600"/>
            <a:ext cx="6096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76600" y="3657600"/>
            <a:ext cx="6096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1400" y="3733800"/>
            <a:ext cx="6096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5029200" y="3962400"/>
            <a:ext cx="76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648200" y="3581400"/>
            <a:ext cx="3810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00200" y="5054025"/>
            <a:ext cx="2895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........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1143000" y="2133600"/>
            <a:ext cx="5181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219200" y="4191000"/>
            <a:ext cx="2895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1000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1143000" y="228600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350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4419600" y="1041975"/>
            <a:ext cx="3505200" cy="990600"/>
            <a:chOff x="3632" y="1344"/>
            <a:chExt cx="2116" cy="606"/>
          </a:xfrm>
        </p:grpSpPr>
        <p:graphicFrame>
          <p:nvGraphicFramePr>
            <p:cNvPr id="10" name="Object 37"/>
            <p:cNvGraphicFramePr>
              <a:graphicFrameLocks noChangeAspect="1"/>
            </p:cNvGraphicFramePr>
            <p:nvPr/>
          </p:nvGraphicFramePr>
          <p:xfrm>
            <a:off x="3632" y="1344"/>
            <a:ext cx="352" cy="6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name="Equation" r:id="rId3" imgW="228501" imgH="393529" progId="">
                    <p:embed/>
                  </p:oleObj>
                </mc:Choice>
                <mc:Fallback>
                  <p:oleObj name="Equation" r:id="rId3" imgW="228501" imgH="393529" progId="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2" y="1344"/>
                          <a:ext cx="352" cy="6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0">
                              <a:solidFill>
                                <a:srgbClr val="01010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>
              <a:off x="4080" y="1439"/>
              <a:ext cx="1668" cy="358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(dung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bể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12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13620"/>
              </p:ext>
            </p:extLst>
          </p:nvPr>
        </p:nvGraphicFramePr>
        <p:xfrm>
          <a:off x="1676400" y="1041975"/>
          <a:ext cx="1253771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5" imgW="520474" imgH="393529" progId="">
                  <p:embed/>
                </p:oleObj>
              </mc:Choice>
              <mc:Fallback>
                <p:oleObj name="Equation" r:id="rId5" imgW="520474" imgH="393529" progId="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041975"/>
                        <a:ext cx="1253771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950779"/>
              </p:ext>
            </p:extLst>
          </p:nvPr>
        </p:nvGraphicFramePr>
        <p:xfrm>
          <a:off x="2895599" y="1041975"/>
          <a:ext cx="14834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7" imgW="647419" imgH="393529" progId="">
                  <p:embed/>
                </p:oleObj>
              </mc:Choice>
              <mc:Fallback>
                <p:oleObj name="Equation" r:id="rId7" imgW="647419" imgH="393529" progId="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599" y="1041975"/>
                        <a:ext cx="148342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4419600" y="2871506"/>
            <a:ext cx="3581742" cy="990966"/>
            <a:chOff x="3368" y="2586"/>
            <a:chExt cx="2863" cy="541"/>
          </a:xfrm>
        </p:grpSpPr>
        <p:graphicFrame>
          <p:nvGraphicFramePr>
            <p:cNvPr id="15" name="Object 42"/>
            <p:cNvGraphicFramePr>
              <a:graphicFrameLocks noChangeAspect="1"/>
            </p:cNvGraphicFramePr>
            <p:nvPr/>
          </p:nvGraphicFramePr>
          <p:xfrm>
            <a:off x="3368" y="2586"/>
            <a:ext cx="1116" cy="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5" name="Equation" r:id="rId9" imgW="812447" imgH="393529" progId="">
                    <p:embed/>
                  </p:oleObj>
                </mc:Choice>
                <mc:Fallback>
                  <p:oleObj name="Equation" r:id="rId9" imgW="812447" imgH="393529" progId="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" y="2586"/>
                          <a:ext cx="1116" cy="5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0">
                              <a:solidFill>
                                <a:srgbClr val="01010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4838" y="2716"/>
              <a:ext cx="1393" cy="286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Lít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17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678193"/>
              </p:ext>
            </p:extLst>
          </p:nvPr>
        </p:nvGraphicFramePr>
        <p:xfrm>
          <a:off x="1447800" y="2870775"/>
          <a:ext cx="153074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1" imgW="660113" imgH="393529" progId="">
                  <p:embed/>
                </p:oleObj>
              </mc:Choice>
              <mc:Fallback>
                <p:oleObj name="Equation" r:id="rId11" imgW="660113" imgH="393529" progId="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70775"/>
                        <a:ext cx="153074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865717"/>
              </p:ext>
            </p:extLst>
          </p:nvPr>
        </p:nvGraphicFramePr>
        <p:xfrm>
          <a:off x="2895600" y="2870775"/>
          <a:ext cx="1422400" cy="974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3" imgW="622030" imgH="393529" progId="">
                  <p:embed/>
                </p:oleObj>
              </mc:Choice>
              <mc:Fallback>
                <p:oleObj name="Equation" r:id="rId13" imgW="622030" imgH="393529" progId="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70775"/>
                        <a:ext cx="1422400" cy="974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1010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34" descr="Picture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371600" y="3937575"/>
            <a:ext cx="2863850" cy="266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4267200" y="4089974"/>
            <a:ext cx="2209799" cy="845645"/>
            <a:chOff x="4320" y="1264"/>
            <a:chExt cx="1920" cy="829"/>
          </a:xfrm>
        </p:grpSpPr>
        <p:sp>
          <p:nvSpPr>
            <p:cNvPr id="25" name="Text Box 38"/>
            <p:cNvSpPr txBox="1">
              <a:spLocks noChangeArrowheads="1"/>
            </p:cNvSpPr>
            <p:nvPr/>
          </p:nvSpPr>
          <p:spPr bwMode="auto">
            <a:xfrm>
              <a:off x="4464" y="1520"/>
              <a:ext cx="1776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dùng</a:t>
              </a:r>
              <a:endPara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AutoShape 39"/>
            <p:cNvSpPr>
              <a:spLocks/>
            </p:cNvSpPr>
            <p:nvPr/>
          </p:nvSpPr>
          <p:spPr bwMode="auto">
            <a:xfrm>
              <a:off x="4320" y="1264"/>
              <a:ext cx="74" cy="704"/>
            </a:xfrm>
            <a:prstGeom prst="rightBrace">
              <a:avLst>
                <a:gd name="adj1" fmla="val 6486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46"/>
          <p:cNvGrpSpPr>
            <a:grpSpLocks/>
          </p:cNvGrpSpPr>
          <p:nvPr/>
        </p:nvGrpSpPr>
        <p:grpSpPr bwMode="auto">
          <a:xfrm>
            <a:off x="4191001" y="4851975"/>
            <a:ext cx="3276096" cy="1521850"/>
            <a:chOff x="4320" y="1968"/>
            <a:chExt cx="2206" cy="912"/>
          </a:xfrm>
        </p:grpSpPr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4464" y="2064"/>
              <a:ext cx="2062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l">
                <a:spcBef>
                  <a:spcPct val="50000"/>
                </a:spcBef>
              </a:pP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   dung </a:t>
              </a:r>
              <a:r>
                <a:rPr lang="en-US" sz="28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bể</a:t>
              </a:r>
              <a:endPara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48"/>
            <p:cNvGraphicFramePr>
              <a:graphicFrameLocks noChangeAspect="1"/>
            </p:cNvGraphicFramePr>
            <p:nvPr/>
          </p:nvGraphicFramePr>
          <p:xfrm>
            <a:off x="4645" y="2246"/>
            <a:ext cx="35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name="Equation" r:id="rId16" imgW="228501" imgH="393529" progId="Equation.3">
                    <p:embed/>
                  </p:oleObj>
                </mc:Choice>
                <mc:Fallback>
                  <p:oleObj name="Equation" r:id="rId16" imgW="228501" imgH="393529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5" y="2246"/>
                          <a:ext cx="35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AutoShape 49"/>
            <p:cNvSpPr>
              <a:spLocks/>
            </p:cNvSpPr>
            <p:nvPr/>
          </p:nvSpPr>
          <p:spPr bwMode="auto">
            <a:xfrm>
              <a:off x="4320" y="1968"/>
              <a:ext cx="88" cy="912"/>
            </a:xfrm>
            <a:prstGeom prst="rightBrace">
              <a:avLst>
                <a:gd name="adj1" fmla="val 86364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2819400" y="4394775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350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049806"/>
              </p:ext>
            </p:extLst>
          </p:nvPr>
        </p:nvGraphicFramePr>
        <p:xfrm>
          <a:off x="3048000" y="5004375"/>
          <a:ext cx="6254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8" imgW="219192" imgH="380876" progId="Equation.3">
                  <p:embed/>
                </p:oleObj>
              </mc:Choice>
              <mc:Fallback>
                <p:oleObj name="Equation" r:id="rId18" imgW="219192" imgH="380876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04375"/>
                        <a:ext cx="6254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9"/>
          <p:cNvSpPr txBox="1">
            <a:spLocks noChangeArrowheads="1"/>
          </p:cNvSpPr>
          <p:nvPr/>
        </p:nvSpPr>
        <p:spPr bwMode="auto">
          <a:xfrm>
            <a:off x="2590800" y="32766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8479" name="AutoShape 15"/>
          <p:cNvSpPr>
            <a:spLocks noChangeArrowheads="1"/>
          </p:cNvSpPr>
          <p:nvPr/>
        </p:nvSpPr>
        <p:spPr bwMode="auto">
          <a:xfrm>
            <a:off x="228600" y="228600"/>
            <a:ext cx="8610600" cy="2133600"/>
          </a:xfrm>
          <a:prstGeom prst="cloudCallout">
            <a:avLst>
              <a:gd name="adj1" fmla="val -19120"/>
              <a:gd name="adj2" fmla="val 8117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371600" y="533400"/>
            <a:ext cx="7239000" cy="1387475"/>
            <a:chOff x="624" y="96"/>
            <a:chExt cx="4560" cy="874"/>
          </a:xfrm>
        </p:grpSpPr>
        <p:graphicFrame>
          <p:nvGraphicFramePr>
            <p:cNvPr id="24584" name="Object 17"/>
            <p:cNvGraphicFramePr>
              <a:graphicFrameLocks noChangeAspect="1"/>
            </p:cNvGraphicFramePr>
            <p:nvPr/>
          </p:nvGraphicFramePr>
          <p:xfrm>
            <a:off x="768" y="96"/>
            <a:ext cx="302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8" name="Equation" r:id="rId3" imgW="152280" imgH="393480" progId="Equation.3">
                    <p:embed/>
                  </p:oleObj>
                </mc:Choice>
                <mc:Fallback>
                  <p:oleObj name="Equation" r:id="rId3" imgW="152280" imgH="3934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96"/>
                          <a:ext cx="302" cy="6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5" name="Text Box 18"/>
            <p:cNvSpPr txBox="1">
              <a:spLocks noChangeArrowheads="1"/>
            </p:cNvSpPr>
            <p:nvPr/>
          </p:nvSpPr>
          <p:spPr bwMode="auto">
            <a:xfrm>
              <a:off x="624" y="144"/>
              <a:ext cx="4560" cy="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dirty="0">
                  <a:solidFill>
                    <a:sysClr val="windowText" lastClr="000000"/>
                  </a:solidFill>
                  <a:latin typeface=".VnTime" pitchFamily="34" charset="0"/>
                </a:rPr>
                <a:t>       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số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 smtClean="0">
                  <a:solidFill>
                    <a:sysClr val="windowText" lastClr="000000"/>
                  </a:solidFill>
                  <a:latin typeface="Times New Roman" pitchFamily="18" charset="0"/>
                </a:rPr>
                <a:t>mèo</a:t>
              </a:r>
              <a:r>
                <a:rPr lang="en-US" sz="3200" dirty="0" smtClean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của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Hùng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là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smtClean="0">
                  <a:solidFill>
                    <a:sysClr val="windowText" lastClr="000000"/>
                  </a:solidFill>
                  <a:latin typeface="Times New Roman" pitchFamily="18" charset="0"/>
                </a:rPr>
                <a:t>12 con.</a:t>
              </a:r>
              <a:endParaRPr lang="en-US" sz="3200" dirty="0">
                <a:solidFill>
                  <a:sysClr val="windowText" lastClr="000000"/>
                </a:solidFill>
                <a:latin typeface="Times New Roman" pitchFamily="18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Thế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thì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Hùng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có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bao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</a:rPr>
                <a:t>nhiêu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</a:rPr>
                <a:t> </a:t>
              </a:r>
              <a:r>
                <a:rPr lang="en-US" sz="3200" dirty="0" smtClean="0">
                  <a:solidFill>
                    <a:sysClr val="windowText" lastClr="000000"/>
                  </a:solidFill>
                  <a:latin typeface="Times New Roman" pitchFamily="18" charset="0"/>
                </a:rPr>
                <a:t>con </a:t>
              </a:r>
              <a:r>
                <a:rPr lang="en-US" sz="3200" dirty="0" err="1" smtClean="0">
                  <a:solidFill>
                    <a:sysClr val="windowText" lastClr="000000"/>
                  </a:solidFill>
                  <a:latin typeface="Times New Roman" pitchFamily="18" charset="0"/>
                </a:rPr>
                <a:t>mèo</a:t>
              </a:r>
              <a:r>
                <a:rPr lang="en-US" sz="3200" dirty="0" smtClean="0">
                  <a:solidFill>
                    <a:sysClr val="windowText" lastClr="000000"/>
                  </a:solidFill>
                  <a:latin typeface="Times New Roman" pitchFamily="18" charset="0"/>
                </a:rPr>
                <a:t>?</a:t>
              </a:r>
              <a:endParaRPr lang="en-US" sz="18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1371600" y="3124200"/>
            <a:ext cx="6781800" cy="3352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x                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12 con.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     .x = 12 =&gt; x = 16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16 con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58470"/>
              </p:ext>
            </p:extLst>
          </p:nvPr>
        </p:nvGraphicFramePr>
        <p:xfrm>
          <a:off x="3962400" y="4419600"/>
          <a:ext cx="65664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19600"/>
                        <a:ext cx="65664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932330"/>
              </p:ext>
            </p:extLst>
          </p:nvPr>
        </p:nvGraphicFramePr>
        <p:xfrm>
          <a:off x="1580861" y="2971800"/>
          <a:ext cx="47653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861" y="2971800"/>
                        <a:ext cx="47653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975664"/>
              </p:ext>
            </p:extLst>
          </p:nvPr>
        </p:nvGraphicFramePr>
        <p:xfrm>
          <a:off x="5943600" y="3276600"/>
          <a:ext cx="1412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7" imgW="647640" imgH="203040" progId="Equation.3">
                  <p:embed/>
                </p:oleObj>
              </mc:Choice>
              <mc:Fallback>
                <p:oleObj name="Equation" r:id="rId7" imgW="6476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76600"/>
                        <a:ext cx="14128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9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63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687</Words>
  <Application>Microsoft Office PowerPoint</Application>
  <PresentationFormat>On-screen Show (4:3)</PresentationFormat>
  <Paragraphs>142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Nối mỗi ý ở cột A với mỗi ý ở cột B  để được kết quả đúng</vt:lpstr>
      <vt:lpstr>PowerPoint Presentation</vt:lpstr>
      <vt:lpstr>Để chuẩn bị cho hè tới cửa hàng “Gấu bông” có giảm giá 45%  cho mỗi sản phẩm. Vậy chú gấu trắng này có giá gốc là bao nhiêu biết khi giảm giá 45% giá gốc của chú gấu trắng này khách hàng đã được giảm 135 000 đồng?</vt:lpstr>
      <vt:lpstr>Hướng dẫn về nhà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15 Tim mot so biet gia tri mot phan so cua no</dc:title>
  <dc:creator>TRANBANG</dc:creator>
  <cp:lastModifiedBy>Admin</cp:lastModifiedBy>
  <cp:revision>119</cp:revision>
  <dcterms:created xsi:type="dcterms:W3CDTF">2017-03-28T22:25:51Z</dcterms:created>
  <dcterms:modified xsi:type="dcterms:W3CDTF">2019-08-30T09:28:47Z</dcterms:modified>
</cp:coreProperties>
</file>