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9" r:id="rId11"/>
    <p:sldId id="287" r:id="rId12"/>
    <p:sldId id="288" r:id="rId13"/>
    <p:sldId id="268" r:id="rId14"/>
    <p:sldId id="278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  <a:srgbClr val="FF00FF"/>
    <a:srgbClr val="333399"/>
    <a:srgbClr val="CC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1711" autoAdjust="0"/>
  </p:normalViewPr>
  <p:slideViewPr>
    <p:cSldViewPr>
      <p:cViewPr>
        <p:scale>
          <a:sx n="80" d="100"/>
          <a:sy n="80" d="100"/>
        </p:scale>
        <p:origin x="12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64885-FC42-460B-8912-75144D41382A}" type="datetimeFigureOut">
              <a:rPr lang="en-US" smtClean="0"/>
              <a:pPr/>
              <a:t>16/04/2020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FF7B5-C52C-47E8-B44A-ECF5D6838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56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16/04/2020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16/04/2020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16/04/2020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16/04/2020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16/04/2020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16/04/2020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16/04/2020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16/04/2020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16/04/2020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16/04/2020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695-954E-45FC-904B-77EDCF567417}" type="datetimeFigureOut">
              <a:rPr lang="en-US" smtClean="0"/>
              <a:pPr/>
              <a:t>16/04/2020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20695-954E-45FC-904B-77EDCF567417}" type="datetimeFigureOut">
              <a:rPr lang="en-US" smtClean="0"/>
              <a:pPr/>
              <a:t>16/04/2020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228F9-2CA9-4F7B-AD9C-7B60B06A8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6.wmf"/><Relationship Id="rId9" Type="http://schemas.openxmlformats.org/officeDocument/2006/relationships/image" Target="../media/image3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9.jpeg"/><Relationship Id="rId4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To&#225;n%206%20them%202017\chuong%203\Bai%204.%20Rut%20gon%20phan%20so\rut_gon_phan_so.wmv" TargetMode="External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007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825C6-998C-42E4-ACE3-9F3580FEE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3657600"/>
          </a:xfrm>
        </p:spPr>
        <p:txBody>
          <a:bodyPr>
            <a:normAutofit/>
          </a:bodyPr>
          <a:lstStyle/>
          <a:p>
            <a:pPr algn="l"/>
            <a:r>
              <a:rPr lang="en-US" b="1">
                <a:solidFill>
                  <a:srgbClr val="FF0000"/>
                </a:solidFill>
              </a:rPr>
              <a:t>Nhận xét: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/>
              <a:t>- Để rút gọn một phân số về phân số tối giản, ta chia cả tử và mẫu cho </a:t>
            </a:r>
            <a:r>
              <a:rPr lang="vi-VN"/>
              <a:t>Ước</a:t>
            </a:r>
            <a:r>
              <a:rPr lang="en-US"/>
              <a:t> chung lớn nhất của chúng</a:t>
            </a:r>
          </a:p>
        </p:txBody>
      </p:sp>
    </p:spTree>
    <p:extLst>
      <p:ext uri="{BB962C8B-B14F-4D97-AF65-F5344CB8AC3E}">
        <p14:creationId xmlns:p14="http://schemas.microsoft.com/office/powerpoint/2010/main" val="1660299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0"/>
            <a:ext cx="3978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Bài 16 SGK trang 15 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457200"/>
            <a:ext cx="8458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Bộ răng đầy đủ của một người  trưởng thành có 32 chiếc trong đó có 8 răng cửa, 4 răng nanh, 8 răng cối nhỏ và 12 răng hàm. Hỏi mỗi loại răng chiếm mấy phần của tổng số răng ? (Viết dưới dạng phân số tối giản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3800" y="2600980"/>
            <a:ext cx="1206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Trả lời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57200" y="2971800"/>
            <a:ext cx="8610600" cy="893806"/>
            <a:chOff x="457200" y="2971800"/>
            <a:chExt cx="8610600" cy="893806"/>
          </a:xfrm>
        </p:grpSpPr>
        <p:sp>
          <p:nvSpPr>
            <p:cNvPr id="7" name="Rectangle 6"/>
            <p:cNvSpPr/>
            <p:nvPr/>
          </p:nvSpPr>
          <p:spPr>
            <a:xfrm>
              <a:off x="457200" y="3210580"/>
              <a:ext cx="86106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80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* Răng cửa chiếm </a:t>
              </a:r>
              <a:r>
                <a:rPr lang="en-US" sz="280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           </a:t>
              </a:r>
              <a:r>
                <a:rPr lang="vi-VN" sz="280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(tổng số răng)</a:t>
              </a:r>
              <a:endParaRPr lang="en-US" sz="2800">
                <a:solidFill>
                  <a:srgbClr val="0066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/>
          </p:nvGraphicFramePr>
          <p:xfrm>
            <a:off x="3505200" y="2971800"/>
            <a:ext cx="1066800" cy="8938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46" name="Equation" r:id="rId3" imgW="469800" imgH="393480" progId="Equation.DSMT4">
                    <p:embed/>
                  </p:oleObj>
                </mc:Choice>
                <mc:Fallback>
                  <p:oleObj name="Equation" r:id="rId3" imgW="469800" imgH="39348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200" y="2971800"/>
                          <a:ext cx="1066800" cy="8938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457200" y="3810000"/>
            <a:ext cx="8229600" cy="957649"/>
            <a:chOff x="457200" y="3810000"/>
            <a:chExt cx="8229600" cy="957649"/>
          </a:xfrm>
        </p:grpSpPr>
        <p:sp>
          <p:nvSpPr>
            <p:cNvPr id="8" name="Rectangle 7"/>
            <p:cNvSpPr/>
            <p:nvPr/>
          </p:nvSpPr>
          <p:spPr>
            <a:xfrm>
              <a:off x="457200" y="3972580"/>
              <a:ext cx="82296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80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* Răng nanh  </a:t>
              </a:r>
              <a:r>
                <a:rPr lang="en-US" sz="280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            </a:t>
              </a:r>
              <a:r>
                <a:rPr lang="vi-VN" sz="280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(tổng số răng)</a:t>
              </a:r>
              <a:endParaRPr lang="en-US" sz="2800">
                <a:solidFill>
                  <a:srgbClr val="0066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2667000" y="3810000"/>
            <a:ext cx="1143000" cy="9576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47" name="Equation" r:id="rId5" imgW="469800" imgH="393480" progId="Equation.DSMT4">
                    <p:embed/>
                  </p:oleObj>
                </mc:Choice>
                <mc:Fallback>
                  <p:oleObj name="Equation" r:id="rId5" imgW="469800" imgH="39348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7000" y="3810000"/>
                          <a:ext cx="1143000" cy="9576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5"/>
          <p:cNvGrpSpPr/>
          <p:nvPr/>
        </p:nvGrpSpPr>
        <p:grpSpPr>
          <a:xfrm>
            <a:off x="457200" y="4648200"/>
            <a:ext cx="8077200" cy="893806"/>
            <a:chOff x="457200" y="4648200"/>
            <a:chExt cx="8077200" cy="893806"/>
          </a:xfrm>
        </p:grpSpPr>
        <p:sp>
          <p:nvSpPr>
            <p:cNvPr id="9" name="Rectangle 8"/>
            <p:cNvSpPr/>
            <p:nvPr/>
          </p:nvSpPr>
          <p:spPr>
            <a:xfrm>
              <a:off x="457200" y="4810780"/>
              <a:ext cx="8077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80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* Răng cối nhỏ  </a:t>
              </a:r>
              <a:r>
                <a:rPr lang="en-US" sz="280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            </a:t>
              </a:r>
              <a:r>
                <a:rPr lang="vi-VN" sz="280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(tổng số răng)</a:t>
              </a:r>
              <a:endParaRPr lang="en-US" sz="2800">
                <a:solidFill>
                  <a:srgbClr val="0066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/>
          </p:nvGraphicFramePr>
          <p:xfrm>
            <a:off x="3048000" y="4648200"/>
            <a:ext cx="1066800" cy="8938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48" name="Equation" r:id="rId7" imgW="469800" imgH="393480" progId="Equation.DSMT4">
                    <p:embed/>
                  </p:oleObj>
                </mc:Choice>
                <mc:Fallback>
                  <p:oleObj name="Equation" r:id="rId7" imgW="469800" imgH="39348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8000" y="4648200"/>
                          <a:ext cx="1066800" cy="8938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oup 17"/>
          <p:cNvGrpSpPr/>
          <p:nvPr/>
        </p:nvGrpSpPr>
        <p:grpSpPr>
          <a:xfrm>
            <a:off x="457200" y="5562600"/>
            <a:ext cx="8229600" cy="893806"/>
            <a:chOff x="457200" y="5562600"/>
            <a:chExt cx="8229600" cy="893806"/>
          </a:xfrm>
        </p:grpSpPr>
        <p:sp>
          <p:nvSpPr>
            <p:cNvPr id="10" name="Rectangle 9"/>
            <p:cNvSpPr/>
            <p:nvPr/>
          </p:nvSpPr>
          <p:spPr>
            <a:xfrm>
              <a:off x="457200" y="5725180"/>
              <a:ext cx="82296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80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* Răng hàm    </a:t>
              </a:r>
              <a:r>
                <a:rPr lang="en-US" sz="280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        </a:t>
              </a:r>
              <a:r>
                <a:rPr lang="vi-VN" sz="280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(tổng số răng)</a:t>
              </a:r>
              <a:endParaRPr lang="en-US" sz="2800">
                <a:solidFill>
                  <a:srgbClr val="0066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/>
          </p:nvGraphicFramePr>
          <p:xfrm>
            <a:off x="2514600" y="5562600"/>
            <a:ext cx="1066800" cy="8938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49" name="Equation" r:id="rId8" imgW="469800" imgH="393480" progId="Equation.DSMT4">
                    <p:embed/>
                  </p:oleObj>
                </mc:Choice>
                <mc:Fallback>
                  <p:oleObj name="Equation" r:id="rId8" imgW="469800" imgH="39348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4600" y="5562600"/>
                          <a:ext cx="1066800" cy="8938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76200"/>
            <a:ext cx="3879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Bài 17 SGK trang 15</a:t>
            </a:r>
          </a:p>
        </p:txBody>
      </p:sp>
      <p:sp>
        <p:nvSpPr>
          <p:cNvPr id="5" name="Rectangle 4"/>
          <p:cNvSpPr/>
          <p:nvPr/>
        </p:nvSpPr>
        <p:spPr>
          <a:xfrm>
            <a:off x="433245" y="685800"/>
            <a:ext cx="43620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Rút gọn các phân số sau: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951413" y="381000"/>
          <a:ext cx="12731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0" name="Equation" r:id="rId3" imgW="469800" imgH="393480" progId="Equation.DSMT4">
                  <p:embed/>
                </p:oleObj>
              </mc:Choice>
              <mc:Fallback>
                <p:oleObj name="Equation" r:id="rId3" imgW="46980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1413" y="381000"/>
                        <a:ext cx="127317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6986588" y="381000"/>
          <a:ext cx="192881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1" name="Equation" r:id="rId5" imgW="711000" imgH="393480" progId="Equation.DSMT4">
                  <p:embed/>
                </p:oleObj>
              </mc:Choice>
              <mc:Fallback>
                <p:oleObj name="Equation" r:id="rId5" imgW="7110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6588" y="381000"/>
                        <a:ext cx="1928812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3962400" y="1676400"/>
            <a:ext cx="1277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Trả lời</a:t>
            </a: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914400" y="2514600"/>
          <a:ext cx="34401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2" name="Equation" r:id="rId7" imgW="1269720" imgH="393480" progId="Equation.DSMT4">
                  <p:embed/>
                </p:oleObj>
              </mc:Choice>
              <mc:Fallback>
                <p:oleObj name="Equation" r:id="rId7" imgW="12697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514600"/>
                        <a:ext cx="34401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823912" y="4038600"/>
          <a:ext cx="4891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3" name="Equation" r:id="rId9" imgW="1803240" imgH="393480" progId="Equation.DSMT4">
                  <p:embed/>
                </p:oleObj>
              </mc:Choice>
              <mc:Fallback>
                <p:oleObj name="Equation" r:id="rId9" imgW="180324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" y="4038600"/>
                        <a:ext cx="48910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F\Cap 2_Moi\Toan\Toan So học 6 them\chuong I\Bai 3. Ghi so tu nhien\Data\huong_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19050"/>
            <a:ext cx="5546725" cy="104775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04800" y="1447800"/>
            <a:ext cx="84582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>
                <a:solidFill>
                  <a:srgbClr val="0000CC"/>
                </a:solidFill>
              </a:rPr>
              <a:t>- </a:t>
            </a:r>
            <a:r>
              <a:rPr lang="vi-VN" sz="2800">
                <a:solidFill>
                  <a:srgbClr val="0000CC"/>
                </a:solidFill>
              </a:rPr>
              <a:t>Học thuộc quy tắc rút gọn phân số, định nghĩa phân số tối giản.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rgbClr val="0000CC"/>
                </a:solidFill>
              </a:rPr>
              <a:t>- </a:t>
            </a:r>
            <a:r>
              <a:rPr lang="vi-VN" sz="2800">
                <a:solidFill>
                  <a:srgbClr val="0000CC"/>
                </a:solidFill>
              </a:rPr>
              <a:t>Làm bài tập 17; 18; 19; 20 SGK trang 15.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rgbClr val="0000CC"/>
                </a:solidFill>
              </a:rPr>
              <a:t>- </a:t>
            </a:r>
            <a:r>
              <a:rPr lang="vi-VN" sz="2800">
                <a:solidFill>
                  <a:srgbClr val="0000CC"/>
                </a:solidFill>
              </a:rPr>
              <a:t>Đọc thêm phần có thể 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rgbClr val="0000CC"/>
                </a:solidFill>
              </a:rPr>
              <a:t>- </a:t>
            </a:r>
            <a:r>
              <a:rPr lang="vi-VN" sz="2800">
                <a:solidFill>
                  <a:srgbClr val="0000CC"/>
                </a:solidFill>
              </a:rPr>
              <a:t>Chuẩn bị cho bài sau:  luyện tập</a:t>
            </a:r>
            <a:endParaRPr lang="en-US" sz="280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5244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E:\F\Cap 2_Moi\Toan\Toan So học 6 them\chuong III\Bai 4. Rut gon phan so\Data\hinh_so_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362200"/>
            <a:ext cx="1122363" cy="1352550"/>
          </a:xfrm>
          <a:prstGeom prst="rect">
            <a:avLst/>
          </a:prstGeom>
          <a:noFill/>
        </p:spPr>
      </p:pic>
      <p:pic>
        <p:nvPicPr>
          <p:cNvPr id="25604" name="Picture 4" descr="E:\F\Cap 2_Moi\Toan\Toan So học 6 them\chuong III\Bai 4. Rut gon phan so\Data\hinh_so_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362200"/>
            <a:ext cx="1122363" cy="135255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76200" y="76200"/>
            <a:ext cx="49631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 CÁCH RÚT GỌN PHÂN SỐ</a:t>
            </a:r>
          </a:p>
        </p:txBody>
      </p:sp>
      <p:sp>
        <p:nvSpPr>
          <p:cNvPr id="5" name="Rectangle 4"/>
          <p:cNvSpPr/>
          <p:nvPr/>
        </p:nvSpPr>
        <p:spPr>
          <a:xfrm>
            <a:off x="355608" y="533400"/>
            <a:ext cx="29209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Quan sát ví dụ</a:t>
            </a:r>
            <a:endParaRPr lang="en-US" sz="28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81000" y="1066800"/>
            <a:ext cx="2590800" cy="885825"/>
            <a:chOff x="381000" y="1066800"/>
            <a:chExt cx="2590800" cy="885825"/>
          </a:xfrm>
        </p:grpSpPr>
        <p:sp>
          <p:nvSpPr>
            <p:cNvPr id="6" name="Rectangle 5"/>
            <p:cNvSpPr/>
            <p:nvPr/>
          </p:nvSpPr>
          <p:spPr>
            <a:xfrm>
              <a:off x="381000" y="1229380"/>
              <a:ext cx="220284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Xét phân số 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2514600" y="1066800"/>
            <a:ext cx="457200" cy="885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19" name="Equation" r:id="rId4" imgW="203040" imgH="393480" progId="Equation.DSMT4">
                    <p:embed/>
                  </p:oleObj>
                </mc:Choice>
                <mc:Fallback>
                  <p:oleObj name="Equation" r:id="rId4" imgW="203040" imgH="39348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4600" y="1066800"/>
                          <a:ext cx="457200" cy="885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685800" y="2543175"/>
          <a:ext cx="4572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Equation" r:id="rId6" imgW="203040" imgH="393480" progId="Equation.DSMT4">
                  <p:embed/>
                </p:oleObj>
              </mc:Choice>
              <mc:Fallback>
                <p:oleObj name="Equation" r:id="rId6" imgW="20304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43175"/>
                        <a:ext cx="4572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" y="1905000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: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3733800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: 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274320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962150" y="2590800"/>
          <a:ext cx="3429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Equation" r:id="rId8" imgW="152280" imgH="393480" progId="Equation.DSMT4">
                  <p:embed/>
                </p:oleObj>
              </mc:Choice>
              <mc:Fallback>
                <p:oleObj name="Equation" r:id="rId8" imgW="1522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2150" y="2590800"/>
                        <a:ext cx="3429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778386" y="1905000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: 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78386" y="3657600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: 3</a:t>
            </a:r>
          </a:p>
        </p:txBody>
      </p:sp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2952750" y="2590800"/>
          <a:ext cx="3429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2" name="Equation" r:id="rId10" imgW="152280" imgH="393480" progId="Equation.DSMT4">
                  <p:embed/>
                </p:oleObj>
              </mc:Choice>
              <mc:Fallback>
                <p:oleObj name="Equation" r:id="rId10" imgW="152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0" y="2590800"/>
                        <a:ext cx="3429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3276600" y="2057400"/>
            <a:ext cx="56412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600">
                <a:solidFill>
                  <a:srgbClr val="0000CC"/>
                </a:solidFill>
              </a:rPr>
              <a:t>Ta thấy 2 là ước chung của 12 và 18</a:t>
            </a:r>
            <a:endParaRPr lang="en-US" sz="2600">
              <a:solidFill>
                <a:srgbClr val="0000CC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76600" y="2743200"/>
            <a:ext cx="536236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600">
                <a:solidFill>
                  <a:srgbClr val="0000CC"/>
                </a:solidFill>
              </a:rPr>
              <a:t>Ta thấy 3 là ước chung của 6 và 9 </a:t>
            </a:r>
            <a:endParaRPr lang="en-US" sz="2600">
              <a:solidFill>
                <a:srgbClr val="0000CC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" y="4343400"/>
            <a:ext cx="838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>
                <a:solidFill>
                  <a:srgbClr val="0000CC"/>
                </a:solidFill>
              </a:rPr>
              <a:t>Mỗi lần chia cả tử và mẫu của phân số cho một ước chung khác 1 của chúng, ta lại được một phân số đơn giản hơn nhưng vẫn bằng phân số đã cho. Làm như vậy tức là ta đã </a:t>
            </a:r>
            <a:r>
              <a:rPr lang="vi-VN" sz="2800">
                <a:solidFill>
                  <a:srgbClr val="FF00FF"/>
                </a:solidFill>
              </a:rPr>
              <a:t>rút gọn phân số.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62200" y="282958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  <p:bldP spid="16" grpId="0"/>
      <p:bldP spid="19" grpId="0"/>
      <p:bldP spid="20" grpId="0"/>
      <p:bldP spid="22" grpId="0"/>
      <p:bldP spid="2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52400"/>
            <a:ext cx="17219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Qui tắc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7200" y="485775"/>
            <a:ext cx="3352800" cy="885825"/>
            <a:chOff x="457200" y="485775"/>
            <a:chExt cx="3352800" cy="885825"/>
          </a:xfrm>
        </p:grpSpPr>
        <p:sp>
          <p:nvSpPr>
            <p:cNvPr id="5" name="Rectangle 4"/>
            <p:cNvSpPr/>
            <p:nvPr/>
          </p:nvSpPr>
          <p:spPr>
            <a:xfrm>
              <a:off x="457200" y="762000"/>
              <a:ext cx="292419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800">
                  <a:solidFill>
                    <a:srgbClr val="0000CC"/>
                  </a:solidFill>
                </a:rPr>
                <a:t>Rút gọn phân số </a:t>
              </a:r>
              <a:endParaRPr lang="en-US" sz="2800">
                <a:solidFill>
                  <a:srgbClr val="0000CC"/>
                </a:solidFill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3352800" y="485775"/>
            <a:ext cx="457200" cy="885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34" name="Equation" r:id="rId3" imgW="203040" imgH="393480" progId="Equation.DSMT4">
                    <p:embed/>
                  </p:oleObj>
                </mc:Choice>
                <mc:Fallback>
                  <p:oleObj name="Equation" r:id="rId3" imgW="203040" imgH="39348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2800" y="485775"/>
                          <a:ext cx="457200" cy="885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694154"/>
              </p:ext>
            </p:extLst>
          </p:nvPr>
        </p:nvGraphicFramePr>
        <p:xfrm>
          <a:off x="4330700" y="554037"/>
          <a:ext cx="2538413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5" imgW="1117440" imgH="393480" progId="Equation.DSMT4">
                  <p:embed/>
                </p:oleObj>
              </mc:Choice>
              <mc:Fallback>
                <p:oleObj name="Equation" r:id="rId5" imgW="111744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700" y="554037"/>
                        <a:ext cx="2538413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457200" y="152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>
                <a:solidFill>
                  <a:srgbClr val="FF0000"/>
                </a:solidFill>
              </a:rPr>
              <a:t>Qui tắc: </a:t>
            </a:r>
            <a:r>
              <a:rPr lang="vi-VN" sz="2800">
                <a:solidFill>
                  <a:srgbClr val="0000CC"/>
                </a:solidFill>
              </a:rPr>
              <a:t>Muốn rút gọn phân số, ta chia cả tử và mẫu của phân số cho một ước chung ( khác 1 và -1) của chúng.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76200"/>
            <a:ext cx="3405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Câu hỏi thảo luận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619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Rút gọn các phân số sau :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66800" y="1295401"/>
          <a:ext cx="543231" cy="990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6" name="Equation" r:id="rId3" imgW="215640" imgH="393480" progId="Equation.DSMT4">
                  <p:embed/>
                </p:oleObj>
              </mc:Choice>
              <mc:Fallback>
                <p:oleObj name="Equation" r:id="rId3" imgW="2156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295401"/>
                        <a:ext cx="543231" cy="9905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1447800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35172" y="1447800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b.</a:t>
            </a: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4343400" y="1295400"/>
          <a:ext cx="574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7"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295400"/>
                        <a:ext cx="5746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89497" y="1447800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c.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7102475" y="1295400"/>
          <a:ext cx="7667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8" name="Equation" r:id="rId7" imgW="304560" imgH="393480" progId="Equation.DSMT4">
                  <p:embed/>
                </p:oleObj>
              </mc:Choice>
              <mc:Fallback>
                <p:oleObj name="Equation" r:id="rId7" imgW="3045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2475" y="1295400"/>
                        <a:ext cx="7667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3886200" y="2438400"/>
            <a:ext cx="1277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Trả lời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09600" y="3276600"/>
            <a:ext cx="3124200" cy="1066800"/>
            <a:chOff x="609600" y="3276600"/>
            <a:chExt cx="3124200" cy="1066800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1066800" y="3276601"/>
            <a:ext cx="543231" cy="990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89" name="Equation" r:id="rId9" imgW="215640" imgH="393480" progId="Equation.DSMT4">
                    <p:embed/>
                  </p:oleObj>
                </mc:Choice>
                <mc:Fallback>
                  <p:oleObj name="Equation" r:id="rId9" imgW="215640" imgH="39348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6800" y="3276601"/>
                          <a:ext cx="543231" cy="9905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609600" y="3429000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a.</a:t>
              </a: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/>
          </p:nvGraphicFramePr>
          <p:xfrm>
            <a:off x="1600200" y="3276600"/>
            <a:ext cx="2133600" cy="1066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0" name="Equation" r:id="rId11" imgW="787320" imgH="393480" progId="Equation.DSMT4">
                    <p:embed/>
                  </p:oleObj>
                </mc:Choice>
                <mc:Fallback>
                  <p:oleObj name="Equation" r:id="rId11" imgW="787320" imgH="39348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3276600"/>
                          <a:ext cx="2133600" cy="1066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Group 22"/>
          <p:cNvGrpSpPr/>
          <p:nvPr/>
        </p:nvGrpSpPr>
        <p:grpSpPr>
          <a:xfrm>
            <a:off x="617297" y="4876800"/>
            <a:ext cx="3151428" cy="1066800"/>
            <a:chOff x="617297" y="4876800"/>
            <a:chExt cx="3151428" cy="1066800"/>
          </a:xfrm>
        </p:grpSpPr>
        <p:sp>
          <p:nvSpPr>
            <p:cNvPr id="16" name="TextBox 15"/>
            <p:cNvSpPr txBox="1"/>
            <p:nvPr/>
          </p:nvSpPr>
          <p:spPr>
            <a:xfrm>
              <a:off x="617297" y="5029200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b.</a:t>
              </a:r>
            </a:p>
          </p:txBody>
        </p:sp>
        <p:graphicFrame>
          <p:nvGraphicFramePr>
            <p:cNvPr id="17" name="Object 3"/>
            <p:cNvGraphicFramePr>
              <a:graphicFrameLocks noChangeAspect="1"/>
            </p:cNvGraphicFramePr>
            <p:nvPr/>
          </p:nvGraphicFramePr>
          <p:xfrm>
            <a:off x="1025525" y="4876800"/>
            <a:ext cx="574675" cy="99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1" name="Equation" r:id="rId13" imgW="228600" imgH="393480" progId="Equation.DSMT4">
                    <p:embed/>
                  </p:oleObj>
                </mc:Choice>
                <mc:Fallback>
                  <p:oleObj name="Equation" r:id="rId13" imgW="228600" imgH="39348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5525" y="4876800"/>
                          <a:ext cx="574675" cy="990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6" name="Object 8"/>
            <p:cNvGraphicFramePr>
              <a:graphicFrameLocks noChangeAspect="1"/>
            </p:cNvGraphicFramePr>
            <p:nvPr/>
          </p:nvGraphicFramePr>
          <p:xfrm>
            <a:off x="1566863" y="4876800"/>
            <a:ext cx="2201862" cy="1066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2" name="Equation" r:id="rId15" imgW="812520" imgH="393480" progId="Equation.DSMT4">
                    <p:embed/>
                  </p:oleObj>
                </mc:Choice>
                <mc:Fallback>
                  <p:oleObj name="Equation" r:id="rId15" imgW="812520" imgH="39348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6863" y="4876800"/>
                          <a:ext cx="2201862" cy="1066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" name="Group 23"/>
          <p:cNvGrpSpPr/>
          <p:nvPr/>
        </p:nvGrpSpPr>
        <p:grpSpPr>
          <a:xfrm>
            <a:off x="4333634" y="4122738"/>
            <a:ext cx="4657966" cy="1135062"/>
            <a:chOff x="4333634" y="4122738"/>
            <a:chExt cx="4657966" cy="1135062"/>
          </a:xfrm>
        </p:grpSpPr>
        <p:sp>
          <p:nvSpPr>
            <p:cNvPr id="19" name="TextBox 18"/>
            <p:cNvSpPr txBox="1"/>
            <p:nvPr/>
          </p:nvSpPr>
          <p:spPr>
            <a:xfrm>
              <a:off x="4333634" y="4351338"/>
              <a:ext cx="4635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c.</a:t>
              </a:r>
            </a:p>
          </p:txBody>
        </p:sp>
        <p:graphicFrame>
          <p:nvGraphicFramePr>
            <p:cNvPr id="20" name="Object 3"/>
            <p:cNvGraphicFramePr>
              <a:graphicFrameLocks noChangeAspect="1"/>
            </p:cNvGraphicFramePr>
            <p:nvPr/>
          </p:nvGraphicFramePr>
          <p:xfrm>
            <a:off x="4646612" y="4198938"/>
            <a:ext cx="766763" cy="99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3" name="Equation" r:id="rId17" imgW="304560" imgH="393480" progId="Equation.DSMT4">
                    <p:embed/>
                  </p:oleObj>
                </mc:Choice>
                <mc:Fallback>
                  <p:oleObj name="Equation" r:id="rId17" imgW="304560" imgH="39348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6612" y="4198938"/>
                          <a:ext cx="766763" cy="990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8" name="Object 10"/>
            <p:cNvGraphicFramePr>
              <a:graphicFrameLocks noChangeAspect="1"/>
            </p:cNvGraphicFramePr>
            <p:nvPr/>
          </p:nvGraphicFramePr>
          <p:xfrm>
            <a:off x="5413375" y="4122738"/>
            <a:ext cx="3578225" cy="1135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4" name="Equation" r:id="rId19" imgW="1320480" imgH="419040" progId="Equation.DSMT4">
                    <p:embed/>
                  </p:oleObj>
                </mc:Choice>
                <mc:Fallback>
                  <p:oleObj name="Equation" r:id="rId19" imgW="1320480" imgH="41904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3375" y="4122738"/>
                          <a:ext cx="3578225" cy="11350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654" y="164068"/>
            <a:ext cx="38634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II. PHÂN SỐ TỐI GIẢN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621268"/>
            <a:ext cx="29209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Quan sát ví dụ</a:t>
            </a:r>
            <a:endParaRPr lang="en-US" sz="28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143000"/>
            <a:ext cx="34419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Xét các phân số sau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943350" y="904315"/>
          <a:ext cx="2076450" cy="1076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3" imgW="647640" imgH="393480" progId="Equation.DSMT4">
                  <p:embed/>
                </p:oleObj>
              </mc:Choice>
              <mc:Fallback>
                <p:oleObj name="Equation" r:id="rId3" imgW="6476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350" y="904315"/>
                        <a:ext cx="2076450" cy="10768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675" name="Picture 3" descr="E:\F\Cap 2_Moi\Toan\Toan So học 6 them\chuong III\Bai 4. Rut gon phan so\Data\luy_thu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6725" y="2004654"/>
            <a:ext cx="2886075" cy="2441934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3733800" y="2667000"/>
            <a:ext cx="3886200" cy="2057400"/>
            <a:chOff x="3733800" y="2667000"/>
            <a:chExt cx="3886200" cy="2057400"/>
          </a:xfrm>
        </p:grpSpPr>
        <p:sp>
          <p:nvSpPr>
            <p:cNvPr id="9" name="Oval Callout 8"/>
            <p:cNvSpPr/>
            <p:nvPr/>
          </p:nvSpPr>
          <p:spPr>
            <a:xfrm>
              <a:off x="3733800" y="2667000"/>
              <a:ext cx="3886200" cy="2057400"/>
            </a:xfrm>
            <a:prstGeom prst="wedgeEllipseCallout">
              <a:avLst>
                <a:gd name="adj1" fmla="val -69049"/>
                <a:gd name="adj2" fmla="val -47835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38600" y="3034605"/>
              <a:ext cx="327660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vi-VN" sz="2800">
                  <a:solidFill>
                    <a:srgbClr val="006600"/>
                  </a:solidFill>
                </a:rPr>
                <a:t>Các em nhận thấy các phân số này có đặc điểm gì?</a:t>
              </a:r>
              <a:endParaRPr lang="en-US" sz="2800">
                <a:solidFill>
                  <a:srgbClr val="006600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457200" y="4953000"/>
            <a:ext cx="815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>
                <a:solidFill>
                  <a:srgbClr val="0000CC"/>
                </a:solidFill>
              </a:rPr>
              <a:t>Ta thấy các phân số này không rút gọn được nữa vì tử và mẫu của chúng không có ước chung nào khác. </a:t>
            </a:r>
            <a:r>
              <a:rPr lang="vi-VN" sz="2800">
                <a:solidFill>
                  <a:srgbClr val="FF00FF"/>
                </a:solidFill>
              </a:rPr>
              <a:t>Chúng là các phân số tối giản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49648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>
                <a:solidFill>
                  <a:srgbClr val="FF0000"/>
                </a:solidFill>
              </a:rPr>
              <a:t>1. Định nghĩa phân số tối giản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685800"/>
            <a:ext cx="815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>
                <a:solidFill>
                  <a:srgbClr val="0000CC"/>
                </a:solidFill>
              </a:rPr>
              <a:t>Phân số tối giản (hay phân số không rút gọn được nữa) là  phân số mà tử và mẫu chỉ có ước chung là 1 và – 1.</a:t>
            </a:r>
            <a:endParaRPr lang="en-US" sz="280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76200"/>
            <a:ext cx="3405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Câu hỏi thảo luận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609600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Tìm các phân số tối giản trong các phân số sau: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3400" y="1295400"/>
          <a:ext cx="742950" cy="1096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2" name="Equation" r:id="rId3" imgW="266400" imgH="393480" progId="Equation.DSMT4">
                  <p:embed/>
                </p:oleObj>
              </mc:Choice>
              <mc:Fallback>
                <p:oleObj name="Equation" r:id="rId3" imgW="26640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42950" cy="10967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2133600" y="1295400"/>
          <a:ext cx="955675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3" name="Equation" r:id="rId5" imgW="342720" imgH="393480" progId="Equation.DSMT4">
                  <p:embed/>
                </p:oleObj>
              </mc:Choice>
              <mc:Fallback>
                <p:oleObj name="Equation" r:id="rId5" imgW="34272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295400"/>
                        <a:ext cx="955675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3844925" y="1295400"/>
          <a:ext cx="955675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4" name="Equation" r:id="rId7" imgW="342720" imgH="393480" progId="Equation.DSMT4">
                  <p:embed/>
                </p:oleObj>
              </mc:Choice>
              <mc:Fallback>
                <p:oleObj name="Equation" r:id="rId7" imgW="3427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925" y="1295400"/>
                        <a:ext cx="955675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5597525" y="1295400"/>
          <a:ext cx="955675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5" name="Equation" r:id="rId9" imgW="342720" imgH="393480" progId="Equation.DSMT4">
                  <p:embed/>
                </p:oleObj>
              </mc:Choice>
              <mc:Fallback>
                <p:oleObj name="Equation" r:id="rId9" imgW="34272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525" y="1295400"/>
                        <a:ext cx="955675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7596188" y="1295400"/>
          <a:ext cx="920750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6" name="Equation" r:id="rId11" imgW="330120" imgH="393480" progId="Equation.DSMT4">
                  <p:embed/>
                </p:oleObj>
              </mc:Choice>
              <mc:Fallback>
                <p:oleObj name="Equation" r:id="rId11" imgW="33012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1295400"/>
                        <a:ext cx="920750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3962400" y="2667000"/>
            <a:ext cx="1277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Trả lời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371600" y="2971800"/>
            <a:ext cx="4953000" cy="1165734"/>
            <a:chOff x="1371600" y="2971800"/>
            <a:chExt cx="4953000" cy="1165734"/>
          </a:xfrm>
        </p:grpSpPr>
        <p:sp>
          <p:nvSpPr>
            <p:cNvPr id="12" name="Rectangle 11"/>
            <p:cNvSpPr/>
            <p:nvPr/>
          </p:nvSpPr>
          <p:spPr>
            <a:xfrm>
              <a:off x="1371600" y="3286780"/>
              <a:ext cx="404309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800">
                  <a:solidFill>
                    <a:srgbClr val="0000CC"/>
                  </a:solidFill>
                </a:rPr>
                <a:t>Các phân số tối giản là: </a:t>
              </a:r>
              <a:endParaRPr lang="en-US" sz="2800">
                <a:solidFill>
                  <a:srgbClr val="0000CC"/>
                </a:solidFill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5310187" y="2971800"/>
            <a:ext cx="1014413" cy="11657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27" name="Equation" r:id="rId13" imgW="342720" imgH="393480" progId="Equation.DSMT4">
                    <p:embed/>
                  </p:oleObj>
                </mc:Choice>
                <mc:Fallback>
                  <p:oleObj name="Equation" r:id="rId13" imgW="342720" imgH="39348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10187" y="2971800"/>
                          <a:ext cx="1014413" cy="11657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1" descr="E:\F\Cap 2_Moi\Toan\Toan So học 6 them\chuong III\Bai 4. Rut gon phan so\Data\bai_ve_nh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77051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28600" y="76200"/>
            <a:ext cx="38377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III. BÀI TẬP CỦNG CỐ</a:t>
            </a:r>
          </a:p>
        </p:txBody>
      </p:sp>
      <p:pic>
        <p:nvPicPr>
          <p:cNvPr id="5" name="rut_gon_phan_so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24000" y="1905000"/>
            <a:ext cx="57912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12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52400"/>
            <a:ext cx="3879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Bài 15 SGK trang 15</a:t>
            </a:r>
          </a:p>
        </p:txBody>
      </p:sp>
      <p:sp>
        <p:nvSpPr>
          <p:cNvPr id="5" name="Rectangle 4"/>
          <p:cNvSpPr/>
          <p:nvPr/>
        </p:nvSpPr>
        <p:spPr>
          <a:xfrm>
            <a:off x="2819400" y="772180"/>
            <a:ext cx="43620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Rút gọn các phân số sau: </a:t>
            </a:r>
            <a:endParaRPr lang="en-US" sz="280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650875" y="1447800"/>
          <a:ext cx="992188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7" name="Equation" r:id="rId3" imgW="355320" imgH="393480" progId="Equation.DSMT4">
                  <p:embed/>
                </p:oleObj>
              </mc:Choice>
              <mc:Fallback>
                <p:oleObj name="Equation" r:id="rId3" imgW="3553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1447800"/>
                        <a:ext cx="992188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2895600" y="1447800"/>
          <a:ext cx="1204913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8" name="Equation" r:id="rId5" imgW="431640" imgH="393480" progId="Equation.DSMT4">
                  <p:embed/>
                </p:oleObj>
              </mc:Choice>
              <mc:Fallback>
                <p:oleObj name="Equation" r:id="rId5" imgW="43164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447800"/>
                        <a:ext cx="1204913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4937125" y="1447800"/>
          <a:ext cx="1417638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9" name="Equation" r:id="rId7" imgW="507960" imgH="393480" progId="Equation.DSMT4">
                  <p:embed/>
                </p:oleObj>
              </mc:Choice>
              <mc:Fallback>
                <p:oleObj name="Equation" r:id="rId7" imgW="5079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25" y="1447800"/>
                        <a:ext cx="1417638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7112000" y="1447800"/>
          <a:ext cx="1274763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0" name="Equation" r:id="rId9" imgW="457200" imgH="393480" progId="Equation.DSMT4">
                  <p:embed/>
                </p:oleObj>
              </mc:Choice>
              <mc:Fallback>
                <p:oleObj name="Equation" r:id="rId9" imgW="4572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0" y="1447800"/>
                        <a:ext cx="1274763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4038600" y="2667000"/>
            <a:ext cx="1277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Trả lời</a:t>
            </a:r>
          </a:p>
        </p:txBody>
      </p:sp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403225" y="3475037"/>
          <a:ext cx="3224213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1" name="Equation" r:id="rId11" imgW="1155600" imgH="393480" progId="Equation.DSMT4">
                  <p:embed/>
                </p:oleObj>
              </mc:Choice>
              <mc:Fallback>
                <p:oleObj name="Equation" r:id="rId11" imgW="11556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3475037"/>
                        <a:ext cx="3224213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811897"/>
              </p:ext>
            </p:extLst>
          </p:nvPr>
        </p:nvGraphicFramePr>
        <p:xfrm>
          <a:off x="381000" y="5029200"/>
          <a:ext cx="3756025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2" name="Equation" r:id="rId13" imgW="1346040" imgH="393480" progId="Equation.DSMT4">
                  <p:embed/>
                </p:oleObj>
              </mc:Choice>
              <mc:Fallback>
                <p:oleObj name="Equation" r:id="rId13" imgW="134604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029200"/>
                        <a:ext cx="3756025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4619625" y="3475038"/>
          <a:ext cx="4394200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3" name="Equation" r:id="rId15" imgW="1574640" imgH="393480" progId="Equation.DSMT4">
                  <p:embed/>
                </p:oleObj>
              </mc:Choice>
              <mc:Fallback>
                <p:oleObj name="Equation" r:id="rId15" imgW="157464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5" y="3475038"/>
                        <a:ext cx="4394200" cy="109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4670425" y="4953000"/>
          <a:ext cx="4284662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4" name="Equation" r:id="rId17" imgW="1536480" imgH="419040" progId="Equation.DSMT4">
                  <p:embed/>
                </p:oleObj>
              </mc:Choice>
              <mc:Fallback>
                <p:oleObj name="Equation" r:id="rId17" imgW="1536480" imgH="419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425" y="4953000"/>
                        <a:ext cx="4284662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272&quot;&gt;&lt;property id=&quot;20148&quot; value=&quot;5&quot;/&gt;&lt;property id=&quot;20300&quot; value=&quot;Slide 12&quot;/&gt;&lt;property id=&quot;20307&quot; value=&quot;268&quot;/&gt;&lt;/object&gt;&lt;object type=&quot;3&quot; unique_id=&quot;10468&quot;&gt;&lt;property id=&quot;20148&quot; value=&quot;5&quot;/&gt;&lt;property id=&quot;20300&quot; value=&quot;Slide 13&quot;/&gt;&lt;property id=&quot;20307&quot; value=&quot;278&quot;/&gt;&lt;/object&gt;&lt;object type=&quot;3&quot; unique_id=&quot;13651&quot;&gt;&lt;property id=&quot;20148&quot; value=&quot;5&quot;/&gt;&lt;property id=&quot;20300&quot; value=&quot;Slide 2&quot;/&gt;&lt;property id=&quot;20307&quot; value=&quot;279&quot;/&gt;&lt;/object&gt;&lt;object type=&quot;3&quot; unique_id=&quot;13652&quot;&gt;&lt;property id=&quot;20148&quot; value=&quot;5&quot;/&gt;&lt;property id=&quot;20300&quot; value=&quot;Slide 3&quot;/&gt;&lt;property id=&quot;20307&quot; value=&quot;280&quot;/&gt;&lt;/object&gt;&lt;object type=&quot;3&quot; unique_id=&quot;13653&quot;&gt;&lt;property id=&quot;20148&quot; value=&quot;5&quot;/&gt;&lt;property id=&quot;20300&quot; value=&quot;Slide 4&quot;/&gt;&lt;property id=&quot;20307&quot; value=&quot;281&quot;/&gt;&lt;/object&gt;&lt;object type=&quot;3&quot; unique_id=&quot;13720&quot;&gt;&lt;property id=&quot;20148&quot; value=&quot;5&quot;/&gt;&lt;property id=&quot;20300&quot; value=&quot;Slide 5&quot;/&gt;&lt;property id=&quot;20307&quot; value=&quot;282&quot;/&gt;&lt;/object&gt;&lt;object type=&quot;3&quot; unique_id=&quot;13721&quot;&gt;&lt;property id=&quot;20148&quot; value=&quot;5&quot;/&gt;&lt;property id=&quot;20300&quot; value=&quot;Slide 6&quot;/&gt;&lt;property id=&quot;20307&quot; value=&quot;283&quot;/&gt;&lt;/object&gt;&lt;object type=&quot;3&quot; unique_id=&quot;13722&quot;&gt;&lt;property id=&quot;20148&quot; value=&quot;5&quot;/&gt;&lt;property id=&quot;20300&quot; value=&quot;Slide 7&quot;/&gt;&lt;property id=&quot;20307&quot; value=&quot;284&quot;/&gt;&lt;/object&gt;&lt;object type=&quot;3&quot; unique_id=&quot;13723&quot;&gt;&lt;property id=&quot;20148&quot; value=&quot;5&quot;/&gt;&lt;property id=&quot;20300&quot; value=&quot;Slide 8&quot;/&gt;&lt;property id=&quot;20307&quot; value=&quot;285&quot;/&gt;&lt;/object&gt;&lt;object type=&quot;3&quot; unique_id=&quot;13748&quot;&gt;&lt;property id=&quot;20148&quot; value=&quot;5&quot;/&gt;&lt;property id=&quot;20300&quot; value=&quot;Slide 9&quot;/&gt;&lt;property id=&quot;20307&quot; value=&quot;286&quot;/&gt;&lt;/object&gt;&lt;object type=&quot;3&quot; unique_id=&quot;13749&quot;&gt;&lt;property id=&quot;20148&quot; value=&quot;5&quot;/&gt;&lt;property id=&quot;20300&quot; value=&quot;Slide 10&quot;/&gt;&lt;property id=&quot;20307&quot; value=&quot;287&quot;/&gt;&lt;/object&gt;&lt;object type=&quot;3&quot; unique_id=&quot;13848&quot;&gt;&lt;property id=&quot;20148&quot; value=&quot;5&quot;/&gt;&lt;property id=&quot;20300&quot; value=&quot;Slide 11&quot;/&gt;&lt;property id=&quot;20307&quot; value=&quot;288&quot;/&gt;&lt;/object&gt;&lt;/object&gt;&lt;/object&gt;&lt;/database&gt;"/>
  <p:tag name="SECTOMILLISECCONVERTED" val="1"/>
  <p:tag name="ISPRING_RESOURCE_PATHS_HASH_PRESENTER" val="284e0da534d982f8fb0207e7c84f78ba5162"/>
  <p:tag name="GENSWF_OUTPUT_FILE_NAME" val="52"/>
  <p:tag name="GENSWF_MOVIE_ONCLICK_URL" val="http://"/>
  <p:tag name="GENSWF_MOVIE_PRESENTATION_END_URL" val="http://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498</Words>
  <Application>Microsoft Office PowerPoint</Application>
  <PresentationFormat>On-screen Show (4:3)</PresentationFormat>
  <Paragraphs>54</Paragraphs>
  <Slides>14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Nhận xét: - Để rút gọn một phân số về phân số tối giản, ta chia cả tử và mẫu cho Ước chung lớn nhất của chúng</vt:lpstr>
      <vt:lpstr>PowerPoint Presentation</vt:lpstr>
      <vt:lpstr>PowerPoint Presentation</vt:lpstr>
      <vt:lpstr>PowerPoint Presentation</vt:lpstr>
      <vt:lpstr>PowerPoint Presentation</vt:lpstr>
    </vt:vector>
  </TitlesOfParts>
  <Company>HN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 4. Rut gon phan so</dc:title>
  <dc:creator>Mr Diep</dc:creator>
  <cp:lastModifiedBy>Tống Linh</cp:lastModifiedBy>
  <cp:revision>282</cp:revision>
  <dcterms:created xsi:type="dcterms:W3CDTF">2017-05-08T01:13:54Z</dcterms:created>
  <dcterms:modified xsi:type="dcterms:W3CDTF">2020-04-16T09:35:52Z</dcterms:modified>
</cp:coreProperties>
</file>