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65" r:id="rId2"/>
    <p:sldId id="257" r:id="rId3"/>
    <p:sldId id="27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92" r:id="rId12"/>
    <p:sldId id="289" r:id="rId13"/>
    <p:sldId id="264" r:id="rId14"/>
    <p:sldId id="290" r:id="rId15"/>
    <p:sldId id="275" r:id="rId16"/>
    <p:sldId id="287" r:id="rId17"/>
    <p:sldId id="288" r:id="rId18"/>
    <p:sldId id="266" r:id="rId19"/>
    <p:sldId id="273" r:id="rId20"/>
    <p:sldId id="291" r:id="rId21"/>
    <p:sldId id="293" r:id="rId22"/>
    <p:sldId id="29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006600"/>
    <a:srgbClr val="FF3300"/>
    <a:srgbClr val="FF0000"/>
    <a:srgbClr val="FF9900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1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4.wmf"/><Relationship Id="rId7" Type="http://schemas.openxmlformats.org/officeDocument/2006/relationships/image" Target="../media/image16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24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25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0F0A891-D963-43F5-ACC7-30DC68700D5C}" type="datetimeFigureOut">
              <a:rPr lang="en-US"/>
              <a:pPr>
                <a:defRPr/>
              </a:pPr>
              <a:t>8/30/2019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7C29E70-1B44-415D-8F4A-EC09D7D7E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5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82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714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98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83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902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62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95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57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43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7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76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89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47625" y="49213"/>
            <a:ext cx="9048750" cy="6784975"/>
          </a:xfrm>
          <a:prstGeom prst="rect">
            <a:avLst/>
          </a:prstGeom>
          <a:noFill/>
          <a:ln w="88900">
            <a:solidFill>
              <a:srgbClr val="6FBDC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200" b="1" i="1">
              <a:latin typeface="Arial" charset="0"/>
              <a:cs typeface="Arial" charset="0"/>
            </a:endParaRP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476250"/>
            <a:ext cx="9144000" cy="730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F\Cap%202_Moi\Toan\To&#225;n%206%20them%20moi\chuong%203\Bai%208%20Tinh%20chat%20co%20ban%20cua%20phep%20cong%20phan%20so\tinh_chat_phep_nhan_phan_so.wmv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oleObject" Target="../embeddings/oleObject51.bin"/><Relationship Id="rId26" Type="http://schemas.openxmlformats.org/officeDocument/2006/relationships/image" Target="../media/image51.wmf"/><Relationship Id="rId3" Type="http://schemas.openxmlformats.org/officeDocument/2006/relationships/image" Target="../media/image40.png"/><Relationship Id="rId21" Type="http://schemas.openxmlformats.org/officeDocument/2006/relationships/image" Target="../media/image37.wmf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35.wmf"/><Relationship Id="rId25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oleObject" Target="../embeddings/oleObject54.bin"/><Relationship Id="rId5" Type="http://schemas.openxmlformats.org/officeDocument/2006/relationships/image" Target="../media/image42.png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image" Target="../media/image47.png"/><Relationship Id="rId19" Type="http://schemas.openxmlformats.org/officeDocument/2006/relationships/image" Target="../media/image36.wmf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1.wmf"/><Relationship Id="rId3" Type="http://schemas.openxmlformats.org/officeDocument/2006/relationships/slide" Target="slide14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68.wmf"/><Relationship Id="rId3" Type="http://schemas.openxmlformats.org/officeDocument/2006/relationships/oleObject" Target="../embeddings/oleObject66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7.wmf"/><Relationship Id="rId5" Type="http://schemas.openxmlformats.org/officeDocument/2006/relationships/image" Target="../media/image70.jpeg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64.wmf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oleObject" Target="../embeddings/oleObject74.bin"/><Relationship Id="rId26" Type="http://schemas.openxmlformats.org/officeDocument/2006/relationships/image" Target="../media/image51.wmf"/><Relationship Id="rId3" Type="http://schemas.openxmlformats.org/officeDocument/2006/relationships/image" Target="../media/image40.png"/><Relationship Id="rId21" Type="http://schemas.openxmlformats.org/officeDocument/2006/relationships/image" Target="../media/image37.wmf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35.wmf"/><Relationship Id="rId25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oleObject" Target="../embeddings/oleObject77.bin"/><Relationship Id="rId5" Type="http://schemas.openxmlformats.org/officeDocument/2006/relationships/image" Target="../media/image42.png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image" Target="../media/image47.png"/><Relationship Id="rId19" Type="http://schemas.openxmlformats.org/officeDocument/2006/relationships/image" Target="../media/image36.wmf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2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13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18.wmf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21.png"/><Relationship Id="rId10" Type="http://schemas.openxmlformats.org/officeDocument/2006/relationships/image" Target="../media/image4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8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8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1904" y="2420888"/>
            <a:ext cx="6750496" cy="1828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</a:t>
            </a:r>
            <a:r>
              <a:rPr lang="vi-VN" sz="40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8. TÍNH CHẤT CƠ BẢN CỦA PHÉP CỘNG PHÂN SỐ</a:t>
            </a:r>
            <a:endParaRPr lang="en-US" sz="40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3563938" y="549275"/>
            <a:ext cx="71437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11267" name="Object 10"/>
          <p:cNvGraphicFramePr>
            <a:graphicFrameLocks noChangeAspect="1"/>
          </p:cNvGraphicFramePr>
          <p:nvPr/>
        </p:nvGraphicFramePr>
        <p:xfrm>
          <a:off x="452438" y="1295400"/>
          <a:ext cx="19716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3" imgW="863225" imgH="393529" progId="Equation.DSMT4">
                  <p:embed/>
                </p:oleObj>
              </mc:Choice>
              <mc:Fallback>
                <p:oleObj name="Equation" r:id="rId3" imgW="863225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295400"/>
                        <a:ext cx="197167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6"/>
          <p:cNvGraphicFramePr>
            <a:graphicFrameLocks noChangeAspect="1"/>
          </p:cNvGraphicFramePr>
          <p:nvPr/>
        </p:nvGraphicFramePr>
        <p:xfrm>
          <a:off x="339725" y="4005263"/>
          <a:ext cx="26320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5" imgW="1066337" imgH="393529" progId="Equation.DSMT4">
                  <p:embed/>
                </p:oleObj>
              </mc:Choice>
              <mc:Fallback>
                <p:oleObj name="Equation" r:id="rId5" imgW="1066337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005263"/>
                        <a:ext cx="26320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188913" y="2559050"/>
          <a:ext cx="30718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7" imgW="1625600" imgH="457200" progId="Equation.DSMT4">
                  <p:embed/>
                </p:oleObj>
              </mc:Choice>
              <mc:Fallback>
                <p:oleObj name="Equation" r:id="rId7" imgW="16256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2559050"/>
                        <a:ext cx="307181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34925" y="4652963"/>
            <a:ext cx="197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 Áp dụng:</a:t>
            </a:r>
          </a:p>
        </p:txBody>
      </p:sp>
      <p:sp>
        <p:nvSpPr>
          <p:cNvPr id="48142" name="TextBox 15"/>
          <p:cNvSpPr txBox="1">
            <a:spLocks noChangeArrowheads="1"/>
          </p:cNvSpPr>
          <p:nvPr/>
        </p:nvSpPr>
        <p:spPr bwMode="auto">
          <a:xfrm>
            <a:off x="5435600" y="20605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</a:rPr>
              <a:t>Giải</a:t>
            </a:r>
            <a:endParaRPr lang="vi-VN" sz="2800" b="1">
              <a:solidFill>
                <a:srgbClr val="FF3300"/>
              </a:solidFill>
            </a:endParaRPr>
          </a:p>
        </p:txBody>
      </p:sp>
      <p:graphicFrame>
        <p:nvGraphicFramePr>
          <p:cNvPr id="11276" name="Object 3"/>
          <p:cNvGraphicFramePr>
            <a:graphicFrameLocks noChangeAspect="1"/>
          </p:cNvGraphicFramePr>
          <p:nvPr/>
        </p:nvGraphicFramePr>
        <p:xfrm>
          <a:off x="4238625" y="1268413"/>
          <a:ext cx="41211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9" imgW="2145369" imgH="393529" progId="Equation.DSMT4">
                  <p:embed/>
                </p:oleObj>
              </mc:Choice>
              <mc:Fallback>
                <p:oleObj name="Equation" r:id="rId9" imgW="2145369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1268413"/>
                        <a:ext cx="41211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3779838" y="620713"/>
            <a:ext cx="2376487" cy="457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200" b="1">
                <a:solidFill>
                  <a:srgbClr val="660033"/>
                </a:solidFill>
              </a:rPr>
              <a:t>Bài tập47/28SGK </a:t>
            </a:r>
          </a:p>
        </p:txBody>
      </p:sp>
      <p:sp>
        <p:nvSpPr>
          <p:cNvPr id="11278" name="TextBox 25"/>
          <p:cNvSpPr txBox="1">
            <a:spLocks noChangeArrowheads="1"/>
          </p:cNvSpPr>
          <p:nvPr/>
        </p:nvSpPr>
        <p:spPr bwMode="auto">
          <a:xfrm>
            <a:off x="6372225" y="620713"/>
            <a:ext cx="2160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990000"/>
                </a:solidFill>
              </a:rPr>
              <a:t>Tính nhanh</a:t>
            </a:r>
            <a:endParaRPr lang="vi-VN" sz="2800" b="1" i="1">
              <a:solidFill>
                <a:srgbClr val="990000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779838" y="2516188"/>
          <a:ext cx="2305050" cy="408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11" imgW="1028700" imgH="2082800" progId="Equation.DSMT4">
                  <p:embed/>
                </p:oleObj>
              </mc:Choice>
              <mc:Fallback>
                <p:oleObj name="Equation" r:id="rId11" imgW="1028700" imgH="208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516188"/>
                        <a:ext cx="2305050" cy="408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6372225" y="2492375"/>
          <a:ext cx="2638425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13" imgW="1091726" imgH="1447172" progId="Equation.DSMT4">
                  <p:embed/>
                </p:oleObj>
              </mc:Choice>
              <mc:Fallback>
                <p:oleObj name="Equation" r:id="rId13" imgW="1091726" imgH="144717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492375"/>
                        <a:ext cx="2638425" cy="350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6300788" y="2852738"/>
            <a:ext cx="0" cy="360045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/>
      <p:bldP spid="48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nh_chat_phep_nhan_phan_s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85800"/>
            <a:ext cx="6048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8363">
            <a:off x="723900" y="5248275"/>
            <a:ext cx="2438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7479">
            <a:off x="2268538" y="4149725"/>
            <a:ext cx="24796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1790">
            <a:off x="1849438" y="2536825"/>
            <a:ext cx="9159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4755">
            <a:off x="1865313" y="1812925"/>
            <a:ext cx="933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164">
            <a:off x="2422525" y="2238375"/>
            <a:ext cx="1862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5200650"/>
            <a:ext cx="739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660900"/>
            <a:ext cx="8953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444">
            <a:off x="4140200" y="4221163"/>
            <a:ext cx="21177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951163"/>
            <a:ext cx="855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147888"/>
            <a:ext cx="8175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492375"/>
            <a:ext cx="237331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6862763" y="1925638"/>
          <a:ext cx="15970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14" imgW="1257300" imgH="558800" progId="Equation.DSMT4">
                  <p:embed/>
                </p:oleObj>
              </mc:Choice>
              <mc:Fallback>
                <p:oleObj name="Equation" r:id="rId14" imgW="12573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1925638"/>
                        <a:ext cx="159702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5" name="Object 25"/>
          <p:cNvGraphicFramePr>
            <a:graphicFrameLocks noChangeAspect="1"/>
          </p:cNvGraphicFramePr>
          <p:nvPr/>
        </p:nvGraphicFramePr>
        <p:xfrm>
          <a:off x="6948488" y="2852738"/>
          <a:ext cx="19272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16" imgW="1473200" imgH="558800" progId="Equation.DSMT4">
                  <p:embed/>
                </p:oleObj>
              </mc:Choice>
              <mc:Fallback>
                <p:oleObj name="Equation" r:id="rId16" imgW="1473200" imgH="55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852738"/>
                        <a:ext cx="192722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7" name="Object 27"/>
          <p:cNvGraphicFramePr>
            <a:graphicFrameLocks noChangeAspect="1"/>
          </p:cNvGraphicFramePr>
          <p:nvPr/>
        </p:nvGraphicFramePr>
        <p:xfrm>
          <a:off x="6804025" y="4365625"/>
          <a:ext cx="20891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18" imgW="2413000" imgH="647700" progId="Equation.DSMT4">
                  <p:embed/>
                </p:oleObj>
              </mc:Choice>
              <mc:Fallback>
                <p:oleObj name="Equation" r:id="rId18" imgW="2413000" imgH="6477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365625"/>
                        <a:ext cx="20891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9" name="Object 29"/>
          <p:cNvGraphicFramePr>
            <a:graphicFrameLocks noChangeAspect="1"/>
          </p:cNvGraphicFramePr>
          <p:nvPr/>
        </p:nvGraphicFramePr>
        <p:xfrm>
          <a:off x="6831013" y="5300663"/>
          <a:ext cx="2133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20" imgW="2616200" imgH="596900" progId="Equation.DSMT4">
                  <p:embed/>
                </p:oleObj>
              </mc:Choice>
              <mc:Fallback>
                <p:oleObj name="Equation" r:id="rId20" imgW="2616200" imgH="5969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5300663"/>
                        <a:ext cx="21336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1" name="Object 31"/>
          <p:cNvGraphicFramePr>
            <a:graphicFrameLocks noChangeAspect="1"/>
          </p:cNvGraphicFramePr>
          <p:nvPr/>
        </p:nvGraphicFramePr>
        <p:xfrm>
          <a:off x="323850" y="1341438"/>
          <a:ext cx="15621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22" imgW="1562100" imgH="558800" progId="Equation.DSMT4">
                  <p:embed/>
                </p:oleObj>
              </mc:Choice>
              <mc:Fallback>
                <p:oleObj name="Equation" r:id="rId22" imgW="1562100" imgH="558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15621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3" name="Object 33"/>
          <p:cNvGraphicFramePr>
            <a:graphicFrameLocks noChangeAspect="1"/>
          </p:cNvGraphicFramePr>
          <p:nvPr/>
        </p:nvGraphicFramePr>
        <p:xfrm>
          <a:off x="179388" y="2735263"/>
          <a:ext cx="18002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24" imgW="1866900" imgH="558800" progId="Equation.DSMT4">
                  <p:embed/>
                </p:oleObj>
              </mc:Choice>
              <mc:Fallback>
                <p:oleObj name="Equation" r:id="rId24" imgW="1866900" imgH="558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35263"/>
                        <a:ext cx="18002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" name="Picture 21" descr="j023213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785813"/>
            <a:ext cx="182721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AutoShape 36"/>
          <p:cNvSpPr>
            <a:spLocks noChangeArrowheads="1"/>
          </p:cNvSpPr>
          <p:nvPr/>
        </p:nvSpPr>
        <p:spPr bwMode="auto">
          <a:xfrm>
            <a:off x="6719888" y="1773238"/>
            <a:ext cx="1884362" cy="920750"/>
          </a:xfrm>
          <a:prstGeom prst="flowChartAlternateProcess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7190" name="AutoShape 37"/>
          <p:cNvSpPr>
            <a:spLocks noChangeArrowheads="1"/>
          </p:cNvSpPr>
          <p:nvPr/>
        </p:nvSpPr>
        <p:spPr bwMode="auto">
          <a:xfrm>
            <a:off x="6877050" y="2781300"/>
            <a:ext cx="2087563" cy="935038"/>
          </a:xfrm>
          <a:prstGeom prst="flowChartAlternateProcess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7191" name="AutoShape 38"/>
          <p:cNvSpPr>
            <a:spLocks noChangeArrowheads="1"/>
          </p:cNvSpPr>
          <p:nvPr/>
        </p:nvSpPr>
        <p:spPr bwMode="auto">
          <a:xfrm>
            <a:off x="6804025" y="4292600"/>
            <a:ext cx="2160588" cy="865188"/>
          </a:xfrm>
          <a:prstGeom prst="flowChartAlternateProcess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7192" name="AutoShape 39"/>
          <p:cNvSpPr>
            <a:spLocks noChangeArrowheads="1"/>
          </p:cNvSpPr>
          <p:nvPr/>
        </p:nvSpPr>
        <p:spPr bwMode="auto">
          <a:xfrm>
            <a:off x="6732588" y="5229225"/>
            <a:ext cx="2232025" cy="863600"/>
          </a:xfrm>
          <a:prstGeom prst="flowChartAlternateProcess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13336" name="AutoShape 5"/>
          <p:cNvSpPr>
            <a:spLocks noChangeArrowheads="1"/>
          </p:cNvSpPr>
          <p:nvPr/>
        </p:nvSpPr>
        <p:spPr bwMode="auto">
          <a:xfrm>
            <a:off x="1979613" y="171450"/>
            <a:ext cx="5287962" cy="549275"/>
          </a:xfrm>
          <a:prstGeom prst="ellipseRibbon2">
            <a:avLst>
              <a:gd name="adj1" fmla="val 25000"/>
              <a:gd name="adj2" fmla="val 50000"/>
              <a:gd name="adj3" fmla="val 1428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Củng cố</a:t>
            </a:r>
          </a:p>
        </p:txBody>
      </p:sp>
      <p:sp>
        <p:nvSpPr>
          <p:cNvPr id="7194" name="AutoShape 36"/>
          <p:cNvSpPr>
            <a:spLocks noChangeArrowheads="1"/>
          </p:cNvSpPr>
          <p:nvPr/>
        </p:nvSpPr>
        <p:spPr bwMode="auto">
          <a:xfrm>
            <a:off x="206375" y="1196975"/>
            <a:ext cx="1785938" cy="847725"/>
          </a:xfrm>
          <a:prstGeom prst="flowChartAlternateProcess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7195" name="AutoShape 36"/>
          <p:cNvSpPr>
            <a:spLocks noChangeArrowheads="1"/>
          </p:cNvSpPr>
          <p:nvPr/>
        </p:nvSpPr>
        <p:spPr bwMode="auto">
          <a:xfrm>
            <a:off x="122238" y="2565400"/>
            <a:ext cx="1857375" cy="1006475"/>
          </a:xfrm>
          <a:prstGeom prst="flowChartAlternateProcess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13339" name="AutoShape 31"/>
          <p:cNvSpPr>
            <a:spLocks noChangeArrowheads="1"/>
          </p:cNvSpPr>
          <p:nvPr/>
        </p:nvSpPr>
        <p:spPr bwMode="auto">
          <a:xfrm>
            <a:off x="3132138" y="3068638"/>
            <a:ext cx="2376487" cy="122396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TÍNH CHẤT CƠ </a:t>
            </a:r>
          </a:p>
          <a:p>
            <a:pPr algn="ctr"/>
            <a:r>
              <a:rPr lang="en-US" b="1"/>
              <a:t>BẢN CỦA PHÉP </a:t>
            </a:r>
          </a:p>
          <a:p>
            <a:pPr algn="ctr"/>
            <a:r>
              <a:rPr lang="en-US" b="1"/>
              <a:t>CỘNG PHÂN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90" grpId="0" animBg="1"/>
      <p:bldP spid="7191" grpId="0" animBg="1"/>
      <p:bldP spid="7192" grpId="0" animBg="1"/>
      <p:bldP spid="7194" grpId="0" animBg="1"/>
      <p:bldP spid="7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1979613" y="171450"/>
            <a:ext cx="5287962" cy="549275"/>
          </a:xfrm>
          <a:prstGeom prst="ellipseRibbon2">
            <a:avLst>
              <a:gd name="adj1" fmla="val 25000"/>
              <a:gd name="adj2" fmla="val 50000"/>
              <a:gd name="adj3" fmla="val 1428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Củng cố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541463" y="8588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Bài tập: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4340" name="Text Box 49"/>
          <p:cNvSpPr txBox="1">
            <a:spLocks noChangeArrowheads="1"/>
          </p:cNvSpPr>
          <p:nvPr/>
        </p:nvSpPr>
        <p:spPr bwMode="auto">
          <a:xfrm>
            <a:off x="2555875" y="714375"/>
            <a:ext cx="4735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>
                <a:solidFill>
                  <a:srgbClr val="0000FF"/>
                </a:solidFill>
              </a:rPr>
              <a:t> Tính giá trị của biểu thức:  </a:t>
            </a:r>
          </a:p>
        </p:txBody>
      </p:sp>
      <p:graphicFrame>
        <p:nvGraphicFramePr>
          <p:cNvPr id="14341" name="Object 15"/>
          <p:cNvGraphicFramePr>
            <a:graphicFrameLocks noChangeAspect="1"/>
          </p:cNvGraphicFramePr>
          <p:nvPr/>
        </p:nvGraphicFramePr>
        <p:xfrm>
          <a:off x="2339975" y="1312863"/>
          <a:ext cx="41624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" imgW="1955800" imgH="393700" progId="Equation.DSMT4">
                  <p:embed/>
                </p:oleObj>
              </mc:Choice>
              <mc:Fallback>
                <p:oleObj name="Equation" r:id="rId3" imgW="1955800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312863"/>
                        <a:ext cx="41624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0" y="2143125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Giải</a:t>
            </a:r>
            <a:endParaRPr lang="vi-VN" b="1">
              <a:solidFill>
                <a:srgbClr val="FF3300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005013" y="2565400"/>
          <a:ext cx="478790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5" imgW="1993900" imgH="2070100" progId="Equation.DSMT4">
                  <p:embed/>
                </p:oleObj>
              </mc:Choice>
              <mc:Fallback>
                <p:oleObj name="Equation" r:id="rId5" imgW="1993900" imgH="2070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2565400"/>
                        <a:ext cx="478790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96050"/>
            <a:ext cx="431800" cy="2873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8486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99"/>
                    </a:gs>
                    <a:gs pos="50000">
                      <a:srgbClr val="FFCC99"/>
                    </a:gs>
                    <a:gs pos="100000">
                      <a:srgbClr val="66FF99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nhanh hơn ?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99"/>
                  </a:gs>
                  <a:gs pos="50000">
                    <a:srgbClr val="FFCC99"/>
                  </a:gs>
                  <a:gs pos="100000">
                    <a:srgbClr val="66FF99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395288" y="0"/>
            <a:ext cx="2085975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>
                <a:solidFill>
                  <a:srgbClr val="FF0000"/>
                </a:solidFill>
              </a:rPr>
              <a:t>Trò chơi:</a:t>
            </a:r>
            <a:endParaRPr lang="en-US" sz="3600" b="1" i="1">
              <a:solidFill>
                <a:srgbClr val="0099FF"/>
              </a:solidFill>
            </a:endParaRPr>
          </a:p>
        </p:txBody>
      </p:sp>
      <p:sp>
        <p:nvSpPr>
          <p:cNvPr id="55302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8313" y="3573463"/>
            <a:ext cx="2133600" cy="14478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C©u 1</a:t>
            </a:r>
          </a:p>
        </p:txBody>
      </p:sp>
      <p:sp>
        <p:nvSpPr>
          <p:cNvPr id="5530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19475" y="5013325"/>
            <a:ext cx="2133600" cy="14478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C©u 2</a:t>
            </a:r>
          </a:p>
        </p:txBody>
      </p:sp>
      <p:sp>
        <p:nvSpPr>
          <p:cNvPr id="5530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59563" y="4149725"/>
            <a:ext cx="2133600" cy="14478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C©u 3</a:t>
            </a:r>
          </a:p>
        </p:txBody>
      </p:sp>
      <p:sp>
        <p:nvSpPr>
          <p:cNvPr id="1536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96050"/>
            <a:ext cx="431800" cy="2873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771775" y="2420938"/>
            <a:ext cx="3962400" cy="2447925"/>
            <a:chOff x="612" y="1933"/>
            <a:chExt cx="2721" cy="2010"/>
          </a:xfrm>
        </p:grpSpPr>
        <p:grpSp>
          <p:nvGrpSpPr>
            <p:cNvPr id="15369" name="Group 24"/>
            <p:cNvGrpSpPr>
              <a:grpSpLocks/>
            </p:cNvGrpSpPr>
            <p:nvPr/>
          </p:nvGrpSpPr>
          <p:grpSpPr bwMode="auto">
            <a:xfrm>
              <a:off x="612" y="1933"/>
              <a:ext cx="2721" cy="2010"/>
              <a:chOff x="612" y="1933"/>
              <a:chExt cx="2721" cy="2010"/>
            </a:xfrm>
          </p:grpSpPr>
          <p:pic>
            <p:nvPicPr>
              <p:cNvPr id="15371" name="Picture 5" descr="Copy of Bai_tap_1_Viet_bieu_thuc_dai_s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1933"/>
                <a:ext cx="2721" cy="2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2" name="Rectangle 6"/>
              <p:cNvSpPr>
                <a:spLocks noChangeArrowheads="1"/>
              </p:cNvSpPr>
              <p:nvPr/>
            </p:nvSpPr>
            <p:spPr bwMode="auto">
              <a:xfrm>
                <a:off x="748" y="2024"/>
                <a:ext cx="1452" cy="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cs typeface="Arial" charset="0"/>
                </a:endParaRPr>
              </a:p>
            </p:txBody>
          </p:sp>
          <p:sp>
            <p:nvSpPr>
              <p:cNvPr id="15373" name="Rectangle 8"/>
              <p:cNvSpPr>
                <a:spLocks noChangeArrowheads="1"/>
              </p:cNvSpPr>
              <p:nvPr/>
            </p:nvSpPr>
            <p:spPr bwMode="auto">
              <a:xfrm>
                <a:off x="2336" y="2024"/>
                <a:ext cx="816" cy="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cs typeface="Arial" charset="0"/>
                </a:endParaRPr>
              </a:p>
            </p:txBody>
          </p:sp>
          <p:sp>
            <p:nvSpPr>
              <p:cNvPr id="15374" name="Rectangle 10"/>
              <p:cNvSpPr>
                <a:spLocks noChangeArrowheads="1"/>
              </p:cNvSpPr>
              <p:nvPr/>
            </p:nvSpPr>
            <p:spPr bwMode="auto">
              <a:xfrm>
                <a:off x="1725" y="2432"/>
                <a:ext cx="408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cs typeface="Arial" charset="0"/>
                </a:endParaRPr>
              </a:p>
            </p:txBody>
          </p:sp>
        </p:grpSp>
        <p:sp>
          <p:nvSpPr>
            <p:cNvPr id="15370" name="Freeform 22"/>
            <p:cNvSpPr>
              <a:spLocks/>
            </p:cNvSpPr>
            <p:nvPr/>
          </p:nvSpPr>
          <p:spPr bwMode="auto">
            <a:xfrm>
              <a:off x="2721" y="2172"/>
              <a:ext cx="510" cy="553"/>
            </a:xfrm>
            <a:custGeom>
              <a:avLst/>
              <a:gdLst>
                <a:gd name="T0" fmla="*/ 204 w 510"/>
                <a:gd name="T1" fmla="*/ 33 h 553"/>
                <a:gd name="T2" fmla="*/ 0 w 510"/>
                <a:gd name="T3" fmla="*/ 107 h 553"/>
                <a:gd name="T4" fmla="*/ 59 w 510"/>
                <a:gd name="T5" fmla="*/ 299 h 553"/>
                <a:gd name="T6" fmla="*/ 76 w 510"/>
                <a:gd name="T7" fmla="*/ 324 h 553"/>
                <a:gd name="T8" fmla="*/ 101 w 510"/>
                <a:gd name="T9" fmla="*/ 341 h 553"/>
                <a:gd name="T10" fmla="*/ 126 w 510"/>
                <a:gd name="T11" fmla="*/ 416 h 553"/>
                <a:gd name="T12" fmla="*/ 167 w 510"/>
                <a:gd name="T13" fmla="*/ 516 h 553"/>
                <a:gd name="T14" fmla="*/ 326 w 510"/>
                <a:gd name="T15" fmla="*/ 524 h 553"/>
                <a:gd name="T16" fmla="*/ 460 w 510"/>
                <a:gd name="T17" fmla="*/ 483 h 553"/>
                <a:gd name="T18" fmla="*/ 510 w 510"/>
                <a:gd name="T19" fmla="*/ 382 h 553"/>
                <a:gd name="T20" fmla="*/ 476 w 510"/>
                <a:gd name="T21" fmla="*/ 174 h 553"/>
                <a:gd name="T22" fmla="*/ 451 w 510"/>
                <a:gd name="T23" fmla="*/ 115 h 553"/>
                <a:gd name="T24" fmla="*/ 284 w 510"/>
                <a:gd name="T25" fmla="*/ 82 h 553"/>
                <a:gd name="T26" fmla="*/ 217 w 510"/>
                <a:gd name="T27" fmla="*/ 32 h 553"/>
                <a:gd name="T28" fmla="*/ 109 w 510"/>
                <a:gd name="T29" fmla="*/ 32 h 553"/>
                <a:gd name="T30" fmla="*/ 84 w 510"/>
                <a:gd name="T31" fmla="*/ 15 h 553"/>
                <a:gd name="T32" fmla="*/ 42 w 510"/>
                <a:gd name="T33" fmla="*/ 23 h 553"/>
                <a:gd name="T34" fmla="*/ 204 w 510"/>
                <a:gd name="T35" fmla="*/ 33 h 5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0"/>
                <a:gd name="T55" fmla="*/ 0 h 553"/>
                <a:gd name="T56" fmla="*/ 510 w 510"/>
                <a:gd name="T57" fmla="*/ 553 h 5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0" h="553">
                  <a:moveTo>
                    <a:pt x="204" y="33"/>
                  </a:moveTo>
                  <a:cubicBezTo>
                    <a:pt x="65" y="32"/>
                    <a:pt x="39" y="0"/>
                    <a:pt x="0" y="107"/>
                  </a:cubicBezTo>
                  <a:cubicBezTo>
                    <a:pt x="6" y="166"/>
                    <a:pt x="4" y="261"/>
                    <a:pt x="59" y="299"/>
                  </a:cubicBezTo>
                  <a:cubicBezTo>
                    <a:pt x="65" y="307"/>
                    <a:pt x="69" y="317"/>
                    <a:pt x="76" y="324"/>
                  </a:cubicBezTo>
                  <a:cubicBezTo>
                    <a:pt x="83" y="331"/>
                    <a:pt x="96" y="332"/>
                    <a:pt x="101" y="341"/>
                  </a:cubicBezTo>
                  <a:cubicBezTo>
                    <a:pt x="115" y="363"/>
                    <a:pt x="117" y="391"/>
                    <a:pt x="126" y="416"/>
                  </a:cubicBezTo>
                  <a:cubicBezTo>
                    <a:pt x="133" y="462"/>
                    <a:pt x="121" y="501"/>
                    <a:pt x="167" y="516"/>
                  </a:cubicBezTo>
                  <a:cubicBezTo>
                    <a:pt x="221" y="553"/>
                    <a:pt x="264" y="532"/>
                    <a:pt x="326" y="524"/>
                  </a:cubicBezTo>
                  <a:cubicBezTo>
                    <a:pt x="371" y="510"/>
                    <a:pt x="414" y="492"/>
                    <a:pt x="460" y="483"/>
                  </a:cubicBezTo>
                  <a:cubicBezTo>
                    <a:pt x="488" y="441"/>
                    <a:pt x="494" y="426"/>
                    <a:pt x="510" y="382"/>
                  </a:cubicBezTo>
                  <a:cubicBezTo>
                    <a:pt x="500" y="319"/>
                    <a:pt x="489" y="231"/>
                    <a:pt x="476" y="174"/>
                  </a:cubicBezTo>
                  <a:cubicBezTo>
                    <a:pt x="472" y="156"/>
                    <a:pt x="469" y="127"/>
                    <a:pt x="451" y="115"/>
                  </a:cubicBezTo>
                  <a:cubicBezTo>
                    <a:pt x="417" y="93"/>
                    <a:pt x="331" y="97"/>
                    <a:pt x="284" y="82"/>
                  </a:cubicBezTo>
                  <a:cubicBezTo>
                    <a:pt x="256" y="63"/>
                    <a:pt x="249" y="42"/>
                    <a:pt x="217" y="32"/>
                  </a:cubicBezTo>
                  <a:cubicBezTo>
                    <a:pt x="166" y="48"/>
                    <a:pt x="161" y="49"/>
                    <a:pt x="109" y="32"/>
                  </a:cubicBezTo>
                  <a:cubicBezTo>
                    <a:pt x="101" y="26"/>
                    <a:pt x="94" y="16"/>
                    <a:pt x="84" y="15"/>
                  </a:cubicBezTo>
                  <a:cubicBezTo>
                    <a:pt x="70" y="13"/>
                    <a:pt x="28" y="21"/>
                    <a:pt x="42" y="23"/>
                  </a:cubicBezTo>
                  <a:cubicBezTo>
                    <a:pt x="96" y="31"/>
                    <a:pt x="150" y="30"/>
                    <a:pt x="204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2" grpId="1" animBg="1"/>
      <p:bldP spid="55303" grpId="0" animBg="1"/>
      <p:bldP spid="55303" grpId="1" animBg="1"/>
      <p:bldP spid="55304" grpId="0" animBg="1"/>
      <p:bldP spid="5530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2700338" y="1341438"/>
            <a:ext cx="2305050" cy="457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200" b="1">
                <a:solidFill>
                  <a:srgbClr val="660033"/>
                </a:solidFill>
              </a:rPr>
              <a:t>Bài tập 66/13SBT</a:t>
            </a:r>
          </a:p>
        </p:txBody>
      </p:sp>
      <p:sp>
        <p:nvSpPr>
          <p:cNvPr id="1638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96050"/>
            <a:ext cx="431800" cy="2873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1333500" y="44450"/>
            <a:ext cx="5975350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>
                <a:solidFill>
                  <a:srgbClr val="FF0000"/>
                </a:solidFill>
              </a:rPr>
              <a:t>Trò chơi:</a:t>
            </a:r>
            <a:r>
              <a:rPr lang="en-US" sz="3600"/>
              <a:t> </a:t>
            </a:r>
            <a:r>
              <a:rPr lang="en-US" sz="3600" b="1" i="1">
                <a:solidFill>
                  <a:srgbClr val="0099FF"/>
                </a:solidFill>
              </a:rPr>
              <a:t>Ai nhanh hơn</a:t>
            </a:r>
          </a:p>
        </p:txBody>
      </p: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142875" y="2205038"/>
            <a:ext cx="8893175" cy="2087562"/>
            <a:chOff x="90" y="1389"/>
            <a:chExt cx="5602" cy="1315"/>
          </a:xfrm>
        </p:grpSpPr>
        <p:sp>
          <p:nvSpPr>
            <p:cNvPr id="16394" name="AutoShape 14"/>
            <p:cNvSpPr>
              <a:spLocks noChangeArrowheads="1"/>
            </p:cNvSpPr>
            <p:nvPr/>
          </p:nvSpPr>
          <p:spPr bwMode="auto">
            <a:xfrm>
              <a:off x="90" y="1389"/>
              <a:ext cx="5602" cy="1315"/>
            </a:xfrm>
            <a:prstGeom prst="plaque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660033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just">
                <a:spcBef>
                  <a:spcPct val="50000"/>
                </a:spcBef>
              </a:pPr>
              <a:endParaRPr lang="en-US" sz="2800" b="1">
                <a:latin typeface=".VnArial" pitchFamily="34" charset="0"/>
              </a:endParaRPr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476" y="1480"/>
              <a:ext cx="181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Tính nhanh:</a:t>
              </a:r>
              <a:r>
                <a:rPr lang="en-US" sz="3200">
                  <a:solidFill>
                    <a:srgbClr val="990000"/>
                  </a:solidFill>
                </a:rPr>
                <a:t> </a:t>
              </a:r>
            </a:p>
          </p:txBody>
        </p:sp>
      </p:grp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179388" y="836613"/>
            <a:ext cx="2133600" cy="14478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C©u 1</a:t>
            </a:r>
          </a:p>
        </p:txBody>
      </p:sp>
      <p:sp>
        <p:nvSpPr>
          <p:cNvPr id="35861" name="WordArt 21"/>
          <p:cNvSpPr>
            <a:spLocks noChangeArrowheads="1" noChangeShapeType="1" noTextEdit="1"/>
          </p:cNvSpPr>
          <p:nvPr/>
        </p:nvSpPr>
        <p:spPr bwMode="auto">
          <a:xfrm>
            <a:off x="684213" y="5084763"/>
            <a:ext cx="335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Linus"/>
              </a:rPr>
              <a:t>§¸p ¸n</a:t>
            </a:r>
          </a:p>
        </p:txBody>
      </p:sp>
      <p:graphicFrame>
        <p:nvGraphicFramePr>
          <p:cNvPr id="35862" name="Object 22"/>
          <p:cNvGraphicFramePr>
            <a:graphicFrameLocks noGrp="1" noChangeAspect="1"/>
          </p:cNvGraphicFramePr>
          <p:nvPr>
            <p:ph sz="half" idx="1"/>
          </p:nvPr>
        </p:nvGraphicFramePr>
        <p:xfrm>
          <a:off x="4427538" y="4797425"/>
          <a:ext cx="56197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797425"/>
                        <a:ext cx="56197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7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577850" y="2997200"/>
          <a:ext cx="8026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6" imgW="3797300" imgH="393700" progId="Equation.DSMT4">
                  <p:embed/>
                </p:oleObj>
              </mc:Choice>
              <mc:Fallback>
                <p:oleObj name="Equation" r:id="rId6" imgW="3797300" imgH="393700" progId="Equation.DSMT4">
                  <p:embed/>
                  <p:pic>
                    <p:nvPicPr>
                      <p:cNvPr id="0" name="Object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997200"/>
                        <a:ext cx="80264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58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" grpId="0" animBg="1"/>
      <p:bldP spid="35859" grpId="0" animBg="1"/>
      <p:bldP spid="358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2987675" y="1125538"/>
            <a:ext cx="2305050" cy="457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200" b="1">
                <a:solidFill>
                  <a:srgbClr val="660033"/>
                </a:solidFill>
              </a:rPr>
              <a:t>Bài tập 51/29SBT</a:t>
            </a:r>
          </a:p>
        </p:txBody>
      </p:sp>
      <p:sp>
        <p:nvSpPr>
          <p:cNvPr id="17411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96050"/>
            <a:ext cx="431800" cy="2873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1333500" y="44450"/>
            <a:ext cx="5830888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>
                <a:solidFill>
                  <a:srgbClr val="FF0000"/>
                </a:solidFill>
              </a:rPr>
              <a:t>Trò chơi:</a:t>
            </a:r>
            <a:r>
              <a:rPr lang="en-US" sz="3600"/>
              <a:t> </a:t>
            </a:r>
            <a:r>
              <a:rPr lang="en-US" sz="3600" b="1" i="1">
                <a:solidFill>
                  <a:srgbClr val="0099FF"/>
                </a:solidFill>
              </a:rPr>
              <a:t>Ai nhanh hơn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11188" y="1989138"/>
            <a:ext cx="8129587" cy="2232025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00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en-US" sz="2800" b="1">
              <a:latin typeface=".Vn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1187450" y="1989138"/>
            <a:ext cx="712946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/>
              <a:t>Tìm năm cách chọn ba trong bảy số sau đây để khi cộng lại được tổng là 0:</a:t>
            </a:r>
            <a:endParaRPr lang="en-US" sz="3200" b="1">
              <a:solidFill>
                <a:srgbClr val="990000"/>
              </a:solidFill>
            </a:endParaRP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179388" y="836613"/>
            <a:ext cx="2133600" cy="14478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C©u 2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395288" y="4508500"/>
            <a:ext cx="25209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Linus"/>
              </a:rPr>
              <a:t>§¸p ¸n</a:t>
            </a:r>
          </a:p>
        </p:txBody>
      </p:sp>
      <p:graphicFrame>
        <p:nvGraphicFramePr>
          <p:cNvPr id="922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427538" y="2492375"/>
          <a:ext cx="40322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4" imgW="1714500" imgH="393700" progId="Equation.DSMT4">
                  <p:embed/>
                </p:oleObj>
              </mc:Choice>
              <mc:Fallback>
                <p:oleObj name="Equation" r:id="rId4" imgW="1714500" imgH="393700" progId="Equation.DSMT4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492375"/>
                        <a:ext cx="40322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2339975" y="3163888"/>
          <a:ext cx="230346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6" imgW="990170" imgH="393529" progId="Equation.DSMT4">
                  <p:embed/>
                </p:oleObj>
              </mc:Choice>
              <mc:Fallback>
                <p:oleObj name="Equation" r:id="rId6" imgW="990170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63888"/>
                        <a:ext cx="2303463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1" name="Text Box 15"/>
          <p:cNvSpPr txBox="1">
            <a:spLocks noChangeArrowheads="1"/>
          </p:cNvSpPr>
          <p:nvPr/>
        </p:nvSpPr>
        <p:spPr bwMode="auto">
          <a:xfrm>
            <a:off x="1166813" y="336867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/>
              <a:t>Ví dụ : 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563938" y="4333875"/>
          <a:ext cx="204152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8" imgW="888614" imgH="393529" progId="Equation.DSMT4">
                  <p:embed/>
                </p:oleObj>
              </mc:Choice>
              <mc:Fallback>
                <p:oleObj name="Equation" r:id="rId8" imgW="888614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33875"/>
                        <a:ext cx="204152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635375" y="5516563"/>
          <a:ext cx="17557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10" imgW="875920" imgH="393529" progId="Equation.DSMT4">
                  <p:embed/>
                </p:oleObj>
              </mc:Choice>
              <mc:Fallback>
                <p:oleObj name="Equation" r:id="rId10" imgW="875920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16563"/>
                        <a:ext cx="1755775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6156325" y="5445125"/>
          <a:ext cx="18081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12" imgW="888614" imgH="393529" progId="Equation.DSMT4">
                  <p:embed/>
                </p:oleObj>
              </mc:Choice>
              <mc:Fallback>
                <p:oleObj name="Equation" r:id="rId12" imgW="888614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445125"/>
                        <a:ext cx="18081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6084888" y="4365625"/>
          <a:ext cx="18589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14" imgW="901309" imgH="393529" progId="Equation.DSMT4">
                  <p:embed/>
                </p:oleObj>
              </mc:Choice>
              <mc:Fallback>
                <p:oleObj name="Equation" r:id="rId14" imgW="901309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365625"/>
                        <a:ext cx="18589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2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2" grpId="0"/>
      <p:bldP spid="52233" grpId="0" animBg="1"/>
      <p:bldP spid="52234" grpId="0" animBg="1"/>
      <p:bldP spid="522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738" y="256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Giải</a:t>
            </a:r>
            <a:endParaRPr lang="vi-VN">
              <a:solidFill>
                <a:srgbClr val="FF3300"/>
              </a:solidFill>
            </a:endParaRPr>
          </a:p>
        </p:txBody>
      </p:sp>
      <p:sp>
        <p:nvSpPr>
          <p:cNvPr id="1843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96050"/>
            <a:ext cx="431800" cy="2873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908175" y="0"/>
            <a:ext cx="5399088" cy="1008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>
                <a:solidFill>
                  <a:srgbClr val="FF0000"/>
                </a:solidFill>
              </a:rPr>
              <a:t>Trò chơi:</a:t>
            </a:r>
            <a:r>
              <a:rPr lang="en-US" sz="3600"/>
              <a:t> </a:t>
            </a:r>
            <a:r>
              <a:rPr lang="en-US" sz="3600" b="1" i="1">
                <a:solidFill>
                  <a:srgbClr val="0099FF"/>
                </a:solidFill>
              </a:rPr>
              <a:t>Ai nhanh hơn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611188" y="1989138"/>
            <a:ext cx="8129587" cy="1511300"/>
          </a:xfrm>
          <a:prstGeom prst="plaque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00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en-US" sz="2800" b="1">
              <a:latin typeface=".VnArial" pitchFamily="34" charset="0"/>
            </a:endParaRP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179388" y="836613"/>
            <a:ext cx="2133600" cy="14478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C©u 3</a:t>
            </a:r>
          </a:p>
        </p:txBody>
      </p:sp>
      <p:graphicFrame>
        <p:nvGraphicFramePr>
          <p:cNvPr id="18439" name="Object 11"/>
          <p:cNvGraphicFramePr>
            <a:graphicFrameLocks noChangeAspect="1"/>
          </p:cNvGraphicFramePr>
          <p:nvPr/>
        </p:nvGraphicFramePr>
        <p:xfrm>
          <a:off x="3687763" y="2233613"/>
          <a:ext cx="2628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4" imgW="1129810" imgH="431613" progId="Equation.DSMT4">
                  <p:embed/>
                </p:oleObj>
              </mc:Choice>
              <mc:Fallback>
                <p:oleObj name="Equation" r:id="rId4" imgW="1129810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233613"/>
                        <a:ext cx="26289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258888" y="2133600"/>
            <a:ext cx="287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Tính nhanh:</a:t>
            </a:r>
            <a:r>
              <a:rPr lang="en-US" sz="32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3563938" y="4484688"/>
            <a:ext cx="172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A = 0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28788" y="4418013"/>
            <a:ext cx="193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00CC"/>
                </a:solidFill>
              </a:rPr>
              <a:t>Đáp án: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254" grpId="0" animBg="1"/>
      <p:bldP spid="53256" grpId="0" animBg="1"/>
      <p:bldP spid="53266" grpId="0"/>
      <p:bldP spid="5326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1506538" y="85725"/>
            <a:ext cx="6192837" cy="736600"/>
          </a:xfrm>
          <a:prstGeom prst="ellipseRibbon2">
            <a:avLst>
              <a:gd name="adj1" fmla="val 25000"/>
              <a:gd name="adj2" fmla="val 50000"/>
              <a:gd name="adj3" fmla="val 1428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Hướng dẫn về nhà </a:t>
            </a: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323850" y="982663"/>
            <a:ext cx="8496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vi-VN" sz="3200" b="1">
                <a:solidFill>
                  <a:srgbClr val="0000CC"/>
                </a:solidFill>
              </a:rPr>
              <a:t> Học bài nắm vững </a:t>
            </a:r>
            <a:r>
              <a:rPr lang="en-US" sz="3200" b="1">
                <a:solidFill>
                  <a:srgbClr val="0000CC"/>
                </a:solidFill>
              </a:rPr>
              <a:t>các tính chất cơ bản của phép cộng phân số.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323850" y="2060575"/>
            <a:ext cx="828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200" b="1">
                <a:solidFill>
                  <a:srgbClr val="0000CC"/>
                </a:solidFill>
              </a:rPr>
              <a:t> </a:t>
            </a:r>
            <a:r>
              <a:rPr lang="vi-VN" sz="3200" b="1">
                <a:solidFill>
                  <a:srgbClr val="0000CC"/>
                </a:solidFill>
              </a:rPr>
              <a:t>Vận dụng thành thạo </a:t>
            </a:r>
            <a:r>
              <a:rPr lang="en-US" sz="3200" b="1">
                <a:solidFill>
                  <a:srgbClr val="0000CC"/>
                </a:solidFill>
              </a:rPr>
              <a:t>các tính chất</a:t>
            </a:r>
            <a:r>
              <a:rPr lang="vi-VN" sz="3200" b="1">
                <a:solidFill>
                  <a:srgbClr val="0000CC"/>
                </a:solidFill>
              </a:rPr>
              <a:t> vào </a:t>
            </a:r>
            <a:r>
              <a:rPr lang="en-US" sz="3200" b="1">
                <a:solidFill>
                  <a:srgbClr val="0000CC"/>
                </a:solidFill>
              </a:rPr>
              <a:t>tính toán</a:t>
            </a:r>
            <a:r>
              <a:rPr lang="vi-VN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250825" y="3068638"/>
            <a:ext cx="81041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200" b="1">
                <a:solidFill>
                  <a:srgbClr val="0000CC"/>
                </a:solidFill>
              </a:rPr>
              <a:t> </a:t>
            </a:r>
            <a:r>
              <a:rPr lang="vi-VN" sz="3200" b="1">
                <a:solidFill>
                  <a:srgbClr val="0000CC"/>
                </a:solidFill>
              </a:rPr>
              <a:t>Làm bài tập: 48,49,50/28,29 SGK</a:t>
            </a:r>
            <a:r>
              <a:rPr lang="en-US" sz="3200" b="1">
                <a:solidFill>
                  <a:srgbClr val="0000CC"/>
                </a:solidFill>
              </a:rPr>
              <a:t>, </a:t>
            </a:r>
          </a:p>
          <a:p>
            <a:r>
              <a:rPr lang="en-US" sz="3200" b="1">
                <a:solidFill>
                  <a:srgbClr val="0000CC"/>
                </a:solidFill>
              </a:rPr>
              <a:t>                      71/ 13 SBT</a:t>
            </a:r>
            <a:endParaRPr lang="vi-VN" sz="3200" b="1">
              <a:solidFill>
                <a:srgbClr val="0000CC"/>
              </a:solidFill>
            </a:endParaRP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252413" y="4076700"/>
            <a:ext cx="87836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0000CC"/>
                </a:solidFill>
              </a:rPr>
              <a:t>Chuẩn bị tiết sau: Luyện tập</a:t>
            </a:r>
          </a:p>
          <a:p>
            <a:r>
              <a:rPr lang="vi-VN" sz="3200" b="1">
                <a:solidFill>
                  <a:srgbClr val="0000CC"/>
                </a:solidFill>
              </a:rPr>
              <a:t>+ Xem lại </a:t>
            </a:r>
            <a:r>
              <a:rPr lang="en-US" sz="3200" b="1">
                <a:solidFill>
                  <a:srgbClr val="0000CC"/>
                </a:solidFill>
              </a:rPr>
              <a:t>các dạng bài tập </a:t>
            </a:r>
            <a:r>
              <a:rPr lang="vi-VN" sz="3200" b="1">
                <a:solidFill>
                  <a:srgbClr val="0000CC"/>
                </a:solidFill>
              </a:rPr>
              <a:t>thực hiện phép cộng, </a:t>
            </a:r>
            <a:r>
              <a:rPr lang="en-US" sz="3200" b="1">
                <a:solidFill>
                  <a:srgbClr val="0000CC"/>
                </a:solidFill>
              </a:rPr>
              <a:t>áp dụng t</a:t>
            </a:r>
            <a:r>
              <a:rPr lang="vi-VN" sz="3200" b="1">
                <a:solidFill>
                  <a:srgbClr val="0000CC"/>
                </a:solidFill>
              </a:rPr>
              <a:t>ính chất cơ bản của </a:t>
            </a:r>
            <a:r>
              <a:rPr lang="en-US" sz="3200" b="1">
                <a:solidFill>
                  <a:srgbClr val="0000CC"/>
                </a:solidFill>
              </a:rPr>
              <a:t>phép cộng </a:t>
            </a:r>
            <a:r>
              <a:rPr lang="vi-VN" sz="3200" b="1">
                <a:solidFill>
                  <a:srgbClr val="0000CC"/>
                </a:solidFill>
              </a:rPr>
              <a:t>phân số.</a:t>
            </a:r>
          </a:p>
        </p:txBody>
      </p:sp>
      <p:sp>
        <p:nvSpPr>
          <p:cNvPr id="1946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96050"/>
            <a:ext cx="431800" cy="2873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6389" grpId="0"/>
      <p:bldP spid="163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/>
          <p:cNvSpPr>
            <a:spLocks noChangeArrowheads="1"/>
          </p:cNvSpPr>
          <p:nvPr/>
        </p:nvSpPr>
        <p:spPr bwMode="auto">
          <a:xfrm>
            <a:off x="1506538" y="85725"/>
            <a:ext cx="6192837" cy="736600"/>
          </a:xfrm>
          <a:prstGeom prst="ellipseRibbon2">
            <a:avLst>
              <a:gd name="adj1" fmla="val 25000"/>
              <a:gd name="adj2" fmla="val 50000"/>
              <a:gd name="adj3" fmla="val 1428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Hướng dẫn về nhà 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179388" y="739775"/>
            <a:ext cx="2305050" cy="4572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200" b="1">
                <a:solidFill>
                  <a:srgbClr val="660033"/>
                </a:solidFill>
              </a:rPr>
              <a:t>Bài tập 48/28SGK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50825" y="4508500"/>
            <a:ext cx="166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Hướng dẫn</a:t>
            </a: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395288" y="836613"/>
            <a:ext cx="84248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                            Đố:</a:t>
            </a:r>
            <a:r>
              <a:rPr lang="en-US" b="1">
                <a:solidFill>
                  <a:srgbClr val="FF0000"/>
                </a:solidFill>
              </a:rPr>
              <a:t> Cắt 1 tấm bìa hình tròn bán kính 2,5 cm thành 4 phần không bằng nhau như hình vẽ. Đố em đặt các miếng bìa đã cắt cạnh nhau để được :</a:t>
            </a:r>
          </a:p>
        </p:txBody>
      </p:sp>
      <p:graphicFrame>
        <p:nvGraphicFramePr>
          <p:cNvPr id="20486" name="Object 17"/>
          <p:cNvGraphicFramePr>
            <a:graphicFrameLocks noChangeAspect="1"/>
          </p:cNvGraphicFramePr>
          <p:nvPr/>
        </p:nvGraphicFramePr>
        <p:xfrm>
          <a:off x="539750" y="1989138"/>
          <a:ext cx="4465638" cy="238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3" imgW="2260600" imgH="1206500" progId="Equation.DSMT4">
                  <p:embed/>
                </p:oleObj>
              </mc:Choice>
              <mc:Fallback>
                <p:oleObj name="Equation" r:id="rId3" imgW="2260600" imgH="12065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4465638" cy="238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7" name="Group 18"/>
          <p:cNvGrpSpPr>
            <a:grpSpLocks/>
          </p:cNvGrpSpPr>
          <p:nvPr/>
        </p:nvGrpSpPr>
        <p:grpSpPr bwMode="auto">
          <a:xfrm>
            <a:off x="4867275" y="1773238"/>
            <a:ext cx="4276725" cy="3657600"/>
            <a:chOff x="2784" y="1632"/>
            <a:chExt cx="2694" cy="2304"/>
          </a:xfrm>
        </p:grpSpPr>
        <p:pic>
          <p:nvPicPr>
            <p:cNvPr id="20489" name="Picture 19" descr="h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632"/>
              <a:ext cx="2400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490" name="Object 20"/>
            <p:cNvGraphicFramePr>
              <a:graphicFrameLocks noChangeAspect="1"/>
            </p:cNvGraphicFramePr>
            <p:nvPr/>
          </p:nvGraphicFramePr>
          <p:xfrm>
            <a:off x="2784" y="2160"/>
            <a:ext cx="23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9" name="Equation" r:id="rId6" imgW="203112" imgH="393529" progId="Equation.3">
                    <p:embed/>
                  </p:oleObj>
                </mc:Choice>
                <mc:Fallback>
                  <p:oleObj name="Equation" r:id="rId6" imgW="203112" imgH="393529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160"/>
                          <a:ext cx="23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21"/>
            <p:cNvGraphicFramePr>
              <a:graphicFrameLocks noChangeAspect="1"/>
            </p:cNvGraphicFramePr>
            <p:nvPr/>
          </p:nvGraphicFramePr>
          <p:xfrm>
            <a:off x="4269" y="1962"/>
            <a:ext cx="23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0" name="Equation" r:id="rId8" imgW="203112" imgH="393529" progId="Equation.3">
                    <p:embed/>
                  </p:oleObj>
                </mc:Choice>
                <mc:Fallback>
                  <p:oleObj name="Equation" r:id="rId8" imgW="203112" imgH="393529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" y="1962"/>
                          <a:ext cx="23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2" name="Object 22"/>
            <p:cNvGraphicFramePr>
              <a:graphicFrameLocks noChangeAspect="1"/>
            </p:cNvGraphicFramePr>
            <p:nvPr/>
          </p:nvGraphicFramePr>
          <p:xfrm>
            <a:off x="5244" y="2526"/>
            <a:ext cx="23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1" name="Equation" r:id="rId10" imgW="203112" imgH="393529" progId="Equation.3">
                    <p:embed/>
                  </p:oleObj>
                </mc:Choice>
                <mc:Fallback>
                  <p:oleObj name="Equation" r:id="rId10" imgW="203112" imgH="393529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4" y="2526"/>
                          <a:ext cx="23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3" name="Object 23"/>
            <p:cNvGraphicFramePr>
              <a:graphicFrameLocks noChangeAspect="1"/>
            </p:cNvGraphicFramePr>
            <p:nvPr/>
          </p:nvGraphicFramePr>
          <p:xfrm>
            <a:off x="4080" y="3552"/>
            <a:ext cx="23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2" name="Equation" r:id="rId12" imgW="203112" imgH="393529" progId="Equation.3">
                    <p:embed/>
                  </p:oleObj>
                </mc:Choice>
                <mc:Fallback>
                  <p:oleObj name="Equation" r:id="rId12" imgW="203112" imgH="393529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552"/>
                          <a:ext cx="23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827088" y="4970463"/>
          <a:ext cx="266541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14" imgW="1218671" imgH="393529" progId="Equation.DSMT4">
                  <p:embed/>
                </p:oleObj>
              </mc:Choice>
              <mc:Fallback>
                <p:oleObj name="Equation" r:id="rId14" imgW="1218671" imgH="39352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70463"/>
                        <a:ext cx="266541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3635375" y="549275"/>
            <a:ext cx="71438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956050" y="1722438"/>
            <a:ext cx="4864100" cy="42989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  <a:cs typeface="Times New Roman" pitchFamily="18" charset="0"/>
              </a:rPr>
              <a:t>+ Phép cộng số nguyên có các tính chất:</a:t>
            </a:r>
            <a:endParaRPr lang="en-US" sz="2800" b="1">
              <a:solidFill>
                <a:srgbClr val="990000"/>
              </a:solidFill>
            </a:endParaRPr>
          </a:p>
          <a:p>
            <a:pPr eaLnBrk="0" hangingPunct="0">
              <a:buFont typeface="Symbol" pitchFamily="18" charset="2"/>
              <a:buNone/>
            </a:pPr>
            <a:r>
              <a:rPr lang="en-US" sz="2800" b="1">
                <a:solidFill>
                  <a:srgbClr val="0000FF"/>
                </a:solidFill>
              </a:rPr>
              <a:t>a) Tính chất </a:t>
            </a: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giao hoán</a:t>
            </a:r>
            <a:endParaRPr lang="en-US" sz="2800" b="1">
              <a:solidFill>
                <a:srgbClr val="0000FF"/>
              </a:solidFill>
            </a:endParaRPr>
          </a:p>
          <a:p>
            <a:pPr eaLnBrk="0" hangingPunct="0"/>
            <a:r>
              <a:rPr lang="en-US" sz="2800" b="1">
                <a:cs typeface="Times New Roman" pitchFamily="18" charset="0"/>
              </a:rPr>
              <a:t>a + b = b + a</a:t>
            </a:r>
            <a:endParaRPr lang="en-US" sz="2800" b="1"/>
          </a:p>
          <a:p>
            <a:pPr eaLnBrk="0" hangingPunct="0">
              <a:buFont typeface="Symbol" pitchFamily="18" charset="2"/>
              <a:buNone/>
            </a:pPr>
            <a:r>
              <a:rPr lang="en-US" sz="2800" b="1">
                <a:solidFill>
                  <a:srgbClr val="0000FF"/>
                </a:solidFill>
              </a:rPr>
              <a:t>b) Tính chất </a:t>
            </a: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kết hợp</a:t>
            </a:r>
            <a:endParaRPr lang="en-US" sz="2800" b="1">
              <a:solidFill>
                <a:srgbClr val="0000FF"/>
              </a:solidFill>
            </a:endParaRPr>
          </a:p>
          <a:p>
            <a:pPr eaLnBrk="0" hangingPunct="0"/>
            <a:r>
              <a:rPr lang="en-US" sz="2800" b="1">
                <a:cs typeface="Times New Roman" pitchFamily="18" charset="0"/>
              </a:rPr>
              <a:t>( a + b) + c = a + ( b + c)</a:t>
            </a:r>
            <a:endParaRPr lang="en-US" sz="2800" b="1"/>
          </a:p>
          <a:p>
            <a:pPr eaLnBrk="0" hangingPunct="0">
              <a:buFont typeface="Symbol" pitchFamily="18" charset="2"/>
              <a:buNone/>
            </a:pPr>
            <a:r>
              <a:rPr lang="en-US" sz="2800" b="1">
                <a:solidFill>
                  <a:srgbClr val="0000FF"/>
                </a:solidFill>
              </a:rPr>
              <a:t>c) C</a:t>
            </a: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ộng với số 0</a:t>
            </a:r>
            <a:endParaRPr lang="en-US" sz="2800" b="1">
              <a:solidFill>
                <a:srgbClr val="0000FF"/>
              </a:solidFill>
            </a:endParaRPr>
          </a:p>
          <a:p>
            <a:pPr eaLnBrk="0" hangingPunct="0"/>
            <a:r>
              <a:rPr lang="en-US" sz="2800" b="1">
                <a:cs typeface="Times New Roman" pitchFamily="18" charset="0"/>
              </a:rPr>
              <a:t>a + 0 = 0 + a = a</a:t>
            </a:r>
          </a:p>
          <a:p>
            <a:pPr eaLnBrk="0" hangingPunct="0"/>
            <a:r>
              <a:rPr lang="en-US" sz="2800" b="1">
                <a:solidFill>
                  <a:srgbClr val="0000FF"/>
                </a:solidFill>
              </a:rPr>
              <a:t>d) C</a:t>
            </a:r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ộng với số đối </a:t>
            </a:r>
          </a:p>
          <a:p>
            <a:pPr eaLnBrk="0" hangingPunct="0"/>
            <a:r>
              <a:rPr lang="en-US" sz="2800" b="1">
                <a:cs typeface="Times New Roman" pitchFamily="18" charset="0"/>
              </a:rPr>
              <a:t>a + (-a) = 0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395288" y="1295400"/>
          <a:ext cx="20875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5400"/>
                        <a:ext cx="20875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6"/>
          <p:cNvGraphicFramePr>
            <a:graphicFrameLocks noChangeAspect="1"/>
          </p:cNvGraphicFramePr>
          <p:nvPr/>
        </p:nvGraphicFramePr>
        <p:xfrm>
          <a:off x="323850" y="4005263"/>
          <a:ext cx="266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266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AutoShape 17"/>
          <p:cNvSpPr>
            <a:spLocks noChangeArrowheads="1"/>
          </p:cNvSpPr>
          <p:nvPr/>
        </p:nvSpPr>
        <p:spPr bwMode="auto">
          <a:xfrm>
            <a:off x="3924300" y="549275"/>
            <a:ext cx="4895850" cy="10795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="1">
                <a:solidFill>
                  <a:srgbClr val="FF3300"/>
                </a:solidFill>
              </a:rPr>
              <a:t>?1</a:t>
            </a:r>
            <a:r>
              <a:rPr lang="en-US" b="1">
                <a:solidFill>
                  <a:srgbClr val="0000FF"/>
                </a:solidFill>
              </a:rPr>
              <a:t> Phép cộng số nguyên có những </a:t>
            </a:r>
          </a:p>
          <a:p>
            <a:r>
              <a:rPr lang="en-US" b="1">
                <a:solidFill>
                  <a:srgbClr val="0000FF"/>
                </a:solidFill>
              </a:rPr>
              <a:t>tính chất gì?</a:t>
            </a: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93663" y="2559050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7" imgW="1727200" imgH="457200" progId="Equation.DSMT4">
                  <p:embed/>
                </p:oleObj>
              </mc:Choice>
              <mc:Fallback>
                <p:oleObj name="Equation" r:id="rId7" imgW="172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559050"/>
                        <a:ext cx="32639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3087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3088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3089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84" grpId="0" animBg="1"/>
      <p:bldP spid="3086" grpId="0"/>
      <p:bldP spid="3087" grpId="0"/>
      <p:bldP spid="3088" grpId="0"/>
      <p:bldP spid="30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8363">
            <a:off x="723900" y="5248275"/>
            <a:ext cx="2438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7479">
            <a:off x="2268538" y="4149725"/>
            <a:ext cx="24796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21790">
            <a:off x="1849438" y="2536825"/>
            <a:ext cx="9159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4755">
            <a:off x="1865313" y="1812925"/>
            <a:ext cx="9334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164">
            <a:off x="2422525" y="2238375"/>
            <a:ext cx="18621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5200650"/>
            <a:ext cx="739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660900"/>
            <a:ext cx="8953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444">
            <a:off x="4140200" y="4221163"/>
            <a:ext cx="21177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951163"/>
            <a:ext cx="8556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2147888"/>
            <a:ext cx="8175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492375"/>
            <a:ext cx="237331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6862763" y="1925638"/>
          <a:ext cx="15970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14" imgW="1257300" imgH="558800" progId="Equation.DSMT4">
                  <p:embed/>
                </p:oleObj>
              </mc:Choice>
              <mc:Fallback>
                <p:oleObj name="Equation" r:id="rId14" imgW="12573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1925638"/>
                        <a:ext cx="159702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5" name="Object 25"/>
          <p:cNvGraphicFramePr>
            <a:graphicFrameLocks noChangeAspect="1"/>
          </p:cNvGraphicFramePr>
          <p:nvPr/>
        </p:nvGraphicFramePr>
        <p:xfrm>
          <a:off x="6948488" y="2852738"/>
          <a:ext cx="192722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16" imgW="1473200" imgH="558800" progId="Equation.DSMT4">
                  <p:embed/>
                </p:oleObj>
              </mc:Choice>
              <mc:Fallback>
                <p:oleObj name="Equation" r:id="rId16" imgW="1473200" imgH="55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852738"/>
                        <a:ext cx="192722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7" name="Object 27"/>
          <p:cNvGraphicFramePr>
            <a:graphicFrameLocks noChangeAspect="1"/>
          </p:cNvGraphicFramePr>
          <p:nvPr/>
        </p:nvGraphicFramePr>
        <p:xfrm>
          <a:off x="6804025" y="4365625"/>
          <a:ext cx="20891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18" imgW="2413000" imgH="647700" progId="Equation.DSMT4">
                  <p:embed/>
                </p:oleObj>
              </mc:Choice>
              <mc:Fallback>
                <p:oleObj name="Equation" r:id="rId18" imgW="2413000" imgH="6477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365625"/>
                        <a:ext cx="20891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9" name="Object 29"/>
          <p:cNvGraphicFramePr>
            <a:graphicFrameLocks noChangeAspect="1"/>
          </p:cNvGraphicFramePr>
          <p:nvPr/>
        </p:nvGraphicFramePr>
        <p:xfrm>
          <a:off x="6831013" y="5300663"/>
          <a:ext cx="2133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Equation" r:id="rId20" imgW="2616200" imgH="596900" progId="Equation.DSMT4">
                  <p:embed/>
                </p:oleObj>
              </mc:Choice>
              <mc:Fallback>
                <p:oleObj name="Equation" r:id="rId20" imgW="2616200" imgH="5969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5300663"/>
                        <a:ext cx="21336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1" name="Object 31"/>
          <p:cNvGraphicFramePr>
            <a:graphicFrameLocks noChangeAspect="1"/>
          </p:cNvGraphicFramePr>
          <p:nvPr/>
        </p:nvGraphicFramePr>
        <p:xfrm>
          <a:off x="323850" y="1341438"/>
          <a:ext cx="15621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22" imgW="1562100" imgH="558800" progId="Equation.DSMT4">
                  <p:embed/>
                </p:oleObj>
              </mc:Choice>
              <mc:Fallback>
                <p:oleObj name="Equation" r:id="rId22" imgW="1562100" imgH="558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15621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3" name="Object 33"/>
          <p:cNvGraphicFramePr>
            <a:graphicFrameLocks noChangeAspect="1"/>
          </p:cNvGraphicFramePr>
          <p:nvPr/>
        </p:nvGraphicFramePr>
        <p:xfrm>
          <a:off x="285750" y="2708275"/>
          <a:ext cx="1584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24" imgW="1866900" imgH="558800" progId="Equation.DSMT4">
                  <p:embed/>
                </p:oleObj>
              </mc:Choice>
              <mc:Fallback>
                <p:oleObj name="Equation" r:id="rId24" imgW="1866900" imgH="558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708275"/>
                        <a:ext cx="15843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" name="Picture 21" descr="j023213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785813"/>
            <a:ext cx="182721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AutoShape 36"/>
          <p:cNvSpPr>
            <a:spLocks noChangeArrowheads="1"/>
          </p:cNvSpPr>
          <p:nvPr/>
        </p:nvSpPr>
        <p:spPr bwMode="auto">
          <a:xfrm>
            <a:off x="6719888" y="1773238"/>
            <a:ext cx="1884362" cy="920750"/>
          </a:xfrm>
          <a:prstGeom prst="flowChartAlternateProcess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7190" name="AutoShape 37"/>
          <p:cNvSpPr>
            <a:spLocks noChangeArrowheads="1"/>
          </p:cNvSpPr>
          <p:nvPr/>
        </p:nvSpPr>
        <p:spPr bwMode="auto">
          <a:xfrm>
            <a:off x="6877050" y="2781300"/>
            <a:ext cx="2087563" cy="935038"/>
          </a:xfrm>
          <a:prstGeom prst="flowChartAlternateProcess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7191" name="AutoShape 38"/>
          <p:cNvSpPr>
            <a:spLocks noChangeArrowheads="1"/>
          </p:cNvSpPr>
          <p:nvPr/>
        </p:nvSpPr>
        <p:spPr bwMode="auto">
          <a:xfrm>
            <a:off x="6804025" y="4292600"/>
            <a:ext cx="2160588" cy="865188"/>
          </a:xfrm>
          <a:prstGeom prst="flowChartAlternateProcess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7192" name="AutoShape 39"/>
          <p:cNvSpPr>
            <a:spLocks noChangeArrowheads="1"/>
          </p:cNvSpPr>
          <p:nvPr/>
        </p:nvSpPr>
        <p:spPr bwMode="auto">
          <a:xfrm>
            <a:off x="6732588" y="5229225"/>
            <a:ext cx="2232025" cy="863600"/>
          </a:xfrm>
          <a:prstGeom prst="flowChartAlternateProcess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21528" name="AutoShape 5"/>
          <p:cNvSpPr>
            <a:spLocks noChangeArrowheads="1"/>
          </p:cNvSpPr>
          <p:nvPr/>
        </p:nvSpPr>
        <p:spPr bwMode="auto">
          <a:xfrm>
            <a:off x="1979613" y="171450"/>
            <a:ext cx="5287962" cy="549275"/>
          </a:xfrm>
          <a:prstGeom prst="ellipseRibbon2">
            <a:avLst>
              <a:gd name="adj1" fmla="val 25000"/>
              <a:gd name="adj2" fmla="val 50000"/>
              <a:gd name="adj3" fmla="val 1428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Củng cố</a:t>
            </a:r>
          </a:p>
        </p:txBody>
      </p:sp>
      <p:sp>
        <p:nvSpPr>
          <p:cNvPr id="7194" name="AutoShape 36"/>
          <p:cNvSpPr>
            <a:spLocks noChangeArrowheads="1"/>
          </p:cNvSpPr>
          <p:nvPr/>
        </p:nvSpPr>
        <p:spPr bwMode="auto">
          <a:xfrm>
            <a:off x="206375" y="1196975"/>
            <a:ext cx="1785938" cy="847725"/>
          </a:xfrm>
          <a:prstGeom prst="flowChartAlternateProcess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7195" name="AutoShape 36"/>
          <p:cNvSpPr>
            <a:spLocks noChangeArrowheads="1"/>
          </p:cNvSpPr>
          <p:nvPr/>
        </p:nvSpPr>
        <p:spPr bwMode="auto">
          <a:xfrm>
            <a:off x="179388" y="2565400"/>
            <a:ext cx="1857375" cy="1006475"/>
          </a:xfrm>
          <a:prstGeom prst="flowChartAlternateProcess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33CCFF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8027988" y="2852738"/>
            <a:ext cx="865187" cy="79216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…..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7931150" y="5259388"/>
            <a:ext cx="1000125" cy="762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…..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909638" y="2708275"/>
            <a:ext cx="1071562" cy="67627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…..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3132138" y="3068638"/>
            <a:ext cx="2376487" cy="1223962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TÍNH CHẤT CƠ </a:t>
            </a:r>
          </a:p>
          <a:p>
            <a:pPr algn="ctr"/>
            <a:r>
              <a:rPr lang="en-US" b="1"/>
              <a:t>BẢN CỦA PHÉP </a:t>
            </a:r>
          </a:p>
          <a:p>
            <a:pPr algn="ctr"/>
            <a:r>
              <a:rPr lang="en-US" b="1"/>
              <a:t>CỘNG PHÂN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90" grpId="0" animBg="1"/>
      <p:bldP spid="7191" grpId="0" animBg="1"/>
      <p:bldP spid="7192" grpId="0" animBg="1"/>
      <p:bldP spid="7194" grpId="0" animBg="1"/>
      <p:bldP spid="7195" grpId="0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95288" y="1412875"/>
            <a:ext cx="83534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</a:rPr>
              <a:t>- Học các tính chất của phép cộng phân số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</a:rPr>
              <a:t>- Xem các ví dụ về tính nhanh các biểu thức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</a:rPr>
              <a:t>- Làm các bài tập 47, 50, 51 trang 28, 29 của  SGK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</a:rPr>
              <a:t>- Đọc thêm các phần có thể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</a:rPr>
              <a:t>- Chuẩn bị bài sau: Phép nhân phân số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124075" y="701675"/>
            <a:ext cx="54991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</a:rPr>
              <a:t>HƯỚNG DẪN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5875"/>
            <a:ext cx="9113837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3635375" y="549275"/>
            <a:ext cx="71438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395288" y="1295400"/>
          <a:ext cx="20875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5400"/>
                        <a:ext cx="20875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6"/>
          <p:cNvGraphicFramePr>
            <a:graphicFrameLocks noChangeAspect="1"/>
          </p:cNvGraphicFramePr>
          <p:nvPr/>
        </p:nvGraphicFramePr>
        <p:xfrm>
          <a:off x="323850" y="4005263"/>
          <a:ext cx="266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266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AutoShape 17"/>
          <p:cNvSpPr>
            <a:spLocks noChangeArrowheads="1"/>
          </p:cNvSpPr>
          <p:nvPr/>
        </p:nvSpPr>
        <p:spPr bwMode="auto">
          <a:xfrm>
            <a:off x="3708400" y="549275"/>
            <a:ext cx="5435600" cy="792163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800" b="1"/>
              <a:t>Ví dụ kiểm nghiệm các tính chất</a:t>
            </a:r>
          </a:p>
        </p:txBody>
      </p:sp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93663" y="2559050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7" imgW="1727200" imgH="457200" progId="Equation.DSMT4">
                  <p:embed/>
                </p:oleObj>
              </mc:Choice>
              <mc:Fallback>
                <p:oleObj name="Equation" r:id="rId7" imgW="172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559050"/>
                        <a:ext cx="32639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  <p:sp>
        <p:nvSpPr>
          <p:cNvPr id="39950" name="Rectangle 20"/>
          <p:cNvSpPr>
            <a:spLocks noChangeArrowheads="1"/>
          </p:cNvSpPr>
          <p:nvPr/>
        </p:nvSpPr>
        <p:spPr bwMode="auto">
          <a:xfrm>
            <a:off x="4140200" y="1412875"/>
            <a:ext cx="4535488" cy="453707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800" b="1"/>
          </a:p>
        </p:txBody>
      </p:sp>
      <p:sp>
        <p:nvSpPr>
          <p:cNvPr id="39951" name="Rectangle 22"/>
          <p:cNvSpPr>
            <a:spLocks noChangeArrowheads="1"/>
          </p:cNvSpPr>
          <p:nvPr/>
        </p:nvSpPr>
        <p:spPr bwMode="auto">
          <a:xfrm>
            <a:off x="4398963" y="1412875"/>
            <a:ext cx="3694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 Tính chất giao hoán:</a:t>
            </a:r>
          </a:p>
        </p:txBody>
      </p:sp>
      <p:graphicFrame>
        <p:nvGraphicFramePr>
          <p:cNvPr id="39952" name="Object 23"/>
          <p:cNvGraphicFramePr>
            <a:graphicFrameLocks noChangeAspect="1"/>
          </p:cNvGraphicFramePr>
          <p:nvPr/>
        </p:nvGraphicFramePr>
        <p:xfrm>
          <a:off x="4295775" y="1989138"/>
          <a:ext cx="164465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9" imgW="672808" imgH="1218671" progId="Equation.DSMT4">
                  <p:embed/>
                </p:oleObj>
              </mc:Choice>
              <mc:Fallback>
                <p:oleObj name="Equation" r:id="rId9" imgW="672808" imgH="121867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1989138"/>
                        <a:ext cx="1644650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24"/>
          <p:cNvGraphicFramePr>
            <a:graphicFrameLocks noChangeAspect="1"/>
          </p:cNvGraphicFramePr>
          <p:nvPr/>
        </p:nvGraphicFramePr>
        <p:xfrm>
          <a:off x="5435600" y="4652963"/>
          <a:ext cx="28797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1" imgW="1143000" imgH="393700" progId="Equation.DSMT4">
                  <p:embed/>
                </p:oleObj>
              </mc:Choice>
              <mc:Fallback>
                <p:oleObj name="Equation" r:id="rId11" imgW="11430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652963"/>
                        <a:ext cx="2879725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25"/>
          <p:cNvGraphicFramePr>
            <a:graphicFrameLocks noChangeAspect="1"/>
          </p:cNvGraphicFramePr>
          <p:nvPr/>
        </p:nvGraphicFramePr>
        <p:xfrm>
          <a:off x="6645275" y="1989138"/>
          <a:ext cx="1382713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3" imgW="609600" imgH="1219200" progId="Equation.DSMT4">
                  <p:embed/>
                </p:oleObj>
              </mc:Choice>
              <mc:Fallback>
                <p:oleObj name="Equation" r:id="rId13" imgW="609600" imgH="1219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1989138"/>
                        <a:ext cx="1382713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Text Box 26"/>
          <p:cNvSpPr txBox="1">
            <a:spLocks noChangeArrowheads="1"/>
          </p:cNvSpPr>
          <p:nvPr/>
        </p:nvSpPr>
        <p:spPr bwMode="auto">
          <a:xfrm>
            <a:off x="4427538" y="485457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Vậy</a:t>
            </a:r>
          </a:p>
        </p:txBody>
      </p:sp>
      <p:sp>
        <p:nvSpPr>
          <p:cNvPr id="39956" name="Line 27"/>
          <p:cNvSpPr>
            <a:spLocks noChangeShapeType="1"/>
          </p:cNvSpPr>
          <p:nvPr/>
        </p:nvSpPr>
        <p:spPr bwMode="auto">
          <a:xfrm>
            <a:off x="6227763" y="2062163"/>
            <a:ext cx="0" cy="2519362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6659563" y="1989138"/>
            <a:ext cx="1368425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6588125" y="2924175"/>
            <a:ext cx="1368425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6659563" y="3789363"/>
            <a:ext cx="1368425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9950" grpId="0" animBg="1"/>
      <p:bldP spid="39951" grpId="0"/>
      <p:bldP spid="39955" grpId="0"/>
      <p:bldP spid="39956" grpId="0" animBg="1"/>
      <p:bldP spid="39958" grpId="0" animBg="1"/>
      <p:bldP spid="39958" grpId="1" animBg="1"/>
      <p:bldP spid="39959" grpId="0" animBg="1"/>
      <p:bldP spid="39959" grpId="1" animBg="1"/>
      <p:bldP spid="39960" grpId="0" animBg="1"/>
      <p:bldP spid="399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635375" y="549275"/>
            <a:ext cx="71438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395288" y="1295400"/>
          <a:ext cx="20875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5400"/>
                        <a:ext cx="20875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6"/>
          <p:cNvGraphicFramePr>
            <a:graphicFrameLocks noChangeAspect="1"/>
          </p:cNvGraphicFramePr>
          <p:nvPr/>
        </p:nvGraphicFramePr>
        <p:xfrm>
          <a:off x="323850" y="4005263"/>
          <a:ext cx="266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266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AutoShape 17"/>
          <p:cNvSpPr>
            <a:spLocks noChangeArrowheads="1"/>
          </p:cNvSpPr>
          <p:nvPr/>
        </p:nvSpPr>
        <p:spPr bwMode="auto">
          <a:xfrm>
            <a:off x="3708400" y="549275"/>
            <a:ext cx="5435600" cy="792163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800" b="1"/>
              <a:t>Ví dụ kiểm nghiệm các tính chất</a:t>
            </a:r>
          </a:p>
        </p:txBody>
      </p:sp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93663" y="2559050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7" imgW="1727200" imgH="457200" progId="Equation.DSMT4">
                  <p:embed/>
                </p:oleObj>
              </mc:Choice>
              <mc:Fallback>
                <p:oleObj name="Equation" r:id="rId7" imgW="172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559050"/>
                        <a:ext cx="32639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3779838" y="1484313"/>
            <a:ext cx="5113337" cy="4968875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800" b="1"/>
          </a:p>
        </p:txBody>
      </p:sp>
      <p:graphicFrame>
        <p:nvGraphicFramePr>
          <p:cNvPr id="40982" name="Object 26"/>
          <p:cNvGraphicFramePr>
            <a:graphicFrameLocks noChangeAspect="1"/>
          </p:cNvGraphicFramePr>
          <p:nvPr/>
        </p:nvGraphicFramePr>
        <p:xfrm>
          <a:off x="6675438" y="2060575"/>
          <a:ext cx="2232025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9" imgW="1002865" imgH="1497950" progId="Equation.DSMT4">
                  <p:embed/>
                </p:oleObj>
              </mc:Choice>
              <mc:Fallback>
                <p:oleObj name="Equation" r:id="rId9" imgW="1002865" imgH="149795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2060575"/>
                        <a:ext cx="2232025" cy="305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27"/>
          <p:cNvGraphicFramePr>
            <a:graphicFrameLocks noChangeAspect="1"/>
          </p:cNvGraphicFramePr>
          <p:nvPr/>
        </p:nvGraphicFramePr>
        <p:xfrm>
          <a:off x="4083050" y="2163763"/>
          <a:ext cx="223202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11" imgW="1002865" imgH="1497950" progId="Equation.DSMT4">
                  <p:embed/>
                </p:oleObj>
              </mc:Choice>
              <mc:Fallback>
                <p:oleObj name="Equation" r:id="rId11" imgW="1002865" imgH="149795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2163763"/>
                        <a:ext cx="2232025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28"/>
          <p:cNvGraphicFramePr>
            <a:graphicFrameLocks noChangeAspect="1"/>
          </p:cNvGraphicFramePr>
          <p:nvPr/>
        </p:nvGraphicFramePr>
        <p:xfrm>
          <a:off x="5575300" y="5410200"/>
          <a:ext cx="34607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13" imgW="1777229" imgH="431613" progId="Equation.DSMT4">
                  <p:embed/>
                </p:oleObj>
              </mc:Choice>
              <mc:Fallback>
                <p:oleObj name="Equation" r:id="rId13" imgW="1777229" imgH="431613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410200"/>
                        <a:ext cx="34607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5" name="Text Box 29"/>
          <p:cNvSpPr txBox="1">
            <a:spLocks noChangeArrowheads="1"/>
          </p:cNvSpPr>
          <p:nvPr/>
        </p:nvSpPr>
        <p:spPr bwMode="auto">
          <a:xfrm>
            <a:off x="4332288" y="5589588"/>
            <a:ext cx="1008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Vậy </a:t>
            </a:r>
          </a:p>
        </p:txBody>
      </p:sp>
      <p:sp>
        <p:nvSpPr>
          <p:cNvPr id="5136" name="Line 30"/>
          <p:cNvSpPr>
            <a:spLocks noChangeShapeType="1"/>
          </p:cNvSpPr>
          <p:nvPr/>
        </p:nvSpPr>
        <p:spPr bwMode="auto">
          <a:xfrm>
            <a:off x="6372225" y="2163763"/>
            <a:ext cx="0" cy="2951162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Rectangle 31"/>
          <p:cNvSpPr>
            <a:spLocks noChangeArrowheads="1"/>
          </p:cNvSpPr>
          <p:nvPr/>
        </p:nvSpPr>
        <p:spPr bwMode="auto">
          <a:xfrm>
            <a:off x="4518025" y="1484313"/>
            <a:ext cx="3398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b. Tính chất kết hợp: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7596188" y="2997200"/>
            <a:ext cx="936625" cy="865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...+...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7423150" y="3860800"/>
            <a:ext cx="43180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6877050" y="4652963"/>
            <a:ext cx="431800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6659563" y="2997200"/>
            <a:ext cx="2089150" cy="2233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8" name="Object 38"/>
          <p:cNvGraphicFramePr>
            <a:graphicFrameLocks noChangeAspect="1"/>
          </p:cNvGraphicFramePr>
          <p:nvPr/>
        </p:nvGraphicFramePr>
        <p:xfrm>
          <a:off x="3932238" y="5445125"/>
          <a:ext cx="15732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15" imgW="748975" imgH="393529" progId="Equation.DSMT4">
                  <p:embed/>
                </p:oleObj>
              </mc:Choice>
              <mc:Fallback>
                <p:oleObj name="Equation" r:id="rId15" imgW="748975" imgH="39352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5445125"/>
                        <a:ext cx="1573212" cy="8270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3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5" grpId="0"/>
      <p:bldP spid="40994" grpId="0" animBg="1"/>
      <p:bldP spid="40994" grpId="1" animBg="1"/>
      <p:bldP spid="40995" grpId="0" animBg="1"/>
      <p:bldP spid="40995" grpId="1" animBg="1"/>
      <p:bldP spid="40996" grpId="0" animBg="1"/>
      <p:bldP spid="40996" grpId="1" animBg="1"/>
      <p:bldP spid="40997" grpId="0" animBg="1"/>
      <p:bldP spid="4099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635375" y="549275"/>
            <a:ext cx="71438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395288" y="1295400"/>
          <a:ext cx="20875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5400"/>
                        <a:ext cx="20875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6"/>
          <p:cNvGraphicFramePr>
            <a:graphicFrameLocks noChangeAspect="1"/>
          </p:cNvGraphicFramePr>
          <p:nvPr/>
        </p:nvGraphicFramePr>
        <p:xfrm>
          <a:off x="323850" y="4005263"/>
          <a:ext cx="266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266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AutoShape 17"/>
          <p:cNvSpPr>
            <a:spLocks noChangeArrowheads="1"/>
          </p:cNvSpPr>
          <p:nvPr/>
        </p:nvSpPr>
        <p:spPr bwMode="auto">
          <a:xfrm>
            <a:off x="3708400" y="549275"/>
            <a:ext cx="5435600" cy="792163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2800" b="1"/>
              <a:t>Ví dụ kiểm nghiệm các tính chất</a:t>
            </a:r>
          </a:p>
        </p:txBody>
      </p:sp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93663" y="2559050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7" imgW="1727200" imgH="457200" progId="Equation.DSMT4">
                  <p:embed/>
                </p:oleObj>
              </mc:Choice>
              <mc:Fallback>
                <p:oleObj name="Equation" r:id="rId7" imgW="172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559050"/>
                        <a:ext cx="32639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  <p:grpSp>
        <p:nvGrpSpPr>
          <p:cNvPr id="6155" name="Group 25"/>
          <p:cNvGrpSpPr>
            <a:grpSpLocks/>
          </p:cNvGrpSpPr>
          <p:nvPr/>
        </p:nvGrpSpPr>
        <p:grpSpPr bwMode="auto">
          <a:xfrm>
            <a:off x="3924300" y="1700213"/>
            <a:ext cx="4608513" cy="1944687"/>
            <a:chOff x="2653" y="1389"/>
            <a:chExt cx="2903" cy="1225"/>
          </a:xfrm>
        </p:grpSpPr>
        <p:sp>
          <p:nvSpPr>
            <p:cNvPr id="6159" name="Rectangle 30"/>
            <p:cNvSpPr>
              <a:spLocks noChangeArrowheads="1"/>
            </p:cNvSpPr>
            <p:nvPr/>
          </p:nvSpPr>
          <p:spPr bwMode="auto">
            <a:xfrm>
              <a:off x="2653" y="1389"/>
              <a:ext cx="2903" cy="1225"/>
            </a:xfrm>
            <a:prstGeom prst="rect">
              <a:avLst/>
            </a:prstGeom>
            <a:solidFill>
              <a:schemeClr val="accent1"/>
            </a:solidFill>
            <a:ln w="38100" cmpd="dbl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aphicFrame>
          <p:nvGraphicFramePr>
            <p:cNvPr id="6160" name="Object 37"/>
            <p:cNvGraphicFramePr>
              <a:graphicFrameLocks noChangeAspect="1"/>
            </p:cNvGraphicFramePr>
            <p:nvPr/>
          </p:nvGraphicFramePr>
          <p:xfrm>
            <a:off x="2971" y="1724"/>
            <a:ext cx="2222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1" name="Equation" r:id="rId9" imgW="1548728" imgH="406224" progId="Equation.3">
                    <p:embed/>
                  </p:oleObj>
                </mc:Choice>
                <mc:Fallback>
                  <p:oleObj name="Equation" r:id="rId9" imgW="1548728" imgH="406224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724"/>
                          <a:ext cx="2222" cy="6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1" name="Rectangle 38"/>
            <p:cNvSpPr>
              <a:spLocks noChangeArrowheads="1"/>
            </p:cNvSpPr>
            <p:nvPr/>
          </p:nvSpPr>
          <p:spPr bwMode="auto">
            <a:xfrm>
              <a:off x="2789" y="1406"/>
              <a:ext cx="1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c. Cộng với số 0:</a:t>
              </a:r>
            </a:p>
          </p:txBody>
        </p:sp>
      </p:grp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6659563" y="2349500"/>
            <a:ext cx="433387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7380288" y="2278063"/>
            <a:ext cx="576262" cy="935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6158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7" grpId="0" animBg="1"/>
      <p:bldP spid="430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3635375" y="549275"/>
            <a:ext cx="71438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7171" name="Object 10"/>
          <p:cNvGraphicFramePr>
            <a:graphicFrameLocks noChangeAspect="1"/>
          </p:cNvGraphicFramePr>
          <p:nvPr/>
        </p:nvGraphicFramePr>
        <p:xfrm>
          <a:off x="395288" y="1295400"/>
          <a:ext cx="20875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5400"/>
                        <a:ext cx="20875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323850" y="4005263"/>
          <a:ext cx="266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266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93663" y="2559050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7" imgW="1727200" imgH="457200" progId="Equation.DSMT4">
                  <p:embed/>
                </p:oleObj>
              </mc:Choice>
              <mc:Fallback>
                <p:oleObj name="Equation" r:id="rId7" imgW="172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559050"/>
                        <a:ext cx="32639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  <p:sp>
        <p:nvSpPr>
          <p:cNvPr id="44050" name="Rectangle 11"/>
          <p:cNvSpPr>
            <a:spLocks noChangeArrowheads="1"/>
          </p:cNvSpPr>
          <p:nvPr/>
        </p:nvSpPr>
        <p:spPr bwMode="auto">
          <a:xfrm>
            <a:off x="34925" y="4652963"/>
            <a:ext cx="197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 Áp dụng:</a:t>
            </a:r>
          </a:p>
        </p:txBody>
      </p:sp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3779838" y="1052513"/>
          <a:ext cx="27003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9" imgW="1358310" imgH="393529" progId="Equation.DSMT4">
                  <p:embed/>
                </p:oleObj>
              </mc:Choice>
              <mc:Fallback>
                <p:oleObj name="Equation" r:id="rId9" imgW="1358310" imgH="39352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779838" y="1052513"/>
                        <a:ext cx="27003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2" name="Object 26"/>
          <p:cNvGraphicFramePr>
            <a:graphicFrameLocks noChangeAspect="1"/>
          </p:cNvGraphicFramePr>
          <p:nvPr/>
        </p:nvGraphicFramePr>
        <p:xfrm>
          <a:off x="4067175" y="2636838"/>
          <a:ext cx="27066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11" imgW="1549400" imgH="838200" progId="Equation.DSMT4">
                  <p:embed/>
                </p:oleObj>
              </mc:Choice>
              <mc:Fallback>
                <p:oleObj name="Equation" r:id="rId11" imgW="1549400" imgH="838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636838"/>
                        <a:ext cx="2706688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4" name="Object 30"/>
          <p:cNvGraphicFramePr>
            <a:graphicFrameLocks noChangeAspect="1"/>
          </p:cNvGraphicFramePr>
          <p:nvPr/>
        </p:nvGraphicFramePr>
        <p:xfrm>
          <a:off x="4067175" y="1844675"/>
          <a:ext cx="268128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13" imgW="1244600" imgH="393700" progId="Equation.DSMT4">
                  <p:embed/>
                </p:oleObj>
              </mc:Choice>
              <mc:Fallback>
                <p:oleObj name="Equation" r:id="rId13" imgW="1244600" imgH="3937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44675"/>
                        <a:ext cx="268128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4" name="Text Box 31"/>
          <p:cNvSpPr txBox="1">
            <a:spLocks noChangeArrowheads="1"/>
          </p:cNvSpPr>
          <p:nvPr/>
        </p:nvSpPr>
        <p:spPr bwMode="auto">
          <a:xfrm>
            <a:off x="3708400" y="549275"/>
            <a:ext cx="363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chemeClr val="hlink"/>
                </a:solidFill>
              </a:rPr>
              <a:t>Ví dụ:</a:t>
            </a:r>
            <a:r>
              <a:rPr lang="en-US" sz="2800" b="1">
                <a:solidFill>
                  <a:srgbClr val="0000FF"/>
                </a:solidFill>
              </a:rPr>
              <a:t> Tính tổng:</a:t>
            </a:r>
          </a:p>
        </p:txBody>
      </p:sp>
      <p:sp>
        <p:nvSpPr>
          <p:cNvPr id="44055" name="Text Box 35"/>
          <p:cNvSpPr txBox="1">
            <a:spLocks noChangeArrowheads="1"/>
          </p:cNvSpPr>
          <p:nvPr/>
        </p:nvSpPr>
        <p:spPr bwMode="auto">
          <a:xfrm>
            <a:off x="4932363" y="4797425"/>
            <a:ext cx="2771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(cộng với số  0)</a:t>
            </a:r>
          </a:p>
        </p:txBody>
      </p:sp>
      <p:sp>
        <p:nvSpPr>
          <p:cNvPr id="44056" name="Text Box 33"/>
          <p:cNvSpPr txBox="1">
            <a:spLocks noChangeArrowheads="1"/>
          </p:cNvSpPr>
          <p:nvPr/>
        </p:nvSpPr>
        <p:spPr bwMode="auto">
          <a:xfrm>
            <a:off x="6805613" y="1916113"/>
            <a:ext cx="208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(giao hoán)</a:t>
            </a:r>
          </a:p>
        </p:txBody>
      </p:sp>
      <p:sp>
        <p:nvSpPr>
          <p:cNvPr id="44057" name="Text Box 34"/>
          <p:cNvSpPr txBox="1">
            <a:spLocks noChangeArrowheads="1"/>
          </p:cNvSpPr>
          <p:nvPr/>
        </p:nvSpPr>
        <p:spPr bwMode="auto">
          <a:xfrm>
            <a:off x="6948488" y="2708275"/>
            <a:ext cx="1871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(kết hợp)</a:t>
            </a:r>
          </a:p>
        </p:txBody>
      </p:sp>
      <p:graphicFrame>
        <p:nvGraphicFramePr>
          <p:cNvPr id="44058" name="Object 26"/>
          <p:cNvGraphicFramePr>
            <a:graphicFrameLocks noChangeAspect="1"/>
          </p:cNvGraphicFramePr>
          <p:nvPr/>
        </p:nvGraphicFramePr>
        <p:xfrm>
          <a:off x="4067175" y="4076700"/>
          <a:ext cx="9366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15" imgW="495085" imgH="393529" progId="Equation.DSMT4">
                  <p:embed/>
                </p:oleObj>
              </mc:Choice>
              <mc:Fallback>
                <p:oleObj name="Equation" r:id="rId15" imgW="495085" imgH="39352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76700"/>
                        <a:ext cx="9366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9" name="Object 27"/>
          <p:cNvGraphicFramePr>
            <a:graphicFrameLocks noChangeAspect="1"/>
          </p:cNvGraphicFramePr>
          <p:nvPr/>
        </p:nvGraphicFramePr>
        <p:xfrm>
          <a:off x="4067175" y="4724400"/>
          <a:ext cx="5270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17" imgW="304536" imgH="393359" progId="Equation.DSMT4">
                  <p:embed/>
                </p:oleObj>
              </mc:Choice>
              <mc:Fallback>
                <p:oleObj name="Equation" r:id="rId17" imgW="304536" imgH="39335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724400"/>
                        <a:ext cx="5270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/>
      <p:bldP spid="44054" grpId="0"/>
      <p:bldP spid="44055" grpId="0"/>
      <p:bldP spid="44055" grpId="1"/>
      <p:bldP spid="44056" grpId="0"/>
      <p:bldP spid="44056" grpId="1"/>
      <p:bldP spid="44057" grpId="0"/>
      <p:bldP spid="440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3635375" y="549275"/>
            <a:ext cx="71438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395288" y="1295400"/>
          <a:ext cx="20875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5" imgW="914400" imgH="393700" progId="Equation.DSMT4">
                  <p:embed/>
                </p:oleObj>
              </mc:Choice>
              <mc:Fallback>
                <p:oleObj name="Equation" r:id="rId5" imgW="914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5400"/>
                        <a:ext cx="20875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6"/>
          <p:cNvGraphicFramePr>
            <a:graphicFrameLocks noChangeAspect="1"/>
          </p:cNvGraphicFramePr>
          <p:nvPr/>
        </p:nvGraphicFramePr>
        <p:xfrm>
          <a:off x="323850" y="4005263"/>
          <a:ext cx="266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7" imgW="1079032" imgH="393529" progId="Equation.DSMT4">
                  <p:embed/>
                </p:oleObj>
              </mc:Choice>
              <mc:Fallback>
                <p:oleObj name="Equation" r:id="rId7" imgW="1079032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266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93663" y="2559050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9" imgW="1727200" imgH="457200" progId="Equation.DSMT4">
                  <p:embed/>
                </p:oleObj>
              </mc:Choice>
              <mc:Fallback>
                <p:oleObj name="Equation" r:id="rId9" imgW="172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559050"/>
                        <a:ext cx="32639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4925" y="4652963"/>
            <a:ext cx="197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 Áp dụng: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3708400" y="53340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?2 Tính nhanh:</a:t>
            </a:r>
          </a:p>
        </p:txBody>
      </p:sp>
      <p:graphicFrame>
        <p:nvGraphicFramePr>
          <p:cNvPr id="8204" name="Object 23"/>
          <p:cNvGraphicFramePr>
            <a:graphicFrameLocks noChangeAspect="1"/>
          </p:cNvGraphicFramePr>
          <p:nvPr/>
        </p:nvGraphicFramePr>
        <p:xfrm>
          <a:off x="4932363" y="895350"/>
          <a:ext cx="36718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11" imgW="1739900" imgH="812800" progId="Equation.DSMT4">
                  <p:embed/>
                </p:oleObj>
              </mc:Choice>
              <mc:Fallback>
                <p:oleObj name="Equation" r:id="rId11" imgW="1739900" imgH="812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895350"/>
                        <a:ext cx="3671887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924300" y="2492375"/>
            <a:ext cx="4724400" cy="792163"/>
            <a:chOff x="930" y="1442"/>
            <a:chExt cx="2720" cy="499"/>
          </a:xfrm>
        </p:grpSpPr>
        <p:sp>
          <p:nvSpPr>
            <p:cNvPr id="8249" name="AutoShape 29"/>
            <p:cNvSpPr>
              <a:spLocks noChangeArrowheads="1"/>
            </p:cNvSpPr>
            <p:nvPr/>
          </p:nvSpPr>
          <p:spPr bwMode="auto">
            <a:xfrm>
              <a:off x="930" y="1442"/>
              <a:ext cx="2630" cy="499"/>
            </a:xfrm>
            <a:prstGeom prst="cloudCallout">
              <a:avLst>
                <a:gd name="adj1" fmla="val -22889"/>
                <a:gd name="adj2" fmla="val 2975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vi-VN" sz="2800"/>
            </a:p>
          </p:txBody>
        </p:sp>
        <p:sp>
          <p:nvSpPr>
            <p:cNvPr id="8250" name="Text Box 30"/>
            <p:cNvSpPr txBox="1">
              <a:spLocks noChangeArrowheads="1"/>
            </p:cNvSpPr>
            <p:nvPr/>
          </p:nvSpPr>
          <p:spPr bwMode="auto">
            <a:xfrm>
              <a:off x="1292" y="1525"/>
              <a:ext cx="23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i="1">
                  <a:solidFill>
                    <a:srgbClr val="0000FF"/>
                  </a:solidFill>
                </a:rPr>
                <a:t>Thảo luận nhóm ?2</a:t>
              </a:r>
            </a:p>
          </p:txBody>
        </p:sp>
      </p:grpSp>
      <p:sp>
        <p:nvSpPr>
          <p:cNvPr id="5135" name="Text Box 31"/>
          <p:cNvSpPr txBox="1">
            <a:spLocks noChangeArrowheads="1"/>
          </p:cNvSpPr>
          <p:nvPr/>
        </p:nvSpPr>
        <p:spPr bwMode="auto">
          <a:xfrm>
            <a:off x="3851275" y="3284538"/>
            <a:ext cx="2884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660033"/>
                </a:solidFill>
              </a:rPr>
              <a:t>Thời gian : 3 phút</a:t>
            </a:r>
          </a:p>
        </p:txBody>
      </p:sp>
      <p:pic>
        <p:nvPicPr>
          <p:cNvPr id="77" name="Picture 93" descr="bg_cloc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216775" y="3068638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94" descr="h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897313"/>
            <a:ext cx="8128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95" descr="m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8027988" y="3360738"/>
            <a:ext cx="1000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96" descr="s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279775"/>
            <a:ext cx="46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AutoShape 97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AutoShape 98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83" name="AutoShape 99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4" name="AutoShape 100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85" name="AutoShape 101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6" name="AutoShape 102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7" name="AutoShape 103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" name="AutoShape 104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89" name="AutoShape 105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0" name="AutoShape 106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1" name="AutoShape 107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2" name="AutoShape 108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3" name="AutoShape 109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4" name="AutoShape 110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5" name="AutoShape 111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6" name="AutoShape 112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7" name="AutoShape 113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8" name="AutoShape 114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9" name="AutoShape 115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0" name="AutoShape 116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1" name="AutoShape 117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2" name="AutoShape 118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09</a:t>
            </a:r>
          </a:p>
        </p:txBody>
      </p:sp>
      <p:sp>
        <p:nvSpPr>
          <p:cNvPr id="103" name="AutoShape 119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08</a:t>
            </a:r>
          </a:p>
        </p:txBody>
      </p:sp>
      <p:sp>
        <p:nvSpPr>
          <p:cNvPr id="104" name="AutoShape 120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07</a:t>
            </a:r>
          </a:p>
        </p:txBody>
      </p:sp>
      <p:sp>
        <p:nvSpPr>
          <p:cNvPr id="105" name="AutoShape 121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06</a:t>
            </a:r>
          </a:p>
        </p:txBody>
      </p:sp>
      <p:sp>
        <p:nvSpPr>
          <p:cNvPr id="106" name="AutoShape 122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107" name="AutoShape 123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108" name="AutoShape 124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109" name="AutoShape 125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110" name="AutoShape 126"/>
          <p:cNvSpPr>
            <a:spLocks noChangeArrowheads="1"/>
          </p:cNvSpPr>
          <p:nvPr/>
        </p:nvSpPr>
        <p:spPr bwMode="auto">
          <a:xfrm>
            <a:off x="7332663" y="3497263"/>
            <a:ext cx="1504950" cy="9588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E8A95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111" name="AutoShape 127"/>
          <p:cNvSpPr>
            <a:spLocks noChangeArrowheads="1"/>
          </p:cNvSpPr>
          <p:nvPr/>
        </p:nvSpPr>
        <p:spPr bwMode="auto">
          <a:xfrm>
            <a:off x="6996113" y="3243263"/>
            <a:ext cx="2147887" cy="1512887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.VnArial" pitchFamily="34" charset="0"/>
              </a:rPr>
              <a:t>HÕt giê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265634" y="4829186"/>
            <a:ext cx="1729619" cy="381000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smtClean="0">
                <a:solidFill>
                  <a:srgbClr val="FFFFFF"/>
                </a:solidFill>
                <a:cs typeface="Arial" charset="0"/>
              </a:rPr>
              <a:t>Tính giờ</a:t>
            </a:r>
          </a:p>
        </p:txBody>
      </p:sp>
      <p:pic>
        <p:nvPicPr>
          <p:cNvPr id="5174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860800"/>
            <a:ext cx="28543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924300" y="5734050"/>
            <a:ext cx="4675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990000"/>
                </a:solidFill>
              </a:rPr>
              <a:t>Nhóm 1,2:</a:t>
            </a:r>
            <a:r>
              <a:rPr lang="en-US" sz="2800" b="1" i="1">
                <a:solidFill>
                  <a:srgbClr val="00B050"/>
                </a:solidFill>
              </a:rPr>
              <a:t> Tính biểu thức B</a:t>
            </a:r>
            <a:endParaRPr lang="vi-VN" sz="2800" b="1" i="1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924300" y="6237288"/>
            <a:ext cx="5035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990000"/>
                </a:solidFill>
              </a:rPr>
              <a:t>Nhóm 3,4:</a:t>
            </a:r>
            <a:r>
              <a:rPr lang="en-US" sz="2800" b="1" i="1">
                <a:solidFill>
                  <a:srgbClr val="00B050"/>
                </a:solidFill>
              </a:rPr>
              <a:t> Tính biểu thức C</a:t>
            </a:r>
            <a:endParaRPr lang="vi-VN" sz="2800" b="1" i="1">
              <a:solidFill>
                <a:srgbClr val="00B050"/>
              </a:solidFill>
            </a:endParaRPr>
          </a:p>
        </p:txBody>
      </p:sp>
      <p:sp>
        <p:nvSpPr>
          <p:cNvPr id="8248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46" dur="12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6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51" dur="3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3" dur="3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5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6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7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9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60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6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6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63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6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65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6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67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69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70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7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72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73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74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75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6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77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78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79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5135" grpId="0"/>
      <p:bldP spid="81" grpId="0" animBg="1" autoUpdateAnimBg="0" rev="1"/>
      <p:bldP spid="81" grpId="1" animBg="1"/>
      <p:bldP spid="82" grpId="0" animBg="1" autoUpdateAnimBg="0" rev="1"/>
      <p:bldP spid="82" grpId="1" animBg="1"/>
      <p:bldP spid="83" grpId="0" animBg="1" autoUpdateAnimBg="0" rev="1"/>
      <p:bldP spid="83" grpId="1" animBg="1"/>
      <p:bldP spid="84" grpId="0" animBg="1" autoUpdateAnimBg="0" rev="1"/>
      <p:bldP spid="84" grpId="1" animBg="1"/>
      <p:bldP spid="85" grpId="0" animBg="1" autoUpdateAnimBg="0" rev="1"/>
      <p:bldP spid="85" grpId="1" animBg="1"/>
      <p:bldP spid="86" grpId="0" animBg="1" autoUpdateAnimBg="0" rev="1"/>
      <p:bldP spid="86" grpId="1" animBg="1"/>
      <p:bldP spid="87" grpId="0" animBg="1" autoUpdateAnimBg="0" rev="1"/>
      <p:bldP spid="87" grpId="1" animBg="1"/>
      <p:bldP spid="88" grpId="0" animBg="1" autoUpdateAnimBg="0" rev="1"/>
      <p:bldP spid="88" grpId="1" animBg="1"/>
      <p:bldP spid="89" grpId="0" animBg="1" autoUpdateAnimBg="0" rev="1"/>
      <p:bldP spid="89" grpId="1" animBg="1"/>
      <p:bldP spid="90" grpId="0" animBg="1" autoUpdateAnimBg="0" rev="1"/>
      <p:bldP spid="90" grpId="1" animBg="1"/>
      <p:bldP spid="91" grpId="0" animBg="1" autoUpdateAnimBg="0" rev="1"/>
      <p:bldP spid="91" grpId="1" animBg="1"/>
      <p:bldP spid="92" grpId="0" animBg="1" autoUpdateAnimBg="0" rev="1"/>
      <p:bldP spid="92" grpId="1" animBg="1"/>
      <p:bldP spid="93" grpId="0" animBg="1" autoUpdateAnimBg="0" rev="1"/>
      <p:bldP spid="93" grpId="1" animBg="1"/>
      <p:bldP spid="94" grpId="0" animBg="1" autoUpdateAnimBg="0" rev="1"/>
      <p:bldP spid="94" grpId="1" animBg="1"/>
      <p:bldP spid="95" grpId="0" animBg="1" autoUpdateAnimBg="0" rev="1"/>
      <p:bldP spid="95" grpId="1" animBg="1"/>
      <p:bldP spid="96" grpId="0" animBg="1" autoUpdateAnimBg="0" rev="1"/>
      <p:bldP spid="96" grpId="1" animBg="1"/>
      <p:bldP spid="97" grpId="0" animBg="1" autoUpdateAnimBg="0" rev="1"/>
      <p:bldP spid="97" grpId="1" animBg="1"/>
      <p:bldP spid="98" grpId="0" animBg="1" autoUpdateAnimBg="0" rev="1"/>
      <p:bldP spid="98" grpId="1" animBg="1"/>
      <p:bldP spid="99" grpId="0" animBg="1" autoUpdateAnimBg="0" rev="1"/>
      <p:bldP spid="99" grpId="1" animBg="1"/>
      <p:bldP spid="100" grpId="0" animBg="1" autoUpdateAnimBg="0" rev="1"/>
      <p:bldP spid="100" grpId="1" animBg="1"/>
      <p:bldP spid="101" grpId="0" animBg="1" autoUpdateAnimBg="0" rev="1"/>
      <p:bldP spid="101" grpId="1" animBg="1"/>
      <p:bldP spid="102" grpId="0" animBg="1" autoUpdateAnimBg="0" rev="1"/>
      <p:bldP spid="102" grpId="1" animBg="1"/>
      <p:bldP spid="103" grpId="0" animBg="1" autoUpdateAnimBg="0" rev="1"/>
      <p:bldP spid="103" grpId="1" animBg="1"/>
      <p:bldP spid="104" grpId="0" animBg="1" autoUpdateAnimBg="0" rev="1"/>
      <p:bldP spid="104" grpId="1" animBg="1"/>
      <p:bldP spid="105" grpId="0" animBg="1" autoUpdateAnimBg="0" rev="1"/>
      <p:bldP spid="105" grpId="1" animBg="1"/>
      <p:bldP spid="106" grpId="0" animBg="1" autoUpdateAnimBg="0" rev="1"/>
      <p:bldP spid="106" grpId="1" animBg="1"/>
      <p:bldP spid="107" grpId="0" animBg="1" autoUpdateAnimBg="0" rev="1"/>
      <p:bldP spid="107" grpId="1" animBg="1"/>
      <p:bldP spid="108" grpId="0" animBg="1" autoUpdateAnimBg="0" rev="1"/>
      <p:bldP spid="108" grpId="1" animBg="1"/>
      <p:bldP spid="109" grpId="0" animBg="1" autoUpdateAnimBg="0" rev="1"/>
      <p:bldP spid="109" grpId="1" animBg="1"/>
      <p:bldP spid="110" grpId="0" animBg="1" autoUpdateAnimBg="0" rev="1"/>
      <p:bldP spid="110" grpId="1" animBg="1"/>
      <p:bldP spid="111" grpId="0" animBg="1"/>
      <p:bldP spid="111" grpId="1" animBg="1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635375" y="549275"/>
            <a:ext cx="71438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9219" name="Object 10"/>
          <p:cNvGraphicFramePr>
            <a:graphicFrameLocks noChangeAspect="1"/>
          </p:cNvGraphicFramePr>
          <p:nvPr/>
        </p:nvGraphicFramePr>
        <p:xfrm>
          <a:off x="395288" y="1295400"/>
          <a:ext cx="20875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5400"/>
                        <a:ext cx="20875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6"/>
          <p:cNvGraphicFramePr>
            <a:graphicFrameLocks noChangeAspect="1"/>
          </p:cNvGraphicFramePr>
          <p:nvPr/>
        </p:nvGraphicFramePr>
        <p:xfrm>
          <a:off x="323850" y="4005263"/>
          <a:ext cx="266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266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93663" y="2559050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7" imgW="1727200" imgH="457200" progId="Equation.DSMT4">
                  <p:embed/>
                </p:oleObj>
              </mc:Choice>
              <mc:Fallback>
                <p:oleObj name="Equation" r:id="rId7" imgW="172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559050"/>
                        <a:ext cx="32639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34925" y="4652963"/>
            <a:ext cx="197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 Áp dụng:</a:t>
            </a:r>
          </a:p>
        </p:txBody>
      </p:sp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3708400" y="53340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?2 Tính nhanh:</a:t>
            </a:r>
          </a:p>
        </p:txBody>
      </p:sp>
      <p:graphicFrame>
        <p:nvGraphicFramePr>
          <p:cNvPr id="9228" name="Object 23"/>
          <p:cNvGraphicFramePr>
            <a:graphicFrameLocks noChangeAspect="1"/>
          </p:cNvGraphicFramePr>
          <p:nvPr/>
        </p:nvGraphicFramePr>
        <p:xfrm>
          <a:off x="4932363" y="895350"/>
          <a:ext cx="36718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9" imgW="1739900" imgH="812800" progId="Equation.DSMT4">
                  <p:embed/>
                </p:oleObj>
              </mc:Choice>
              <mc:Fallback>
                <p:oleObj name="Equation" r:id="rId9" imgW="1739900" imgH="812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895350"/>
                        <a:ext cx="3671887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4394200" y="2852738"/>
          <a:ext cx="399415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11" imgW="1955800" imgH="2082800" progId="Equation.DSMT4">
                  <p:embed/>
                </p:oleObj>
              </mc:Choice>
              <mc:Fallback>
                <p:oleObj name="Equation" r:id="rId11" imgW="1955800" imgH="2082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852738"/>
                        <a:ext cx="3994150" cy="38163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5500688" y="23955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</a:rPr>
              <a:t>Giải</a:t>
            </a:r>
            <a:endParaRPr lang="vi-VN" sz="2800" b="1">
              <a:solidFill>
                <a:srgbClr val="FF3300"/>
              </a:solidFill>
            </a:endParaRPr>
          </a:p>
        </p:txBody>
      </p:sp>
      <p:sp>
        <p:nvSpPr>
          <p:cNvPr id="9231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635375" y="549275"/>
            <a:ext cx="71438" cy="63087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10243" name="Object 10"/>
          <p:cNvGraphicFramePr>
            <a:graphicFrameLocks noChangeAspect="1"/>
          </p:cNvGraphicFramePr>
          <p:nvPr/>
        </p:nvGraphicFramePr>
        <p:xfrm>
          <a:off x="395288" y="1295400"/>
          <a:ext cx="20875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95400"/>
                        <a:ext cx="20875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6"/>
          <p:cNvGraphicFramePr>
            <a:graphicFrameLocks noChangeAspect="1"/>
          </p:cNvGraphicFramePr>
          <p:nvPr/>
        </p:nvGraphicFramePr>
        <p:xfrm>
          <a:off x="323850" y="4005263"/>
          <a:ext cx="2663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5" imgW="1079032" imgH="393529" progId="Equation.DSMT4">
                  <p:embed/>
                </p:oleObj>
              </mc:Choice>
              <mc:Fallback>
                <p:oleObj name="Equation" r:id="rId5" imgW="1079032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05263"/>
                        <a:ext cx="26638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93663" y="2559050"/>
          <a:ext cx="32639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7" imgW="1727200" imgH="457200" progId="Equation.DSMT4">
                  <p:embed/>
                </p:oleObj>
              </mc:Choice>
              <mc:Fallback>
                <p:oleObj name="Equation" r:id="rId7" imgW="17272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559050"/>
                        <a:ext cx="32639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33350" y="5715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1. Các tính chất: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925" y="981075"/>
            <a:ext cx="3744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a)Tính chất giao hoán: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107950" y="2205038"/>
            <a:ext cx="352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b)Tính chất kết hợp: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79388" y="3573463"/>
            <a:ext cx="2808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c) Cộng với số 0:</a:t>
            </a: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34925" y="4652963"/>
            <a:ext cx="1976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2. Áp dụng:</a:t>
            </a:r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3708400" y="533400"/>
            <a:ext cx="2879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?2 Tính nhanh:</a:t>
            </a:r>
          </a:p>
        </p:txBody>
      </p:sp>
      <p:graphicFrame>
        <p:nvGraphicFramePr>
          <p:cNvPr id="10252" name="Object 23"/>
          <p:cNvGraphicFramePr>
            <a:graphicFrameLocks noChangeAspect="1"/>
          </p:cNvGraphicFramePr>
          <p:nvPr/>
        </p:nvGraphicFramePr>
        <p:xfrm>
          <a:off x="4932363" y="895350"/>
          <a:ext cx="36718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9" imgW="1739900" imgH="812800" progId="Equation.DSMT4">
                  <p:embed/>
                </p:oleObj>
              </mc:Choice>
              <mc:Fallback>
                <p:oleObj name="Equation" r:id="rId9" imgW="1739900" imgH="812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895350"/>
                        <a:ext cx="3671887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Box 15"/>
          <p:cNvSpPr txBox="1">
            <a:spLocks noChangeArrowheads="1"/>
          </p:cNvSpPr>
          <p:nvPr/>
        </p:nvSpPr>
        <p:spPr bwMode="auto">
          <a:xfrm>
            <a:off x="5500688" y="23955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</a:rPr>
              <a:t>Giải</a:t>
            </a:r>
            <a:endParaRPr lang="vi-VN" sz="2800" b="1">
              <a:solidFill>
                <a:srgbClr val="FF3300"/>
              </a:solidFill>
            </a:endParaRPr>
          </a:p>
        </p:txBody>
      </p:sp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4859338" y="2924175"/>
          <a:ext cx="2952750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11" imgW="1295400" imgH="2120900" progId="Equation.DSMT4">
                  <p:embed/>
                </p:oleObj>
              </mc:Choice>
              <mc:Fallback>
                <p:oleObj name="Equation" r:id="rId11" imgW="1295400" imgH="21209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924175"/>
                        <a:ext cx="2952750" cy="36274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WordArt 33"/>
          <p:cNvSpPr>
            <a:spLocks noChangeArrowheads="1" noChangeShapeType="1" noTextEdit="1"/>
          </p:cNvSpPr>
          <p:nvPr/>
        </p:nvSpPr>
        <p:spPr bwMode="auto">
          <a:xfrm>
            <a:off x="0" y="-26988"/>
            <a:ext cx="91440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8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BÀI 8. TÍNH CHẤT CƠ BẢN CỦA PHÉP CỘNG PHÂN SỐ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56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890</Words>
  <Application>Microsoft Office PowerPoint</Application>
  <PresentationFormat>On-screen Show (4:3)</PresentationFormat>
  <Paragraphs>177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8 Tinh chat co ban cua phep cong phan so</dc:title>
  <dc:creator>User</dc:creator>
  <cp:lastModifiedBy>Admin</cp:lastModifiedBy>
  <cp:revision>131</cp:revision>
  <dcterms:created xsi:type="dcterms:W3CDTF">2014-02-24T04:20:56Z</dcterms:created>
  <dcterms:modified xsi:type="dcterms:W3CDTF">2019-08-30T08:40:26Z</dcterms:modified>
</cp:coreProperties>
</file>