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04" r:id="rId2"/>
    <p:sldId id="272" r:id="rId3"/>
    <p:sldId id="256" r:id="rId4"/>
    <p:sldId id="274" r:id="rId5"/>
    <p:sldId id="273" r:id="rId6"/>
    <p:sldId id="275" r:id="rId7"/>
    <p:sldId id="277" r:id="rId8"/>
    <p:sldId id="282" r:id="rId9"/>
    <p:sldId id="305" r:id="rId10"/>
    <p:sldId id="279" r:id="rId11"/>
    <p:sldId id="280" r:id="rId12"/>
    <p:sldId id="281" r:id="rId13"/>
    <p:sldId id="283" r:id="rId14"/>
    <p:sldId id="292" r:id="rId15"/>
    <p:sldId id="293" r:id="rId16"/>
    <p:sldId id="302" r:id="rId17"/>
    <p:sldId id="287" r:id="rId18"/>
    <p:sldId id="290" r:id="rId19"/>
    <p:sldId id="296" r:id="rId20"/>
    <p:sldId id="289" r:id="rId21"/>
    <p:sldId id="288" r:id="rId22"/>
    <p:sldId id="306" r:id="rId23"/>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00FF"/>
    <a:srgbClr val="9900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p:cViewPr>
        <p:scale>
          <a:sx n="77" d="100"/>
          <a:sy n="77" d="100"/>
        </p:scale>
        <p:origin x="-115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5" Type="http://schemas.openxmlformats.org/officeDocument/2006/relationships/image" Target="../media/image43.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5" Type="http://schemas.openxmlformats.org/officeDocument/2006/relationships/image" Target="../media/image22.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260B8A6-8DC2-4A1E-B0E3-A8631ACE5210}" type="datetimeFigureOut">
              <a:rPr lang="en-US"/>
              <a:pPr>
                <a:defRPr/>
              </a:pPr>
              <a:t>9/23/2019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7F4D487-8E39-4AE4-8929-B0170C947CED}" type="slidenum">
              <a:rPr lang="en-US"/>
              <a:pPr>
                <a:defRPr/>
              </a:pPr>
              <a:t>‹#›</a:t>
            </a:fld>
            <a:endParaRPr lang="en-US"/>
          </a:p>
        </p:txBody>
      </p:sp>
    </p:spTree>
    <p:extLst>
      <p:ext uri="{BB962C8B-B14F-4D97-AF65-F5344CB8AC3E}">
        <p14:creationId xmlns:p14="http://schemas.microsoft.com/office/powerpoint/2010/main" val="357737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451A45-B806-4869-9F01-672EDC00C4B0}" type="slidenum">
              <a:rPr lang="en-US"/>
              <a:pPr>
                <a:defRPr/>
              </a:pPr>
              <a:t>‹#›</a:t>
            </a:fld>
            <a:endParaRPr lang="en-US"/>
          </a:p>
        </p:txBody>
      </p:sp>
    </p:spTree>
    <p:extLst>
      <p:ext uri="{BB962C8B-B14F-4D97-AF65-F5344CB8AC3E}">
        <p14:creationId xmlns:p14="http://schemas.microsoft.com/office/powerpoint/2010/main" val="1354379855"/>
      </p:ext>
    </p:extLst>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4B1235-6CB9-416A-87E6-2FD17523F177}" type="slidenum">
              <a:rPr lang="en-US"/>
              <a:pPr>
                <a:defRPr/>
              </a:pPr>
              <a:t>‹#›</a:t>
            </a:fld>
            <a:endParaRPr lang="en-US"/>
          </a:p>
        </p:txBody>
      </p:sp>
    </p:spTree>
    <p:extLst>
      <p:ext uri="{BB962C8B-B14F-4D97-AF65-F5344CB8AC3E}">
        <p14:creationId xmlns:p14="http://schemas.microsoft.com/office/powerpoint/2010/main" val="1172011135"/>
      </p:ext>
    </p:extLst>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38925" y="274638"/>
            <a:ext cx="2058988" cy="5880100"/>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457200" y="274638"/>
            <a:ext cx="6029325" cy="5880100"/>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161153-F04F-49D5-A5C1-AEBABD798ED0}" type="slidenum">
              <a:rPr lang="en-US"/>
              <a:pPr>
                <a:defRPr/>
              </a:pPr>
              <a:t>‹#›</a:t>
            </a:fld>
            <a:endParaRPr lang="en-US"/>
          </a:p>
        </p:txBody>
      </p:sp>
    </p:spTree>
    <p:extLst>
      <p:ext uri="{BB962C8B-B14F-4D97-AF65-F5344CB8AC3E}">
        <p14:creationId xmlns:p14="http://schemas.microsoft.com/office/powerpoint/2010/main" val="315320907"/>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43A585-6FDD-4055-A376-EFED42C6A70D}" type="slidenum">
              <a:rPr lang="en-US"/>
              <a:pPr>
                <a:defRPr/>
              </a:pPr>
              <a:t>‹#›</a:t>
            </a:fld>
            <a:endParaRPr lang="en-US"/>
          </a:p>
        </p:txBody>
      </p:sp>
    </p:spTree>
    <p:extLst>
      <p:ext uri="{BB962C8B-B14F-4D97-AF65-F5344CB8AC3E}">
        <p14:creationId xmlns:p14="http://schemas.microsoft.com/office/powerpoint/2010/main" val="1600273984"/>
      </p:ext>
    </p:extLst>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DADFB4-573D-4E71-86E0-1D07FB673706}" type="slidenum">
              <a:rPr lang="en-US"/>
              <a:pPr>
                <a:defRPr/>
              </a:pPr>
              <a:t>‹#›</a:t>
            </a:fld>
            <a:endParaRPr lang="en-US"/>
          </a:p>
        </p:txBody>
      </p:sp>
    </p:spTree>
    <p:extLst>
      <p:ext uri="{BB962C8B-B14F-4D97-AF65-F5344CB8AC3E}">
        <p14:creationId xmlns:p14="http://schemas.microsoft.com/office/powerpoint/2010/main" val="1610689015"/>
      </p:ext>
    </p:extLst>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A44881-04AB-4C10-9440-561746D77E6B}" type="slidenum">
              <a:rPr lang="en-US"/>
              <a:pPr>
                <a:defRPr/>
              </a:pPr>
              <a:t>‹#›</a:t>
            </a:fld>
            <a:endParaRPr lang="en-US"/>
          </a:p>
        </p:txBody>
      </p:sp>
    </p:spTree>
    <p:extLst>
      <p:ext uri="{BB962C8B-B14F-4D97-AF65-F5344CB8AC3E}">
        <p14:creationId xmlns:p14="http://schemas.microsoft.com/office/powerpoint/2010/main" val="2404637320"/>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F7CC0A-53B3-4EAB-82A4-7EAA326B3106}" type="slidenum">
              <a:rPr lang="en-US"/>
              <a:pPr>
                <a:defRPr/>
              </a:pPr>
              <a:t>‹#›</a:t>
            </a:fld>
            <a:endParaRPr lang="en-US"/>
          </a:p>
        </p:txBody>
      </p:sp>
    </p:spTree>
    <p:extLst>
      <p:ext uri="{BB962C8B-B14F-4D97-AF65-F5344CB8AC3E}">
        <p14:creationId xmlns:p14="http://schemas.microsoft.com/office/powerpoint/2010/main" val="1778020636"/>
      </p:ext>
    </p:extLst>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C46CCCB-6178-4F20-BCCD-BD54DA62BF72}" type="slidenum">
              <a:rPr lang="en-US"/>
              <a:pPr>
                <a:defRPr/>
              </a:pPr>
              <a:t>‹#›</a:t>
            </a:fld>
            <a:endParaRPr lang="en-US"/>
          </a:p>
        </p:txBody>
      </p:sp>
    </p:spTree>
    <p:extLst>
      <p:ext uri="{BB962C8B-B14F-4D97-AF65-F5344CB8AC3E}">
        <p14:creationId xmlns:p14="http://schemas.microsoft.com/office/powerpoint/2010/main" val="1132906653"/>
      </p:ext>
    </p:extLst>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B01F94-AA7F-46C3-9D68-CCC23573C6A4}" type="slidenum">
              <a:rPr lang="en-US"/>
              <a:pPr>
                <a:defRPr/>
              </a:pPr>
              <a:t>‹#›</a:t>
            </a:fld>
            <a:endParaRPr lang="en-US"/>
          </a:p>
        </p:txBody>
      </p:sp>
    </p:spTree>
    <p:extLst>
      <p:ext uri="{BB962C8B-B14F-4D97-AF65-F5344CB8AC3E}">
        <p14:creationId xmlns:p14="http://schemas.microsoft.com/office/powerpoint/2010/main" val="1655601012"/>
      </p:ext>
    </p:extLst>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A839CC-C3CF-45E1-95ED-1CCEC9F186FB}" type="slidenum">
              <a:rPr lang="en-US"/>
              <a:pPr>
                <a:defRPr/>
              </a:pPr>
              <a:t>‹#›</a:t>
            </a:fld>
            <a:endParaRPr lang="en-US"/>
          </a:p>
        </p:txBody>
      </p:sp>
    </p:spTree>
    <p:extLst>
      <p:ext uri="{BB962C8B-B14F-4D97-AF65-F5344CB8AC3E}">
        <p14:creationId xmlns:p14="http://schemas.microsoft.com/office/powerpoint/2010/main" val="2141610888"/>
      </p:ext>
    </p:extLst>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vi-VN" noProof="0" smtClean="0"/>
              <a:t>Bấm biểu tượng để thêm hình ảnh</a:t>
            </a:r>
            <a:endParaRPr lang="en-US" noProof="0" smtClean="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71CFE3-071C-48E3-91D4-7DEEB2807F8E}" type="slidenum">
              <a:rPr lang="en-US"/>
              <a:pPr>
                <a:defRPr/>
              </a:pPr>
              <a:t>‹#›</a:t>
            </a:fld>
            <a:endParaRPr lang="en-US"/>
          </a:p>
        </p:txBody>
      </p:sp>
    </p:spTree>
    <p:extLst>
      <p:ext uri="{BB962C8B-B14F-4D97-AF65-F5344CB8AC3E}">
        <p14:creationId xmlns:p14="http://schemas.microsoft.com/office/powerpoint/2010/main" val="3646650627"/>
      </p:ext>
    </p:extLst>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vi-VN" smtClean="0"/>
              <a:t>Bấm &amp; sửa kiểu tiêu đề</a:t>
            </a:r>
            <a:endParaRPr lang="en-US" smtClean="0"/>
          </a:p>
        </p:txBody>
      </p:sp>
      <p:sp>
        <p:nvSpPr>
          <p:cNvPr id="1027" name="Rectangle 3"/>
          <p:cNvSpPr>
            <a:spLocks noGrp="1" noChangeArrowheads="1"/>
          </p:cNvSpPr>
          <p:nvPr>
            <p:ph type="body" idx="1"/>
          </p:nvPr>
        </p:nvSpPr>
        <p:spPr bwMode="auto">
          <a:xfrm>
            <a:off x="468313"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5EE65DB-117A-4F50-850F-B17FC822F2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orient="vert"/>
  </p:transition>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Times New Roman" pitchFamily="18" charset="0"/>
          <a:cs typeface="Arial" charset="0"/>
        </a:defRPr>
      </a:lvl2pPr>
      <a:lvl3pPr algn="ctr" rtl="0" eaLnBrk="0" fontAlgn="base" hangingPunct="0">
        <a:spcBef>
          <a:spcPct val="0"/>
        </a:spcBef>
        <a:spcAft>
          <a:spcPct val="0"/>
        </a:spcAft>
        <a:defRPr sz="2800">
          <a:solidFill>
            <a:schemeClr val="tx2"/>
          </a:solidFill>
          <a:latin typeface="Times New Roman" pitchFamily="18" charset="0"/>
          <a:cs typeface="Arial" charset="0"/>
        </a:defRPr>
      </a:lvl3pPr>
      <a:lvl4pPr algn="ctr" rtl="0" eaLnBrk="0" fontAlgn="base" hangingPunct="0">
        <a:spcBef>
          <a:spcPct val="0"/>
        </a:spcBef>
        <a:spcAft>
          <a:spcPct val="0"/>
        </a:spcAft>
        <a:defRPr sz="2800">
          <a:solidFill>
            <a:schemeClr val="tx2"/>
          </a:solidFill>
          <a:latin typeface="Times New Roman" pitchFamily="18" charset="0"/>
          <a:cs typeface="Arial" charset="0"/>
        </a:defRPr>
      </a:lvl4pPr>
      <a:lvl5pPr algn="ctr" rtl="0" eaLnBrk="0" fontAlgn="base" hangingPunct="0">
        <a:spcBef>
          <a:spcPct val="0"/>
        </a:spcBef>
        <a:spcAft>
          <a:spcPct val="0"/>
        </a:spcAft>
        <a:defRPr sz="2800">
          <a:solidFill>
            <a:schemeClr val="tx2"/>
          </a:solidFill>
          <a:latin typeface="Times New Roman" pitchFamily="18" charset="0"/>
          <a:cs typeface="Arial" charset="0"/>
        </a:defRPr>
      </a:lvl5pPr>
      <a:lvl6pPr marL="457200" algn="ctr" rtl="0" eaLnBrk="1" fontAlgn="base" hangingPunct="1">
        <a:spcBef>
          <a:spcPct val="0"/>
        </a:spcBef>
        <a:spcAft>
          <a:spcPct val="0"/>
        </a:spcAft>
        <a:defRPr sz="2800">
          <a:solidFill>
            <a:schemeClr val="tx2"/>
          </a:solidFill>
          <a:latin typeface="Times New Roman" pitchFamily="18" charset="0"/>
          <a:cs typeface="Arial" charset="0"/>
        </a:defRPr>
      </a:lvl6pPr>
      <a:lvl7pPr marL="914400" algn="ctr" rtl="0" eaLnBrk="1" fontAlgn="base" hangingPunct="1">
        <a:spcBef>
          <a:spcPct val="0"/>
        </a:spcBef>
        <a:spcAft>
          <a:spcPct val="0"/>
        </a:spcAft>
        <a:defRPr sz="2800">
          <a:solidFill>
            <a:schemeClr val="tx2"/>
          </a:solidFill>
          <a:latin typeface="Times New Roman" pitchFamily="18" charset="0"/>
          <a:cs typeface="Arial" charset="0"/>
        </a:defRPr>
      </a:lvl7pPr>
      <a:lvl8pPr marL="1371600" algn="ctr" rtl="0" eaLnBrk="1" fontAlgn="base" hangingPunct="1">
        <a:spcBef>
          <a:spcPct val="0"/>
        </a:spcBef>
        <a:spcAft>
          <a:spcPct val="0"/>
        </a:spcAft>
        <a:defRPr sz="2800">
          <a:solidFill>
            <a:schemeClr val="tx2"/>
          </a:solidFill>
          <a:latin typeface="Times New Roman" pitchFamily="18" charset="0"/>
          <a:cs typeface="Arial" charset="0"/>
        </a:defRPr>
      </a:lvl8pPr>
      <a:lvl9pPr marL="1828800" algn="ctr" rtl="0" eaLnBrk="1" fontAlgn="base" hangingPunct="1">
        <a:spcBef>
          <a:spcPct val="0"/>
        </a:spcBef>
        <a:spcAft>
          <a:spcPct val="0"/>
        </a:spcAft>
        <a:defRPr sz="28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800">
          <a:solidFill>
            <a:schemeClr val="tx1"/>
          </a:solidFill>
          <a:latin typeface="+mn-lt"/>
          <a:cs typeface="+mn-cs"/>
        </a:defRPr>
      </a:lvl3pPr>
      <a:lvl4pPr marL="1600200" indent="-228600" algn="l" rtl="0" eaLnBrk="0" fontAlgn="base" hangingPunct="0">
        <a:spcBef>
          <a:spcPct val="20000"/>
        </a:spcBef>
        <a:spcAft>
          <a:spcPct val="0"/>
        </a:spcAft>
        <a:buChar char="–"/>
        <a:defRPr sz="2800">
          <a:solidFill>
            <a:schemeClr val="tx1"/>
          </a:solidFill>
          <a:latin typeface="+mn-lt"/>
          <a:cs typeface="+mn-cs"/>
        </a:defRPr>
      </a:lvl4pPr>
      <a:lvl5pPr marL="2057400" indent="-228600" algn="l" rtl="0" eaLnBrk="0" fontAlgn="base" hangingPunct="0">
        <a:spcBef>
          <a:spcPct val="20000"/>
        </a:spcBef>
        <a:spcAft>
          <a:spcPct val="0"/>
        </a:spcAft>
        <a:buChar char="»"/>
        <a:defRPr sz="2800">
          <a:solidFill>
            <a:schemeClr val="tx1"/>
          </a:solidFill>
          <a:latin typeface="+mn-lt"/>
          <a:cs typeface="+mn-cs"/>
        </a:defRPr>
      </a:lvl5pPr>
      <a:lvl6pPr marL="2514600" indent="-228600" algn="l" rtl="0" eaLnBrk="1" fontAlgn="base" hangingPunct="1">
        <a:spcBef>
          <a:spcPct val="20000"/>
        </a:spcBef>
        <a:spcAft>
          <a:spcPct val="0"/>
        </a:spcAft>
        <a:buChar char="»"/>
        <a:defRPr sz="2800">
          <a:solidFill>
            <a:schemeClr val="tx1"/>
          </a:solidFill>
          <a:latin typeface="+mn-lt"/>
          <a:cs typeface="+mn-cs"/>
        </a:defRPr>
      </a:lvl6pPr>
      <a:lvl7pPr marL="2971800" indent="-228600" algn="l" rtl="0" eaLnBrk="1" fontAlgn="base" hangingPunct="1">
        <a:spcBef>
          <a:spcPct val="20000"/>
        </a:spcBef>
        <a:spcAft>
          <a:spcPct val="0"/>
        </a:spcAft>
        <a:buChar char="»"/>
        <a:defRPr sz="2800">
          <a:solidFill>
            <a:schemeClr val="tx1"/>
          </a:solidFill>
          <a:latin typeface="+mn-lt"/>
          <a:cs typeface="+mn-cs"/>
        </a:defRPr>
      </a:lvl7pPr>
      <a:lvl8pPr marL="3429000" indent="-228600" algn="l" rtl="0" eaLnBrk="1" fontAlgn="base" hangingPunct="1">
        <a:spcBef>
          <a:spcPct val="20000"/>
        </a:spcBef>
        <a:spcAft>
          <a:spcPct val="0"/>
        </a:spcAft>
        <a:buChar char="»"/>
        <a:defRPr sz="2800">
          <a:solidFill>
            <a:schemeClr val="tx1"/>
          </a:solidFill>
          <a:latin typeface="+mn-lt"/>
          <a:cs typeface="+mn-cs"/>
        </a:defRPr>
      </a:lvl8pPr>
      <a:lvl9pPr marL="3886200" indent="-228600" algn="l" rtl="0" eaLnBrk="1" fontAlgn="base" hangingPunct="1">
        <a:spcBef>
          <a:spcPct val="20000"/>
        </a:spcBef>
        <a:spcAft>
          <a:spcPct val="0"/>
        </a:spcAft>
        <a:buChar char="»"/>
        <a:defRPr sz="28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9.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9.bin"/></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6.bin"/><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25.wmf"/><Relationship Id="rId2" Type="http://schemas.openxmlformats.org/officeDocument/2006/relationships/slideLayout" Target="../slideLayouts/slideLayout2.xml"/><Relationship Id="rId16" Type="http://schemas.openxmlformats.org/officeDocument/2006/relationships/image" Target="../media/image27.wmf"/><Relationship Id="rId1" Type="http://schemas.openxmlformats.org/officeDocument/2006/relationships/vmlDrawing" Target="../drawings/vmlDrawing5.vml"/><Relationship Id="rId6" Type="http://schemas.openxmlformats.org/officeDocument/2006/relationships/image" Target="../media/image12.wmf"/><Relationship Id="rId11" Type="http://schemas.openxmlformats.org/officeDocument/2006/relationships/oleObject" Target="../embeddings/oleObject25.bin"/><Relationship Id="rId5" Type="http://schemas.openxmlformats.org/officeDocument/2006/relationships/oleObject" Target="../embeddings/oleObject22.bin"/><Relationship Id="rId15" Type="http://schemas.openxmlformats.org/officeDocument/2006/relationships/oleObject" Target="../embeddings/oleObject27.bin"/><Relationship Id="rId10" Type="http://schemas.openxmlformats.org/officeDocument/2006/relationships/image" Target="../media/image24.wmf"/><Relationship Id="rId4" Type="http://schemas.openxmlformats.org/officeDocument/2006/relationships/image" Target="../media/image11.wmf"/><Relationship Id="rId9" Type="http://schemas.openxmlformats.org/officeDocument/2006/relationships/oleObject" Target="../embeddings/oleObject24.bin"/><Relationship Id="rId14" Type="http://schemas.openxmlformats.org/officeDocument/2006/relationships/image" Target="../media/image26.wmf"/></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8.wmf"/></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35.wmf"/><Relationship Id="rId3" Type="http://schemas.openxmlformats.org/officeDocument/2006/relationships/oleObject" Target="../embeddings/oleObject31.bin"/><Relationship Id="rId7" Type="http://schemas.openxmlformats.org/officeDocument/2006/relationships/image" Target="../media/image36.wmf"/><Relationship Id="rId12"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2.wmf"/><Relationship Id="rId11" Type="http://schemas.openxmlformats.org/officeDocument/2006/relationships/image" Target="../media/image34.wmf"/><Relationship Id="rId5" Type="http://schemas.openxmlformats.org/officeDocument/2006/relationships/oleObject" Target="../embeddings/oleObject32.bin"/><Relationship Id="rId10" Type="http://schemas.openxmlformats.org/officeDocument/2006/relationships/oleObject" Target="../embeddings/oleObject34.bin"/><Relationship Id="rId4" Type="http://schemas.openxmlformats.org/officeDocument/2006/relationships/image" Target="../media/image31.wmf"/><Relationship Id="rId9" Type="http://schemas.openxmlformats.org/officeDocument/2006/relationships/image" Target="../media/image33.wmf"/></Relationships>
</file>

<file path=ppt/slides/_rels/slide1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7.wmf"/><Relationship Id="rId5" Type="http://schemas.openxmlformats.org/officeDocument/2006/relationships/oleObject" Target="../embeddings/oleObject36.bin"/><Relationship Id="rId4" Type="http://schemas.openxmlformats.org/officeDocument/2006/relationships/image" Target="../media/image38.png"/></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43.wmf"/><Relationship Id="rId3" Type="http://schemas.openxmlformats.org/officeDocument/2006/relationships/image" Target="../media/image36.wmf"/><Relationship Id="rId7" Type="http://schemas.openxmlformats.org/officeDocument/2006/relationships/image" Target="../media/image40.wmf"/><Relationship Id="rId12"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8.bin"/><Relationship Id="rId11" Type="http://schemas.openxmlformats.org/officeDocument/2006/relationships/image" Target="../media/image42.wmf"/><Relationship Id="rId5" Type="http://schemas.openxmlformats.org/officeDocument/2006/relationships/image" Target="../media/image39.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4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3.bin"/><Relationship Id="rId14" Type="http://schemas.openxmlformats.org/officeDocument/2006/relationships/image" Target="../media/image16.wmf"/></Relationships>
</file>

<file path=ppt/slides/_rels/slide8.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678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8"/>
          <p:cNvSpPr txBox="1">
            <a:spLocks noChangeArrowheads="1"/>
          </p:cNvSpPr>
          <p:nvPr/>
        </p:nvSpPr>
        <p:spPr bwMode="auto">
          <a:xfrm>
            <a:off x="101600" y="603250"/>
            <a:ext cx="3467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u="sng">
                <a:solidFill>
                  <a:srgbClr val="CC0000"/>
                </a:solidFill>
              </a:rPr>
              <a:t>2. Trừ hai đa thức</a:t>
            </a:r>
            <a:r>
              <a:rPr lang="en-US" sz="2400"/>
              <a:t> </a:t>
            </a:r>
          </a:p>
        </p:txBody>
      </p:sp>
      <p:sp>
        <p:nvSpPr>
          <p:cNvPr id="7184" name="Text Box 16"/>
          <p:cNvSpPr txBox="1">
            <a:spLocks noChangeArrowheads="1"/>
          </p:cNvSpPr>
          <p:nvPr/>
        </p:nvSpPr>
        <p:spPr bwMode="auto">
          <a:xfrm>
            <a:off x="5357813" y="2217738"/>
            <a:ext cx="228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FF3300"/>
                </a:solidFill>
              </a:rPr>
              <a:t>(bỏ dấu ngoặc)</a:t>
            </a:r>
          </a:p>
        </p:txBody>
      </p:sp>
      <p:sp>
        <p:nvSpPr>
          <p:cNvPr id="7185" name="Text Box 17"/>
          <p:cNvSpPr txBox="1">
            <a:spLocks noChangeArrowheads="1"/>
          </p:cNvSpPr>
          <p:nvPr/>
        </p:nvSpPr>
        <p:spPr bwMode="auto">
          <a:xfrm>
            <a:off x="5219700" y="2714625"/>
            <a:ext cx="4105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FF3300"/>
                </a:solidFill>
              </a:rPr>
              <a:t>(Áp dụng t/cgiao hoán và kết hợp)</a:t>
            </a:r>
          </a:p>
        </p:txBody>
      </p:sp>
      <p:sp>
        <p:nvSpPr>
          <p:cNvPr id="7186" name="Text Box 18"/>
          <p:cNvSpPr txBox="1">
            <a:spLocks noChangeArrowheads="1"/>
          </p:cNvSpPr>
          <p:nvPr/>
        </p:nvSpPr>
        <p:spPr bwMode="auto">
          <a:xfrm>
            <a:off x="4868863" y="3357563"/>
            <a:ext cx="4275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FF3300"/>
                </a:solidFill>
              </a:rPr>
              <a:t>(Cộng trừ các đơn thức đồng dạng )</a:t>
            </a:r>
          </a:p>
        </p:txBody>
      </p:sp>
      <p:sp>
        <p:nvSpPr>
          <p:cNvPr id="26" name="Hộp_Văn_Bản 4"/>
          <p:cNvSpPr txBox="1"/>
          <p:nvPr/>
        </p:nvSpPr>
        <p:spPr>
          <a:xfrm>
            <a:off x="1285875" y="1109663"/>
            <a:ext cx="8143875" cy="461962"/>
          </a:xfrm>
          <a:prstGeom prst="rect">
            <a:avLst/>
          </a:prstGeom>
          <a:noFill/>
        </p:spPr>
        <p:txBody>
          <a:bodyPr>
            <a:spAutoFit/>
          </a:bodyPr>
          <a:lstStyle/>
          <a:p>
            <a:pPr>
              <a:defRPr/>
            </a:pPr>
            <a:r>
              <a:rPr lang="en-US" sz="2400">
                <a:solidFill>
                  <a:srgbClr val="0000CC"/>
                </a:solidFill>
                <a:latin typeface="+mj-lt"/>
              </a:rPr>
              <a:t>Trừ </a:t>
            </a:r>
            <a:r>
              <a:rPr lang="en-US" sz="2400" dirty="0" err="1">
                <a:solidFill>
                  <a:srgbClr val="0000CC"/>
                </a:solidFill>
                <a:latin typeface="+mj-lt"/>
              </a:rPr>
              <a:t>hai</a:t>
            </a:r>
            <a:r>
              <a:rPr lang="en-US" sz="2400" dirty="0">
                <a:solidFill>
                  <a:srgbClr val="0000CC"/>
                </a:solidFill>
                <a:latin typeface="+mj-lt"/>
              </a:rPr>
              <a:t> </a:t>
            </a:r>
            <a:r>
              <a:rPr lang="en-US" sz="2400" dirty="0" err="1">
                <a:solidFill>
                  <a:srgbClr val="0000CC"/>
                </a:solidFill>
                <a:latin typeface="+mj-lt"/>
              </a:rPr>
              <a:t>đa</a:t>
            </a:r>
            <a:r>
              <a:rPr lang="en-US" sz="2400" dirty="0">
                <a:solidFill>
                  <a:srgbClr val="0000CC"/>
                </a:solidFill>
                <a:latin typeface="+mj-lt"/>
              </a:rPr>
              <a:t> </a:t>
            </a:r>
            <a:r>
              <a:rPr lang="en-US" sz="2400" dirty="0" err="1">
                <a:solidFill>
                  <a:srgbClr val="0000CC"/>
                </a:solidFill>
                <a:latin typeface="+mj-lt"/>
              </a:rPr>
              <a:t>thức</a:t>
            </a:r>
            <a:r>
              <a:rPr lang="en-US" sz="2400" dirty="0">
                <a:solidFill>
                  <a:srgbClr val="0000CC"/>
                </a:solidFill>
                <a:latin typeface="+mj-lt"/>
              </a:rPr>
              <a:t>: </a:t>
            </a:r>
            <a:r>
              <a:rPr lang="en-US" sz="2400" dirty="0">
                <a:solidFill>
                  <a:srgbClr val="FF0000"/>
                </a:solidFill>
                <a:latin typeface="+mj-lt"/>
              </a:rPr>
              <a:t>A =  5x</a:t>
            </a:r>
            <a:r>
              <a:rPr lang="en-US" sz="2400" baseline="30000" dirty="0">
                <a:solidFill>
                  <a:srgbClr val="FF0000"/>
                </a:solidFill>
                <a:latin typeface="+mj-lt"/>
              </a:rPr>
              <a:t>2</a:t>
            </a:r>
            <a:r>
              <a:rPr lang="en-US" sz="2400" dirty="0">
                <a:solidFill>
                  <a:srgbClr val="FF0000"/>
                </a:solidFill>
                <a:latin typeface="+mj-lt"/>
              </a:rPr>
              <a:t> – 3y </a:t>
            </a:r>
            <a:r>
              <a:rPr lang="en-US" sz="2400">
                <a:solidFill>
                  <a:srgbClr val="FF0000"/>
                </a:solidFill>
                <a:latin typeface="+mj-lt"/>
              </a:rPr>
              <a:t>+ 2</a:t>
            </a:r>
            <a:r>
              <a:rPr lang="en-US" sz="2400">
                <a:latin typeface="+mj-lt"/>
              </a:rPr>
              <a:t> </a:t>
            </a:r>
            <a:r>
              <a:rPr lang="en-US" sz="2400" dirty="0" err="1">
                <a:latin typeface="+mj-lt"/>
              </a:rPr>
              <a:t>và</a:t>
            </a:r>
            <a:r>
              <a:rPr lang="en-US" sz="2400" dirty="0">
                <a:latin typeface="+mj-lt"/>
              </a:rPr>
              <a:t>   </a:t>
            </a:r>
            <a:r>
              <a:rPr lang="en-US" sz="2400" dirty="0">
                <a:solidFill>
                  <a:srgbClr val="0000CC"/>
                </a:solidFill>
                <a:latin typeface="+mj-lt"/>
              </a:rPr>
              <a:t>B =  4y – 2x</a:t>
            </a:r>
            <a:r>
              <a:rPr lang="en-US" sz="2400" baseline="30000" dirty="0">
                <a:solidFill>
                  <a:srgbClr val="0000CC"/>
                </a:solidFill>
                <a:latin typeface="+mj-lt"/>
              </a:rPr>
              <a:t>2</a:t>
            </a:r>
            <a:r>
              <a:rPr lang="en-US" sz="2400" dirty="0">
                <a:solidFill>
                  <a:srgbClr val="0000CC"/>
                </a:solidFill>
                <a:latin typeface="+mj-lt"/>
              </a:rPr>
              <a:t> – 2 </a:t>
            </a:r>
          </a:p>
        </p:txBody>
      </p:sp>
      <p:sp>
        <p:nvSpPr>
          <p:cNvPr id="4118" name="TextBox 26"/>
          <p:cNvSpPr txBox="1">
            <a:spLocks noChangeArrowheads="1"/>
          </p:cNvSpPr>
          <p:nvPr/>
        </p:nvSpPr>
        <p:spPr bwMode="auto">
          <a:xfrm>
            <a:off x="357188" y="1143000"/>
            <a:ext cx="1500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 +VD1:</a:t>
            </a:r>
          </a:p>
        </p:txBody>
      </p:sp>
      <p:graphicFrame>
        <p:nvGraphicFramePr>
          <p:cNvPr id="4098" name="Object 2"/>
          <p:cNvGraphicFramePr>
            <a:graphicFrameLocks noChangeAspect="1"/>
          </p:cNvGraphicFramePr>
          <p:nvPr/>
        </p:nvGraphicFramePr>
        <p:xfrm>
          <a:off x="582613" y="1643063"/>
          <a:ext cx="4049712" cy="565150"/>
        </p:xfrm>
        <a:graphic>
          <a:graphicData uri="http://schemas.openxmlformats.org/presentationml/2006/ole">
            <mc:AlternateContent xmlns:mc="http://schemas.openxmlformats.org/markup-compatibility/2006">
              <mc:Choice xmlns:v="urn:schemas-microsoft-com:vml" Requires="v">
                <p:oleObj spid="_x0000_s11290" name="Equation" r:id="rId3" imgW="2349500" imgH="279400" progId="Equation.DSMT4">
                  <p:embed/>
                </p:oleObj>
              </mc:Choice>
              <mc:Fallback>
                <p:oleObj name="Equation" r:id="rId3" imgW="2349500" imgH="2794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613" y="1643063"/>
                        <a:ext cx="4049712"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1214438" y="2214563"/>
          <a:ext cx="3021012" cy="463550"/>
        </p:xfrm>
        <a:graphic>
          <a:graphicData uri="http://schemas.openxmlformats.org/presentationml/2006/ole">
            <mc:AlternateContent xmlns:mc="http://schemas.openxmlformats.org/markup-compatibility/2006">
              <mc:Choice xmlns:v="urn:schemas-microsoft-com:vml" Requires="v">
                <p:oleObj spid="_x0000_s11291" name="Equation" r:id="rId5" imgW="1752600" imgH="228600" progId="Equation.DSMT4">
                  <p:embed/>
                </p:oleObj>
              </mc:Choice>
              <mc:Fallback>
                <p:oleObj name="Equation" r:id="rId5" imgW="1752600" imgH="228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38" y="2214563"/>
                        <a:ext cx="30210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4"/>
          <p:cNvGraphicFramePr>
            <a:graphicFrameLocks noChangeAspect="1"/>
          </p:cNvGraphicFramePr>
          <p:nvPr/>
        </p:nvGraphicFramePr>
        <p:xfrm>
          <a:off x="1262063" y="2706688"/>
          <a:ext cx="3921125" cy="541337"/>
        </p:xfrm>
        <a:graphic>
          <a:graphicData uri="http://schemas.openxmlformats.org/presentationml/2006/ole">
            <mc:AlternateContent xmlns:mc="http://schemas.openxmlformats.org/markup-compatibility/2006">
              <mc:Choice xmlns:v="urn:schemas-microsoft-com:vml" Requires="v">
                <p:oleObj spid="_x0000_s11292" name="Equation" r:id="rId7" imgW="2197100" imgH="279400" progId="Equation.DSMT4">
                  <p:embed/>
                </p:oleObj>
              </mc:Choice>
              <mc:Fallback>
                <p:oleObj name="Equation" r:id="rId7" imgW="2197100" imgH="2794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62063" y="2706688"/>
                        <a:ext cx="3921125" cy="541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5"/>
          <p:cNvGraphicFramePr>
            <a:graphicFrameLocks noChangeAspect="1"/>
          </p:cNvGraphicFramePr>
          <p:nvPr/>
        </p:nvGraphicFramePr>
        <p:xfrm>
          <a:off x="1177925" y="2901950"/>
          <a:ext cx="1608138" cy="884238"/>
        </p:xfrm>
        <a:graphic>
          <a:graphicData uri="http://schemas.openxmlformats.org/presentationml/2006/ole">
            <mc:AlternateContent xmlns:mc="http://schemas.openxmlformats.org/markup-compatibility/2006">
              <mc:Choice xmlns:v="urn:schemas-microsoft-com:vml" Requires="v">
                <p:oleObj spid="_x0000_s11293" name="Equation" r:id="rId9" imgW="901700" imgH="457200" progId="Equation.DSMT4">
                  <p:embed/>
                </p:oleObj>
              </mc:Choice>
              <mc:Fallback>
                <p:oleObj name="Equation" r:id="rId9" imgW="901700" imgH="45720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77925" y="2901950"/>
                        <a:ext cx="1608138"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9" name="TextBox 21"/>
          <p:cNvSpPr txBox="1">
            <a:spLocks noChangeArrowheads="1"/>
          </p:cNvSpPr>
          <p:nvPr/>
        </p:nvSpPr>
        <p:spPr bwMode="auto">
          <a:xfrm>
            <a:off x="500063" y="4414838"/>
            <a:ext cx="2428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Ta nói: đa thức </a:t>
            </a:r>
          </a:p>
        </p:txBody>
      </p:sp>
      <p:sp>
        <p:nvSpPr>
          <p:cNvPr id="4120" name="TextBox 22"/>
          <p:cNvSpPr txBox="1">
            <a:spLocks noChangeArrowheads="1"/>
          </p:cNvSpPr>
          <p:nvPr/>
        </p:nvSpPr>
        <p:spPr bwMode="auto">
          <a:xfrm>
            <a:off x="4286250" y="4467225"/>
            <a:ext cx="4357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là hiệu của hai đa thức  A,B</a:t>
            </a:r>
          </a:p>
        </p:txBody>
      </p:sp>
      <p:graphicFrame>
        <p:nvGraphicFramePr>
          <p:cNvPr id="4102" name="Object 6"/>
          <p:cNvGraphicFramePr>
            <a:graphicFrameLocks noChangeAspect="1"/>
          </p:cNvGraphicFramePr>
          <p:nvPr/>
        </p:nvGraphicFramePr>
        <p:xfrm>
          <a:off x="2786063" y="4414838"/>
          <a:ext cx="1403350" cy="514350"/>
        </p:xfrm>
        <a:graphic>
          <a:graphicData uri="http://schemas.openxmlformats.org/presentationml/2006/ole">
            <mc:AlternateContent xmlns:mc="http://schemas.openxmlformats.org/markup-compatibility/2006">
              <mc:Choice xmlns:v="urn:schemas-microsoft-com:vml" Requires="v">
                <p:oleObj spid="_x0000_s11294" name="Equation" r:id="rId11" imgW="787400" imgH="228600" progId="Equation.DSMT4">
                  <p:embed/>
                </p:oleObj>
              </mc:Choice>
              <mc:Fallback>
                <p:oleObj name="Equation" r:id="rId11" imgW="787400" imgH="228600" progId="Equation.DSMT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86063" y="4414838"/>
                        <a:ext cx="14033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9" name="Text Box 7"/>
          <p:cNvSpPr txBox="1">
            <a:spLocks noChangeArrowheads="1"/>
          </p:cNvSpPr>
          <p:nvPr/>
        </p:nvSpPr>
        <p:spPr bwMode="auto">
          <a:xfrm>
            <a:off x="0" y="-26988"/>
            <a:ext cx="9144000" cy="58420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FF00"/>
                </a:solidFill>
              </a:rPr>
              <a:t>TIẾT 57: BÀI 6. CỘNG, TRỪ ĐA THỨC</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wipe(left)">
                                      <p:cBhvr>
                                        <p:cTn id="7" dur="500"/>
                                        <p:tgtEl>
                                          <p:spTgt spid="7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1000"/>
                                        <p:tgtEl>
                                          <p:spTgt spid="2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118"/>
                                        </p:tgtEl>
                                        <p:attrNameLst>
                                          <p:attrName>style.visibility</p:attrName>
                                        </p:attrNameLst>
                                      </p:cBhvr>
                                      <p:to>
                                        <p:strVal val="visible"/>
                                      </p:to>
                                    </p:set>
                                    <p:animEffect transition="in" filter="blinds(horizontal)">
                                      <p:cBhvr>
                                        <p:cTn id="15" dur="500"/>
                                        <p:tgtEl>
                                          <p:spTgt spid="4118"/>
                                        </p:tgtEl>
                                      </p:cBhvr>
                                    </p:animEffect>
                                  </p:childTnLst>
                                </p:cTn>
                              </p:par>
                              <p:par>
                                <p:cTn id="16" presetID="3" presetClass="entr" presetSubtype="10" fill="hold" grpId="1"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linds(horizontal)">
                                      <p:cBhvr>
                                        <p:cTn id="18" dur="500"/>
                                        <p:tgtEl>
                                          <p:spTgt spid="2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4098"/>
                                        </p:tgtEl>
                                        <p:attrNameLst>
                                          <p:attrName>style.visibility</p:attrName>
                                        </p:attrNameLst>
                                      </p:cBhvr>
                                      <p:to>
                                        <p:strVal val="visible"/>
                                      </p:to>
                                    </p:set>
                                    <p:animEffect transition="in" filter="blinds(horizontal)">
                                      <p:cBhvr>
                                        <p:cTn id="23" dur="500"/>
                                        <p:tgtEl>
                                          <p:spTgt spid="409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4099"/>
                                        </p:tgtEl>
                                        <p:attrNameLst>
                                          <p:attrName>style.visibility</p:attrName>
                                        </p:attrNameLst>
                                      </p:cBhvr>
                                      <p:to>
                                        <p:strVal val="visible"/>
                                      </p:to>
                                    </p:set>
                                    <p:animEffect transition="in" filter="blinds(horizontal)">
                                      <p:cBhvr>
                                        <p:cTn id="28" dur="500"/>
                                        <p:tgtEl>
                                          <p:spTgt spid="409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7184"/>
                                        </p:tgtEl>
                                        <p:attrNameLst>
                                          <p:attrName>style.visibility</p:attrName>
                                        </p:attrNameLst>
                                      </p:cBhvr>
                                      <p:to>
                                        <p:strVal val="visible"/>
                                      </p:to>
                                    </p:set>
                                    <p:animEffect transition="in" filter="blinds(horizontal)">
                                      <p:cBhvr>
                                        <p:cTn id="33" dur="500"/>
                                        <p:tgtEl>
                                          <p:spTgt spid="718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nodeType="clickEffect">
                                  <p:stCondLst>
                                    <p:cond delay="0"/>
                                  </p:stCondLst>
                                  <p:childTnLst>
                                    <p:set>
                                      <p:cBhvr>
                                        <p:cTn id="37" dur="1" fill="hold">
                                          <p:stCondLst>
                                            <p:cond delay="0"/>
                                          </p:stCondLst>
                                        </p:cTn>
                                        <p:tgtEl>
                                          <p:spTgt spid="4100"/>
                                        </p:tgtEl>
                                        <p:attrNameLst>
                                          <p:attrName>style.visibility</p:attrName>
                                        </p:attrNameLst>
                                      </p:cBhvr>
                                      <p:to>
                                        <p:strVal val="visible"/>
                                      </p:to>
                                    </p:set>
                                    <p:animEffect transition="in" filter="blinds(horizontal)">
                                      <p:cBhvr>
                                        <p:cTn id="38" dur="500"/>
                                        <p:tgtEl>
                                          <p:spTgt spid="41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7185"/>
                                        </p:tgtEl>
                                        <p:attrNameLst>
                                          <p:attrName>style.visibility</p:attrName>
                                        </p:attrNameLst>
                                      </p:cBhvr>
                                      <p:to>
                                        <p:strVal val="visible"/>
                                      </p:to>
                                    </p:set>
                                    <p:animEffect transition="in" filter="circle(in)">
                                      <p:cBhvr>
                                        <p:cTn id="43" dur="1000"/>
                                        <p:tgtEl>
                                          <p:spTgt spid="718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4101"/>
                                        </p:tgtEl>
                                        <p:attrNameLst>
                                          <p:attrName>style.visibility</p:attrName>
                                        </p:attrNameLst>
                                      </p:cBhvr>
                                      <p:to>
                                        <p:strVal val="visible"/>
                                      </p:to>
                                    </p:set>
                                    <p:animEffect transition="in" filter="blinds(horizontal)">
                                      <p:cBhvr>
                                        <p:cTn id="48" dur="500"/>
                                        <p:tgtEl>
                                          <p:spTgt spid="410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7186"/>
                                        </p:tgtEl>
                                        <p:attrNameLst>
                                          <p:attrName>style.visibility</p:attrName>
                                        </p:attrNameLst>
                                      </p:cBhvr>
                                      <p:to>
                                        <p:strVal val="visible"/>
                                      </p:to>
                                    </p:set>
                                    <p:animEffect transition="in" filter="blinds(horizontal)">
                                      <p:cBhvr>
                                        <p:cTn id="53" dur="500"/>
                                        <p:tgtEl>
                                          <p:spTgt spid="718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4119"/>
                                        </p:tgtEl>
                                        <p:attrNameLst>
                                          <p:attrName>style.visibility</p:attrName>
                                        </p:attrNameLst>
                                      </p:cBhvr>
                                      <p:to>
                                        <p:strVal val="visible"/>
                                      </p:to>
                                    </p:set>
                                    <p:animEffect transition="in" filter="blinds(horizontal)">
                                      <p:cBhvr>
                                        <p:cTn id="58" dur="500"/>
                                        <p:tgtEl>
                                          <p:spTgt spid="4119"/>
                                        </p:tgtEl>
                                      </p:cBhvr>
                                    </p:animEffect>
                                  </p:childTnLst>
                                </p:cTn>
                              </p:par>
                              <p:par>
                                <p:cTn id="59" presetID="3" presetClass="entr" presetSubtype="10" fill="hold" nodeType="withEffect">
                                  <p:stCondLst>
                                    <p:cond delay="0"/>
                                  </p:stCondLst>
                                  <p:childTnLst>
                                    <p:set>
                                      <p:cBhvr>
                                        <p:cTn id="60" dur="1" fill="hold">
                                          <p:stCondLst>
                                            <p:cond delay="0"/>
                                          </p:stCondLst>
                                        </p:cTn>
                                        <p:tgtEl>
                                          <p:spTgt spid="4102"/>
                                        </p:tgtEl>
                                        <p:attrNameLst>
                                          <p:attrName>style.visibility</p:attrName>
                                        </p:attrNameLst>
                                      </p:cBhvr>
                                      <p:to>
                                        <p:strVal val="visible"/>
                                      </p:to>
                                    </p:set>
                                    <p:animEffect transition="in" filter="blinds(horizontal)">
                                      <p:cBhvr>
                                        <p:cTn id="61" dur="500"/>
                                        <p:tgtEl>
                                          <p:spTgt spid="4102"/>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4120"/>
                                        </p:tgtEl>
                                        <p:attrNameLst>
                                          <p:attrName>style.visibility</p:attrName>
                                        </p:attrNameLst>
                                      </p:cBhvr>
                                      <p:to>
                                        <p:strVal val="visible"/>
                                      </p:to>
                                    </p:set>
                                    <p:animEffect transition="in" filter="blinds(horizontal)">
                                      <p:cBhvr>
                                        <p:cTn id="64" dur="500"/>
                                        <p:tgtEl>
                                          <p:spTgt spid="4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P spid="7184" grpId="0"/>
      <p:bldP spid="7185" grpId="0"/>
      <p:bldP spid="7186" grpId="0"/>
      <p:bldP spid="26" grpId="0"/>
      <p:bldP spid="26" grpId="1"/>
      <p:bldP spid="4118" grpId="0"/>
      <p:bldP spid="4119" grpId="0"/>
      <p:bldP spid="41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8"/>
          <p:cNvSpPr txBox="1">
            <a:spLocks noChangeArrowheads="1"/>
          </p:cNvSpPr>
          <p:nvPr/>
        </p:nvSpPr>
        <p:spPr bwMode="auto">
          <a:xfrm>
            <a:off x="96838" y="620713"/>
            <a:ext cx="3467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u="sng">
                <a:solidFill>
                  <a:srgbClr val="CC0000"/>
                </a:solidFill>
              </a:rPr>
              <a:t>2. Trừ hai đa thức</a:t>
            </a:r>
            <a:r>
              <a:rPr lang="en-US" sz="2400"/>
              <a:t> </a:t>
            </a:r>
          </a:p>
        </p:txBody>
      </p:sp>
      <p:sp>
        <p:nvSpPr>
          <p:cNvPr id="12291" name="Line 24"/>
          <p:cNvSpPr>
            <a:spLocks noChangeShapeType="1"/>
          </p:cNvSpPr>
          <p:nvPr/>
        </p:nvSpPr>
        <p:spPr bwMode="auto">
          <a:xfrm>
            <a:off x="8864600" y="101600"/>
            <a:ext cx="0" cy="620713"/>
          </a:xfrm>
          <a:prstGeom prst="line">
            <a:avLst/>
          </a:prstGeom>
          <a:noFill/>
          <a:ln w="57150" cmpd="thinThick">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TextBox 26"/>
          <p:cNvSpPr txBox="1">
            <a:spLocks noChangeArrowheads="1"/>
          </p:cNvSpPr>
          <p:nvPr/>
        </p:nvSpPr>
        <p:spPr bwMode="auto">
          <a:xfrm>
            <a:off x="214313" y="1143000"/>
            <a:ext cx="1500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 +VD2:</a:t>
            </a:r>
          </a:p>
        </p:txBody>
      </p:sp>
      <p:graphicFrame>
        <p:nvGraphicFramePr>
          <p:cNvPr id="5122" name="Object 2"/>
          <p:cNvGraphicFramePr>
            <a:graphicFrameLocks noChangeAspect="1"/>
          </p:cNvGraphicFramePr>
          <p:nvPr/>
        </p:nvGraphicFramePr>
        <p:xfrm>
          <a:off x="1285875" y="1143000"/>
          <a:ext cx="3625850" cy="500063"/>
        </p:xfrm>
        <a:graphic>
          <a:graphicData uri="http://schemas.openxmlformats.org/presentationml/2006/ole">
            <mc:AlternateContent xmlns:mc="http://schemas.openxmlformats.org/markup-compatibility/2006">
              <mc:Choice xmlns:v="urn:schemas-microsoft-com:vml" Requires="v">
                <p:oleObj spid="_x0000_s12317" name="Equation" r:id="rId3" imgW="1625600" imgH="228600" progId="Equation.DSMT4">
                  <p:embed/>
                </p:oleObj>
              </mc:Choice>
              <mc:Fallback>
                <p:oleObj name="Equation" r:id="rId3" imgW="162560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75" y="1143000"/>
                        <a:ext cx="362585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5429250" y="500063"/>
          <a:ext cx="3500438" cy="1389062"/>
        </p:xfrm>
        <a:graphic>
          <a:graphicData uri="http://schemas.openxmlformats.org/presentationml/2006/ole">
            <mc:AlternateContent xmlns:mc="http://schemas.openxmlformats.org/markup-compatibility/2006">
              <mc:Choice xmlns:v="urn:schemas-microsoft-com:vml" Requires="v">
                <p:oleObj spid="_x0000_s12318" name="Equation" r:id="rId5" imgW="1651000" imgH="635000" progId="Equation.DSMT4">
                  <p:embed/>
                </p:oleObj>
              </mc:Choice>
              <mc:Fallback>
                <p:oleObj name="Equation" r:id="rId5" imgW="1651000" imgH="6350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500063"/>
                        <a:ext cx="3500438" cy="1389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41" name="TextBox 28"/>
          <p:cNvSpPr txBox="1">
            <a:spLocks noChangeArrowheads="1"/>
          </p:cNvSpPr>
          <p:nvPr/>
        </p:nvSpPr>
        <p:spPr bwMode="auto">
          <a:xfrm>
            <a:off x="4929188" y="1181100"/>
            <a:ext cx="1000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và </a:t>
            </a:r>
          </a:p>
        </p:txBody>
      </p:sp>
      <p:sp>
        <p:nvSpPr>
          <p:cNvPr id="5142" name="TextBox 29"/>
          <p:cNvSpPr txBox="1">
            <a:spLocks noChangeArrowheads="1"/>
          </p:cNvSpPr>
          <p:nvPr/>
        </p:nvSpPr>
        <p:spPr bwMode="auto">
          <a:xfrm>
            <a:off x="785813" y="1714500"/>
            <a:ext cx="2071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Tính : M - N</a:t>
            </a:r>
          </a:p>
        </p:txBody>
      </p:sp>
      <p:graphicFrame>
        <p:nvGraphicFramePr>
          <p:cNvPr id="5124" name="Object 4"/>
          <p:cNvGraphicFramePr>
            <a:graphicFrameLocks noChangeAspect="1"/>
          </p:cNvGraphicFramePr>
          <p:nvPr/>
        </p:nvGraphicFramePr>
        <p:xfrm>
          <a:off x="800100" y="2143125"/>
          <a:ext cx="4900613" cy="1277938"/>
        </p:xfrm>
        <a:graphic>
          <a:graphicData uri="http://schemas.openxmlformats.org/presentationml/2006/ole">
            <mc:AlternateContent xmlns:mc="http://schemas.openxmlformats.org/markup-compatibility/2006">
              <mc:Choice xmlns:v="urn:schemas-microsoft-com:vml" Requires="v">
                <p:oleObj spid="_x0000_s12319" name="Equation" r:id="rId7" imgW="3263900" imgH="635000" progId="Equation.DSMT4">
                  <p:embed/>
                </p:oleObj>
              </mc:Choice>
              <mc:Fallback>
                <p:oleObj name="Equation" r:id="rId7" imgW="3263900" imgH="6350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0100" y="2143125"/>
                        <a:ext cx="4900613" cy="1277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5"/>
          <p:cNvGraphicFramePr>
            <a:graphicFrameLocks noChangeAspect="1"/>
          </p:cNvGraphicFramePr>
          <p:nvPr/>
        </p:nvGraphicFramePr>
        <p:xfrm>
          <a:off x="1331913" y="3716338"/>
          <a:ext cx="4471987" cy="876300"/>
        </p:xfrm>
        <a:graphic>
          <a:graphicData uri="http://schemas.openxmlformats.org/presentationml/2006/ole">
            <mc:AlternateContent xmlns:mc="http://schemas.openxmlformats.org/markup-compatibility/2006">
              <mc:Choice xmlns:v="urn:schemas-microsoft-com:vml" Requires="v">
                <p:oleObj spid="_x0000_s12320" name="Equation" r:id="rId9" imgW="2933700" imgH="431800" progId="Equation.DSMT4">
                  <p:embed/>
                </p:oleObj>
              </mc:Choice>
              <mc:Fallback>
                <p:oleObj name="Equation" r:id="rId9" imgW="2933700" imgH="43180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913" y="3716338"/>
                        <a:ext cx="4471987"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6" name="Object 6"/>
          <p:cNvGraphicFramePr>
            <a:graphicFrameLocks noChangeAspect="1"/>
          </p:cNvGraphicFramePr>
          <p:nvPr/>
        </p:nvGraphicFramePr>
        <p:xfrm>
          <a:off x="1357313" y="4714875"/>
          <a:ext cx="2536825" cy="785813"/>
        </p:xfrm>
        <a:graphic>
          <a:graphicData uri="http://schemas.openxmlformats.org/presentationml/2006/ole">
            <mc:AlternateContent xmlns:mc="http://schemas.openxmlformats.org/markup-compatibility/2006">
              <mc:Choice xmlns:v="urn:schemas-microsoft-com:vml" Requires="v">
                <p:oleObj spid="_x0000_s12321" name="Equation" r:id="rId11" imgW="1473200" imgH="393700" progId="Equation.DSMT4">
                  <p:embed/>
                </p:oleObj>
              </mc:Choice>
              <mc:Fallback>
                <p:oleObj name="Equation" r:id="rId11" imgW="1473200" imgH="393700" progId="Equation.DSMT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57313" y="4714875"/>
                        <a:ext cx="2536825"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300" name="Object 8"/>
          <p:cNvGraphicFramePr>
            <a:graphicFrameLocks noChangeAspect="1"/>
          </p:cNvGraphicFramePr>
          <p:nvPr/>
        </p:nvGraphicFramePr>
        <p:xfrm>
          <a:off x="4514850" y="3338513"/>
          <a:ext cx="114300" cy="177800"/>
        </p:xfrm>
        <a:graphic>
          <a:graphicData uri="http://schemas.openxmlformats.org/presentationml/2006/ole">
            <mc:AlternateContent xmlns:mc="http://schemas.openxmlformats.org/markup-compatibility/2006">
              <mc:Choice xmlns:v="urn:schemas-microsoft-com:vml" Requires="v">
                <p:oleObj spid="_x0000_s12322" name="Equation" r:id="rId13" imgW="114102" imgH="177492" progId="Equation.DSMT4">
                  <p:embed/>
                </p:oleObj>
              </mc:Choice>
              <mc:Fallback>
                <p:oleObj name="Equation" r:id="rId13" imgW="114102" imgH="177492" progId="Equation.DSMT4">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14850" y="3338513"/>
                        <a:ext cx="1143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8" name="Object 9"/>
          <p:cNvGraphicFramePr>
            <a:graphicFrameLocks noChangeAspect="1"/>
          </p:cNvGraphicFramePr>
          <p:nvPr/>
        </p:nvGraphicFramePr>
        <p:xfrm>
          <a:off x="1357313" y="2928938"/>
          <a:ext cx="4160837" cy="768350"/>
        </p:xfrm>
        <a:graphic>
          <a:graphicData uri="http://schemas.openxmlformats.org/presentationml/2006/ole">
            <mc:AlternateContent xmlns:mc="http://schemas.openxmlformats.org/markup-compatibility/2006">
              <mc:Choice xmlns:v="urn:schemas-microsoft-com:vml" Requires="v">
                <p:oleObj spid="_x0000_s12323" name="Equation" r:id="rId15" imgW="2463800" imgH="393700" progId="Equation.DSMT4">
                  <p:embed/>
                </p:oleObj>
              </mc:Choice>
              <mc:Fallback>
                <p:oleObj name="Equation" r:id="rId15" imgW="2463800" imgH="393700" progId="Equation.DSMT4">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57313" y="2928938"/>
                        <a:ext cx="4160837"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2" name="Text Box 7"/>
          <p:cNvSpPr txBox="1">
            <a:spLocks noChangeArrowheads="1"/>
          </p:cNvSpPr>
          <p:nvPr/>
        </p:nvSpPr>
        <p:spPr bwMode="auto">
          <a:xfrm>
            <a:off x="0" y="-26988"/>
            <a:ext cx="9144000" cy="58420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FF00"/>
                </a:solidFill>
              </a:rPr>
              <a:t>TIẾT 57: BÀI 6. CỘNG, TRỪ ĐA THỨC</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40"/>
                                        </p:tgtEl>
                                        <p:attrNameLst>
                                          <p:attrName>style.visibility</p:attrName>
                                        </p:attrNameLst>
                                      </p:cBhvr>
                                      <p:to>
                                        <p:strVal val="visible"/>
                                      </p:to>
                                    </p:set>
                                    <p:animEffect transition="in" filter="blinds(horizontal)">
                                      <p:cBhvr>
                                        <p:cTn id="7" dur="500"/>
                                        <p:tgtEl>
                                          <p:spTgt spid="5140"/>
                                        </p:tgtEl>
                                      </p:cBhvr>
                                    </p:animEffect>
                                  </p:childTnLst>
                                </p:cTn>
                              </p:par>
                              <p:par>
                                <p:cTn id="8" presetID="3" presetClass="entr" presetSubtype="10" fill="hold" nodeType="with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blinds(horizontal)">
                                      <p:cBhvr>
                                        <p:cTn id="10" dur="500"/>
                                        <p:tgtEl>
                                          <p:spTgt spid="5122"/>
                                        </p:tgtEl>
                                      </p:cBhvr>
                                    </p:animEffect>
                                  </p:childTnLst>
                                </p:cTn>
                              </p:par>
                              <p:par>
                                <p:cTn id="11" presetID="3" presetClass="entr" presetSubtype="10" fill="hold" nodeType="withEffect">
                                  <p:stCondLst>
                                    <p:cond delay="0"/>
                                  </p:stCondLst>
                                  <p:childTnLst>
                                    <p:set>
                                      <p:cBhvr>
                                        <p:cTn id="12" dur="1" fill="hold">
                                          <p:stCondLst>
                                            <p:cond delay="0"/>
                                          </p:stCondLst>
                                        </p:cTn>
                                        <p:tgtEl>
                                          <p:spTgt spid="5123"/>
                                        </p:tgtEl>
                                        <p:attrNameLst>
                                          <p:attrName>style.visibility</p:attrName>
                                        </p:attrNameLst>
                                      </p:cBhvr>
                                      <p:to>
                                        <p:strVal val="visible"/>
                                      </p:to>
                                    </p:set>
                                    <p:animEffect transition="in" filter="blinds(horizontal)">
                                      <p:cBhvr>
                                        <p:cTn id="13" dur="500"/>
                                        <p:tgtEl>
                                          <p:spTgt spid="512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141"/>
                                        </p:tgtEl>
                                        <p:attrNameLst>
                                          <p:attrName>style.visibility</p:attrName>
                                        </p:attrNameLst>
                                      </p:cBhvr>
                                      <p:to>
                                        <p:strVal val="visible"/>
                                      </p:to>
                                    </p:set>
                                    <p:animEffect transition="in" filter="blinds(horizontal)">
                                      <p:cBhvr>
                                        <p:cTn id="16" dur="500"/>
                                        <p:tgtEl>
                                          <p:spTgt spid="514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142"/>
                                        </p:tgtEl>
                                        <p:attrNameLst>
                                          <p:attrName>style.visibility</p:attrName>
                                        </p:attrNameLst>
                                      </p:cBhvr>
                                      <p:to>
                                        <p:strVal val="visible"/>
                                      </p:to>
                                    </p:set>
                                    <p:animEffect transition="in" filter="blinds(horizontal)">
                                      <p:cBhvr>
                                        <p:cTn id="19" dur="500"/>
                                        <p:tgtEl>
                                          <p:spTgt spid="514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nodeType="clickEffect">
                                  <p:stCondLst>
                                    <p:cond delay="0"/>
                                  </p:stCondLst>
                                  <p:childTnLst>
                                    <p:set>
                                      <p:cBhvr>
                                        <p:cTn id="23" dur="1" fill="hold">
                                          <p:stCondLst>
                                            <p:cond delay="0"/>
                                          </p:stCondLst>
                                        </p:cTn>
                                        <p:tgtEl>
                                          <p:spTgt spid="5124"/>
                                        </p:tgtEl>
                                        <p:attrNameLst>
                                          <p:attrName>style.visibility</p:attrName>
                                        </p:attrNameLst>
                                      </p:cBhvr>
                                      <p:to>
                                        <p:strVal val="visible"/>
                                      </p:to>
                                    </p:set>
                                    <p:animEffect transition="in" filter="blinds(horizontal)">
                                      <p:cBhvr>
                                        <p:cTn id="24" dur="500"/>
                                        <p:tgtEl>
                                          <p:spTgt spid="512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5128"/>
                                        </p:tgtEl>
                                        <p:attrNameLst>
                                          <p:attrName>style.visibility</p:attrName>
                                        </p:attrNameLst>
                                      </p:cBhvr>
                                      <p:to>
                                        <p:strVal val="visible"/>
                                      </p:to>
                                    </p:set>
                                    <p:animEffect transition="in" filter="blinds(horizontal)">
                                      <p:cBhvr>
                                        <p:cTn id="29" dur="500"/>
                                        <p:tgtEl>
                                          <p:spTgt spid="51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5125"/>
                                        </p:tgtEl>
                                        <p:attrNameLst>
                                          <p:attrName>style.visibility</p:attrName>
                                        </p:attrNameLst>
                                      </p:cBhvr>
                                      <p:to>
                                        <p:strVal val="visible"/>
                                      </p:to>
                                    </p:set>
                                    <p:animEffect transition="in" filter="blinds(horizontal)">
                                      <p:cBhvr>
                                        <p:cTn id="34" dur="500"/>
                                        <p:tgtEl>
                                          <p:spTgt spid="512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5126"/>
                                        </p:tgtEl>
                                        <p:attrNameLst>
                                          <p:attrName>style.visibility</p:attrName>
                                        </p:attrNameLst>
                                      </p:cBhvr>
                                      <p:to>
                                        <p:strVal val="visible"/>
                                      </p:to>
                                    </p:set>
                                    <p:animEffect transition="in" filter="blinds(horizontal)">
                                      <p:cBhvr>
                                        <p:cTn id="39" dur="500"/>
                                        <p:tgtEl>
                                          <p:spTgt spid="5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 grpId="0"/>
      <p:bldP spid="5141" grpId="0"/>
      <p:bldP spid="51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1547813" y="44450"/>
            <a:ext cx="6429375" cy="584200"/>
          </a:xfrm>
          <a:prstGeom prst="rect">
            <a:avLst/>
          </a:prstGeom>
          <a:ln>
            <a:no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3200" b="1" dirty="0" err="1">
                <a:solidFill>
                  <a:srgbClr val="FF0000"/>
                </a:solidFill>
                <a:latin typeface="Arial" pitchFamily="34" charset="0"/>
              </a:rPr>
              <a:t>Quy</a:t>
            </a:r>
            <a:r>
              <a:rPr lang="en-US" sz="3200" b="1" dirty="0">
                <a:solidFill>
                  <a:srgbClr val="FF0000"/>
                </a:solidFill>
                <a:latin typeface="Arial" pitchFamily="34" charset="0"/>
              </a:rPr>
              <a:t> </a:t>
            </a:r>
            <a:r>
              <a:rPr lang="en-US" sz="3200" b="1" err="1">
                <a:solidFill>
                  <a:srgbClr val="FF0000"/>
                </a:solidFill>
                <a:latin typeface="Arial" pitchFamily="34" charset="0"/>
              </a:rPr>
              <a:t>tắc</a:t>
            </a:r>
            <a:r>
              <a:rPr lang="en-US" sz="3200" b="1">
                <a:solidFill>
                  <a:srgbClr val="FF0000"/>
                </a:solidFill>
                <a:latin typeface="Arial" pitchFamily="34" charset="0"/>
              </a:rPr>
              <a:t> cộng (trừ) </a:t>
            </a:r>
            <a:r>
              <a:rPr lang="en-US" sz="3200" b="1" dirty="0" err="1">
                <a:solidFill>
                  <a:srgbClr val="FF0000"/>
                </a:solidFill>
                <a:latin typeface="Arial" pitchFamily="34" charset="0"/>
              </a:rPr>
              <a:t>đa</a:t>
            </a:r>
            <a:r>
              <a:rPr lang="en-US" sz="3200" b="1" dirty="0">
                <a:solidFill>
                  <a:srgbClr val="FF0000"/>
                </a:solidFill>
                <a:latin typeface="Arial" pitchFamily="34" charset="0"/>
              </a:rPr>
              <a:t> </a:t>
            </a:r>
            <a:r>
              <a:rPr lang="en-US" sz="3200" b="1" dirty="0" err="1">
                <a:solidFill>
                  <a:srgbClr val="FF0000"/>
                </a:solidFill>
                <a:latin typeface="Arial" pitchFamily="34" charset="0"/>
              </a:rPr>
              <a:t>thức</a:t>
            </a:r>
            <a:r>
              <a:rPr lang="en-US" sz="3200" b="1" dirty="0">
                <a:solidFill>
                  <a:srgbClr val="FF0000"/>
                </a:solidFill>
                <a:latin typeface="Arial" pitchFamily="34" charset="0"/>
              </a:rPr>
              <a:t>.</a:t>
            </a:r>
          </a:p>
        </p:txBody>
      </p:sp>
      <p:sp>
        <p:nvSpPr>
          <p:cNvPr id="5" name="Hộp_Văn_Bản 4"/>
          <p:cNvSpPr txBox="1">
            <a:spLocks noChangeArrowheads="1"/>
          </p:cNvSpPr>
          <p:nvPr/>
        </p:nvSpPr>
        <p:spPr bwMode="auto">
          <a:xfrm>
            <a:off x="12700" y="620713"/>
            <a:ext cx="91313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vi-VN" sz="2800" b="1" smtClean="0">
                <a:solidFill>
                  <a:srgbClr val="FF0000"/>
                </a:solidFill>
                <a:latin typeface="+mn-lt"/>
              </a:rPr>
              <a:t>TỔNG QUÁT: </a:t>
            </a:r>
            <a:r>
              <a:rPr lang="vi-VN" sz="2800" b="1" smtClean="0">
                <a:solidFill>
                  <a:srgbClr val="0000CC"/>
                </a:solidFill>
                <a:latin typeface="+mn-lt"/>
              </a:rPr>
              <a:t>Để tìm hiệu hai đa thức, ta viết các số hạng của đa thức thứ nhất cùng với dấu của chúng, đa thức thứ hai với dấu ngược lại dấu của chúng rồi thu gọn các số hạng đồng dạng (nếu có).</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2436813"/>
            <a:ext cx="1562100"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843213" y="2565400"/>
            <a:ext cx="5235575" cy="522288"/>
          </a:xfrm>
          <a:prstGeom prst="rect">
            <a:avLst/>
          </a:prstGeom>
        </p:spPr>
        <p:txBody>
          <a:bodyPr wrap="none">
            <a:spAutoFit/>
          </a:bodyPr>
          <a:lstStyle/>
          <a:p>
            <a:pPr algn="ctr">
              <a:defRPr/>
            </a:pPr>
            <a:r>
              <a:rPr lang="vi-VN" sz="2800" b="1">
                <a:solidFill>
                  <a:srgbClr val="FF0000"/>
                </a:solidFill>
                <a:latin typeface="+mn-lt"/>
              </a:rPr>
              <a:t>Hãy tìm quy tắc trừ hai đa thức?</a:t>
            </a:r>
          </a:p>
        </p:txBody>
      </p:sp>
      <p:sp>
        <p:nvSpPr>
          <p:cNvPr id="3" name="Rectangle 2"/>
          <p:cNvSpPr/>
          <p:nvPr/>
        </p:nvSpPr>
        <p:spPr>
          <a:xfrm>
            <a:off x="1671638" y="3213100"/>
            <a:ext cx="7200900" cy="2246313"/>
          </a:xfrm>
          <a:prstGeom prst="rect">
            <a:avLst/>
          </a:prstGeom>
        </p:spPr>
        <p:txBody>
          <a:bodyPr>
            <a:spAutoFit/>
          </a:bodyPr>
          <a:lstStyle/>
          <a:p>
            <a:pPr>
              <a:defRPr/>
            </a:pPr>
            <a:r>
              <a:rPr lang="vi-VN" sz="2800" b="1">
                <a:solidFill>
                  <a:srgbClr val="FF0000"/>
                </a:solidFill>
                <a:latin typeface="+mn-lt"/>
              </a:rPr>
              <a:t>*Bước 1: </a:t>
            </a:r>
            <a:r>
              <a:rPr lang="vi-VN" sz="2800" b="1">
                <a:solidFill>
                  <a:srgbClr val="0000CC"/>
                </a:solidFill>
                <a:latin typeface="+mn-lt"/>
              </a:rPr>
              <a:t>Viết đa thức thứ nhất.</a:t>
            </a:r>
          </a:p>
          <a:p>
            <a:pPr>
              <a:defRPr/>
            </a:pPr>
            <a:r>
              <a:rPr lang="vi-VN" sz="2800" b="1">
                <a:solidFill>
                  <a:srgbClr val="FF0000"/>
                </a:solidFill>
                <a:latin typeface="+mn-lt"/>
              </a:rPr>
              <a:t>*Bước 2: </a:t>
            </a:r>
            <a:r>
              <a:rPr lang="vi-VN" sz="2800" b="1">
                <a:solidFill>
                  <a:srgbClr val="0000CC"/>
                </a:solidFill>
                <a:latin typeface="+mn-lt"/>
              </a:rPr>
              <a:t>Viết đa thức thứ hai với dấu ngược lại dấu của nó.</a:t>
            </a:r>
          </a:p>
          <a:p>
            <a:pPr>
              <a:defRPr/>
            </a:pPr>
            <a:r>
              <a:rPr lang="vi-VN" sz="2800" b="1">
                <a:solidFill>
                  <a:srgbClr val="FF0000"/>
                </a:solidFill>
                <a:latin typeface="+mn-lt"/>
              </a:rPr>
              <a:t>*Bước 3: </a:t>
            </a:r>
            <a:r>
              <a:rPr lang="vi-VN" sz="2800" b="1">
                <a:solidFill>
                  <a:srgbClr val="0000CC"/>
                </a:solidFill>
                <a:latin typeface="+mn-lt"/>
              </a:rPr>
              <a:t>Thu gọn các đơn thức đồng dạng (nếu có).</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00"/>
                                        <p:tgtEl>
                                          <p:spTgt spid="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28938" y="0"/>
            <a:ext cx="5286375" cy="461963"/>
          </a:xfrm>
          <a:prstGeom prst="rect">
            <a:avLst/>
          </a:prstGeom>
          <a:noFill/>
        </p:spPr>
        <p:txBody>
          <a:bodyPr>
            <a:spAutoFit/>
          </a:bodyPr>
          <a:lstStyle/>
          <a:p>
            <a:pPr>
              <a:defRPr/>
            </a:pPr>
            <a:r>
              <a:rPr lang="en-US" sz="2400" b="1">
                <a:solidFill>
                  <a:srgbClr val="FF0000"/>
                </a:solidFill>
                <a:latin typeface="+mn-lt"/>
              </a:rPr>
              <a:t>HOẠT ĐỘNG NHÓM</a:t>
            </a:r>
          </a:p>
        </p:txBody>
      </p:sp>
      <p:sp>
        <p:nvSpPr>
          <p:cNvPr id="14339" name="TextBox 4"/>
          <p:cNvSpPr txBox="1">
            <a:spLocks noChangeArrowheads="1"/>
          </p:cNvSpPr>
          <p:nvPr/>
        </p:nvSpPr>
        <p:spPr bwMode="auto">
          <a:xfrm>
            <a:off x="428625" y="571500"/>
            <a:ext cx="3500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Cho hai đa thức: </a:t>
            </a:r>
          </a:p>
        </p:txBody>
      </p:sp>
      <p:graphicFrame>
        <p:nvGraphicFramePr>
          <p:cNvPr id="14340" name="Object 2"/>
          <p:cNvGraphicFramePr>
            <a:graphicFrameLocks noChangeAspect="1"/>
          </p:cNvGraphicFramePr>
          <p:nvPr/>
        </p:nvGraphicFramePr>
        <p:xfrm>
          <a:off x="3000375" y="571500"/>
          <a:ext cx="3117850" cy="1027113"/>
        </p:xfrm>
        <a:graphic>
          <a:graphicData uri="http://schemas.openxmlformats.org/presentationml/2006/ole">
            <mc:AlternateContent xmlns:mc="http://schemas.openxmlformats.org/markup-compatibility/2006">
              <mc:Choice xmlns:v="urn:schemas-microsoft-com:vml" Requires="v">
                <p:oleObj spid="_x0000_s14345" name="Equation" r:id="rId3" imgW="1663700" imgH="482600" progId="Equation.DSMT4">
                  <p:embed/>
                </p:oleObj>
              </mc:Choice>
              <mc:Fallback>
                <p:oleObj name="Equation" r:id="rId3" imgW="1663700" imgH="482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75" y="571500"/>
                        <a:ext cx="3117850" cy="102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1" name="TextBox 7"/>
          <p:cNvSpPr txBox="1">
            <a:spLocks noChangeArrowheads="1"/>
          </p:cNvSpPr>
          <p:nvPr/>
        </p:nvSpPr>
        <p:spPr bwMode="auto">
          <a:xfrm>
            <a:off x="1143000" y="1643063"/>
            <a:ext cx="4000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Tính : </a:t>
            </a:r>
          </a:p>
          <a:p>
            <a:pPr eaLnBrk="1" hangingPunct="1"/>
            <a:r>
              <a:rPr lang="en-US" sz="2400"/>
              <a:t>a/  M+N</a:t>
            </a:r>
          </a:p>
          <a:p>
            <a:pPr eaLnBrk="1" hangingPunct="1"/>
            <a:r>
              <a:rPr lang="en-US" sz="2400"/>
              <a:t>b/  M-N</a:t>
            </a:r>
          </a:p>
        </p:txBody>
      </p:sp>
      <p:sp>
        <p:nvSpPr>
          <p:cNvPr id="14342" name="TextBox 8"/>
          <p:cNvSpPr txBox="1">
            <a:spLocks noChangeArrowheads="1"/>
          </p:cNvSpPr>
          <p:nvPr/>
        </p:nvSpPr>
        <p:spPr bwMode="auto">
          <a:xfrm>
            <a:off x="1143000" y="2928938"/>
            <a:ext cx="3714750" cy="83026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Nhóm 1,2 làm câu a.</a:t>
            </a:r>
          </a:p>
          <a:p>
            <a:pPr eaLnBrk="1" hangingPunct="1"/>
            <a:r>
              <a:rPr lang="en-US" sz="2400"/>
              <a:t>Nhóm 3,4 làm câu b.</a:t>
            </a:r>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85750" y="785813"/>
            <a:ext cx="8501063" cy="107791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3200" b="1" dirty="0">
                <a:solidFill>
                  <a:srgbClr val="0000CC"/>
                </a:solidFill>
                <a:latin typeface="Arial" pitchFamily="34" charset="0"/>
              </a:rPr>
              <a:t>Cho </a:t>
            </a:r>
            <a:r>
              <a:rPr lang="en-US" sz="3200" b="1" dirty="0" err="1">
                <a:solidFill>
                  <a:srgbClr val="0000CC"/>
                </a:solidFill>
                <a:latin typeface="Arial" pitchFamily="34" charset="0"/>
              </a:rPr>
              <a:t>hai</a:t>
            </a:r>
            <a:r>
              <a:rPr lang="en-US" sz="3200" b="1" dirty="0">
                <a:solidFill>
                  <a:srgbClr val="0000CC"/>
                </a:solidFill>
                <a:latin typeface="Arial" pitchFamily="34" charset="0"/>
              </a:rPr>
              <a:t> </a:t>
            </a:r>
            <a:r>
              <a:rPr lang="en-US" sz="3200" b="1" dirty="0" err="1">
                <a:solidFill>
                  <a:srgbClr val="0000CC"/>
                </a:solidFill>
                <a:latin typeface="Arial" pitchFamily="34" charset="0"/>
              </a:rPr>
              <a:t>đa</a:t>
            </a:r>
            <a:r>
              <a:rPr lang="en-US" sz="3200" b="1" dirty="0">
                <a:solidFill>
                  <a:srgbClr val="0000CC"/>
                </a:solidFill>
                <a:latin typeface="Arial" pitchFamily="34" charset="0"/>
              </a:rPr>
              <a:t> </a:t>
            </a:r>
            <a:r>
              <a:rPr lang="en-US" sz="3200" b="1" dirty="0" err="1">
                <a:solidFill>
                  <a:srgbClr val="0000CC"/>
                </a:solidFill>
                <a:latin typeface="Arial" pitchFamily="34" charset="0"/>
              </a:rPr>
              <a:t>thức</a:t>
            </a:r>
            <a:r>
              <a:rPr lang="en-US" sz="3200" b="1" dirty="0">
                <a:solidFill>
                  <a:srgbClr val="0000CC"/>
                </a:solidFill>
                <a:latin typeface="Arial" pitchFamily="34" charset="0"/>
              </a:rPr>
              <a:t>: </a:t>
            </a:r>
            <a:r>
              <a:rPr lang="en-US" sz="3200" b="1" dirty="0">
                <a:solidFill>
                  <a:srgbClr val="FF0000"/>
                </a:solidFill>
                <a:latin typeface="Arial" pitchFamily="34" charset="0"/>
              </a:rPr>
              <a:t>M = 3xyz – 3x</a:t>
            </a:r>
            <a:r>
              <a:rPr lang="en-US" sz="3200" b="1" baseline="30000" dirty="0">
                <a:solidFill>
                  <a:srgbClr val="FF0000"/>
                </a:solidFill>
                <a:latin typeface="Arial" pitchFamily="34" charset="0"/>
              </a:rPr>
              <a:t>2 </a:t>
            </a:r>
            <a:r>
              <a:rPr lang="en-US" sz="3200" b="1" dirty="0">
                <a:solidFill>
                  <a:srgbClr val="FF0000"/>
                </a:solidFill>
                <a:latin typeface="Arial" pitchFamily="34" charset="0"/>
              </a:rPr>
              <a:t>+ 5xy – 1 </a:t>
            </a:r>
          </a:p>
          <a:p>
            <a:pPr>
              <a:defRPr/>
            </a:pPr>
            <a:r>
              <a:rPr lang="en-US" sz="3200" b="1" dirty="0">
                <a:latin typeface="Arial" pitchFamily="34" charset="0"/>
              </a:rPr>
              <a:t>                      </a:t>
            </a:r>
            <a:r>
              <a:rPr lang="en-US" sz="3200" b="1" dirty="0" err="1">
                <a:latin typeface="Arial" pitchFamily="34" charset="0"/>
              </a:rPr>
              <a:t>và</a:t>
            </a:r>
            <a:r>
              <a:rPr lang="en-US" sz="3200" b="1" dirty="0">
                <a:latin typeface="Arial" pitchFamily="34" charset="0"/>
              </a:rPr>
              <a:t>   </a:t>
            </a:r>
            <a:r>
              <a:rPr lang="en-US" sz="3200" b="1" dirty="0">
                <a:solidFill>
                  <a:srgbClr val="0000CC"/>
                </a:solidFill>
                <a:latin typeface="Arial" pitchFamily="34" charset="0"/>
              </a:rPr>
              <a:t>N = 5x</a:t>
            </a:r>
            <a:r>
              <a:rPr lang="en-US" sz="3200" b="1" baseline="30000" dirty="0">
                <a:solidFill>
                  <a:srgbClr val="0000CC"/>
                </a:solidFill>
                <a:latin typeface="Arial" pitchFamily="34" charset="0"/>
              </a:rPr>
              <a:t>2</a:t>
            </a:r>
            <a:r>
              <a:rPr lang="en-US" sz="3200" b="1" dirty="0">
                <a:solidFill>
                  <a:srgbClr val="0000CC"/>
                </a:solidFill>
                <a:latin typeface="Arial" pitchFamily="34" charset="0"/>
              </a:rPr>
              <a:t> + xyz – 5xy + 3 – y </a:t>
            </a:r>
          </a:p>
        </p:txBody>
      </p:sp>
      <p:sp>
        <p:nvSpPr>
          <p:cNvPr id="8" name="Hộp_Văn_Bản 7"/>
          <p:cNvSpPr txBox="1"/>
          <p:nvPr/>
        </p:nvSpPr>
        <p:spPr>
          <a:xfrm>
            <a:off x="3643313" y="2928938"/>
            <a:ext cx="1285875" cy="58420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3200" b="1" dirty="0" err="1">
                <a:solidFill>
                  <a:srgbClr val="0000CC"/>
                </a:solidFill>
                <a:latin typeface="Arial" pitchFamily="34" charset="0"/>
              </a:rPr>
              <a:t>Giải</a:t>
            </a:r>
            <a:r>
              <a:rPr lang="en-US" sz="3200" b="1" dirty="0">
                <a:solidFill>
                  <a:srgbClr val="0000CC"/>
                </a:solidFill>
                <a:latin typeface="Arial" pitchFamily="34" charset="0"/>
              </a:rPr>
              <a:t>:</a:t>
            </a:r>
          </a:p>
        </p:txBody>
      </p:sp>
      <p:sp>
        <p:nvSpPr>
          <p:cNvPr id="9" name="Hộp_Văn_Bản 8">
            <a:hlinkClick r:id="rId2" action="ppaction://hlinksldjump"/>
          </p:cNvPr>
          <p:cNvSpPr txBox="1">
            <a:spLocks noChangeArrowheads="1"/>
          </p:cNvSpPr>
          <p:nvPr/>
        </p:nvSpPr>
        <p:spPr bwMode="auto">
          <a:xfrm>
            <a:off x="-428625" y="3624263"/>
            <a:ext cx="9929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solidFill>
                  <a:srgbClr val="0000CC"/>
                </a:solidFill>
              </a:rPr>
              <a:t>    </a:t>
            </a:r>
            <a:r>
              <a:rPr lang="en-US" sz="2800" b="1">
                <a:solidFill>
                  <a:srgbClr val="FF0000"/>
                </a:solidFill>
              </a:rPr>
              <a:t>M </a:t>
            </a:r>
            <a:r>
              <a:rPr lang="en-US" sz="2800" b="1">
                <a:solidFill>
                  <a:srgbClr val="0000CC"/>
                </a:solidFill>
              </a:rPr>
              <a:t>+ N = </a:t>
            </a:r>
            <a:r>
              <a:rPr lang="en-US" sz="2800" b="1">
                <a:solidFill>
                  <a:srgbClr val="FF0000"/>
                </a:solidFill>
              </a:rPr>
              <a:t>(3xyz – 3x</a:t>
            </a:r>
            <a:r>
              <a:rPr lang="en-US" sz="2800" b="1" baseline="30000">
                <a:solidFill>
                  <a:srgbClr val="FF0000"/>
                </a:solidFill>
              </a:rPr>
              <a:t>2 </a:t>
            </a:r>
            <a:r>
              <a:rPr lang="en-US" sz="2800" b="1">
                <a:solidFill>
                  <a:srgbClr val="FF0000"/>
                </a:solidFill>
              </a:rPr>
              <a:t>+ 5xy –1) </a:t>
            </a:r>
            <a:r>
              <a:rPr lang="en-US" sz="2800" b="1">
                <a:solidFill>
                  <a:srgbClr val="0000CC"/>
                </a:solidFill>
              </a:rPr>
              <a:t>+ (5x</a:t>
            </a:r>
            <a:r>
              <a:rPr lang="en-US" sz="2800" b="1" baseline="30000">
                <a:solidFill>
                  <a:srgbClr val="0000CC"/>
                </a:solidFill>
              </a:rPr>
              <a:t>2</a:t>
            </a:r>
            <a:r>
              <a:rPr lang="en-US" sz="2800" b="1">
                <a:solidFill>
                  <a:srgbClr val="0000CC"/>
                </a:solidFill>
              </a:rPr>
              <a:t> + xyz – 5xy + 3 – y)</a:t>
            </a:r>
            <a:endParaRPr lang="en-US" sz="2800" b="1" baseline="30000">
              <a:solidFill>
                <a:srgbClr val="0000CC"/>
              </a:solidFill>
            </a:endParaRPr>
          </a:p>
        </p:txBody>
      </p:sp>
      <p:sp>
        <p:nvSpPr>
          <p:cNvPr id="10" name="Hộp_Văn_Bản 9"/>
          <p:cNvSpPr txBox="1">
            <a:spLocks noChangeArrowheads="1"/>
          </p:cNvSpPr>
          <p:nvPr/>
        </p:nvSpPr>
        <p:spPr bwMode="auto">
          <a:xfrm>
            <a:off x="1000125" y="4286250"/>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solidFill>
                  <a:srgbClr val="0000CC"/>
                </a:solidFill>
              </a:rPr>
              <a:t>=</a:t>
            </a:r>
            <a:r>
              <a:rPr lang="en-US" sz="2800" b="1"/>
              <a:t>  </a:t>
            </a:r>
            <a:r>
              <a:rPr lang="en-US" sz="2800" b="1">
                <a:solidFill>
                  <a:srgbClr val="FF0000"/>
                </a:solidFill>
              </a:rPr>
              <a:t>3xyz </a:t>
            </a:r>
            <a:r>
              <a:rPr lang="en-US" sz="2800" b="1">
                <a:solidFill>
                  <a:srgbClr val="990099"/>
                </a:solidFill>
              </a:rPr>
              <a:t>– 3x</a:t>
            </a:r>
            <a:r>
              <a:rPr lang="en-US" sz="2800" b="1" baseline="30000">
                <a:solidFill>
                  <a:srgbClr val="990099"/>
                </a:solidFill>
              </a:rPr>
              <a:t>2 </a:t>
            </a:r>
            <a:r>
              <a:rPr lang="en-US" sz="2800" b="1">
                <a:solidFill>
                  <a:srgbClr val="0000CC"/>
                </a:solidFill>
              </a:rPr>
              <a:t>+ 5xy </a:t>
            </a:r>
            <a:r>
              <a:rPr lang="en-US" sz="2800" b="1">
                <a:solidFill>
                  <a:srgbClr val="FF00FF"/>
                </a:solidFill>
              </a:rPr>
              <a:t>–1  </a:t>
            </a:r>
            <a:r>
              <a:rPr lang="en-US" sz="2800" b="1">
                <a:solidFill>
                  <a:srgbClr val="0000CC"/>
                </a:solidFill>
              </a:rPr>
              <a:t>+</a:t>
            </a:r>
            <a:r>
              <a:rPr lang="en-US" sz="2800" b="1">
                <a:solidFill>
                  <a:srgbClr val="990099"/>
                </a:solidFill>
              </a:rPr>
              <a:t> 5x</a:t>
            </a:r>
            <a:r>
              <a:rPr lang="en-US" sz="2800" b="1" baseline="30000">
                <a:solidFill>
                  <a:srgbClr val="990099"/>
                </a:solidFill>
              </a:rPr>
              <a:t>2</a:t>
            </a:r>
            <a:r>
              <a:rPr lang="en-US" sz="2800" b="1">
                <a:solidFill>
                  <a:srgbClr val="990099"/>
                </a:solidFill>
              </a:rPr>
              <a:t> </a:t>
            </a:r>
            <a:r>
              <a:rPr lang="en-US" sz="2800" b="1">
                <a:solidFill>
                  <a:srgbClr val="FF0000"/>
                </a:solidFill>
              </a:rPr>
              <a:t>+ xyz </a:t>
            </a:r>
            <a:r>
              <a:rPr lang="en-US" sz="2800" b="1">
                <a:solidFill>
                  <a:srgbClr val="0000CC"/>
                </a:solidFill>
              </a:rPr>
              <a:t>– 5xy </a:t>
            </a:r>
            <a:r>
              <a:rPr lang="en-US" sz="2800" b="1">
                <a:solidFill>
                  <a:srgbClr val="FF00FF"/>
                </a:solidFill>
              </a:rPr>
              <a:t>+ 3 </a:t>
            </a:r>
            <a:r>
              <a:rPr lang="en-US" sz="2800" b="1"/>
              <a:t>– y</a:t>
            </a:r>
            <a:endParaRPr lang="en-US" sz="2800" b="1" baseline="30000"/>
          </a:p>
        </p:txBody>
      </p:sp>
      <p:sp>
        <p:nvSpPr>
          <p:cNvPr id="11" name="Hộp_Văn_Bản 10"/>
          <p:cNvSpPr txBox="1">
            <a:spLocks noChangeArrowheads="1"/>
          </p:cNvSpPr>
          <p:nvPr/>
        </p:nvSpPr>
        <p:spPr bwMode="auto">
          <a:xfrm>
            <a:off x="71438" y="5000625"/>
            <a:ext cx="90725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solidFill>
                  <a:srgbClr val="0000CC"/>
                </a:solidFill>
              </a:rPr>
              <a:t>=  (</a:t>
            </a:r>
            <a:r>
              <a:rPr lang="en-US" sz="2800" b="1">
                <a:solidFill>
                  <a:srgbClr val="FF0000"/>
                </a:solidFill>
              </a:rPr>
              <a:t>3xyz + xyz</a:t>
            </a:r>
            <a:r>
              <a:rPr lang="en-US" sz="2800" b="1">
                <a:solidFill>
                  <a:srgbClr val="0000CC"/>
                </a:solidFill>
              </a:rPr>
              <a:t>)+(</a:t>
            </a:r>
            <a:r>
              <a:rPr lang="en-US" sz="2800" b="1">
                <a:solidFill>
                  <a:srgbClr val="990099"/>
                </a:solidFill>
              </a:rPr>
              <a:t>–</a:t>
            </a:r>
            <a:r>
              <a:rPr lang="en-US" sz="2800" b="1">
                <a:solidFill>
                  <a:srgbClr val="FF0000"/>
                </a:solidFill>
              </a:rPr>
              <a:t> </a:t>
            </a:r>
            <a:r>
              <a:rPr lang="en-US" sz="2800" b="1">
                <a:solidFill>
                  <a:srgbClr val="990099"/>
                </a:solidFill>
              </a:rPr>
              <a:t>3x</a:t>
            </a:r>
            <a:r>
              <a:rPr lang="en-US" sz="2800" b="1" baseline="30000">
                <a:solidFill>
                  <a:srgbClr val="990099"/>
                </a:solidFill>
              </a:rPr>
              <a:t>2</a:t>
            </a:r>
            <a:r>
              <a:rPr lang="en-US" sz="2800" b="1">
                <a:solidFill>
                  <a:srgbClr val="990099"/>
                </a:solidFill>
              </a:rPr>
              <a:t> + 5x</a:t>
            </a:r>
            <a:r>
              <a:rPr lang="en-US" sz="2800" b="1" baseline="30000">
                <a:solidFill>
                  <a:srgbClr val="990099"/>
                </a:solidFill>
              </a:rPr>
              <a:t>2</a:t>
            </a:r>
            <a:r>
              <a:rPr lang="en-US" sz="2800" b="1">
                <a:solidFill>
                  <a:srgbClr val="0000CC"/>
                </a:solidFill>
              </a:rPr>
              <a:t>)+(5xy – 5xy) </a:t>
            </a:r>
            <a:r>
              <a:rPr lang="en-US" sz="2800" b="1"/>
              <a:t>– y </a:t>
            </a:r>
            <a:r>
              <a:rPr lang="en-US" sz="2800" b="1">
                <a:solidFill>
                  <a:srgbClr val="0000CC"/>
                </a:solidFill>
              </a:rPr>
              <a:t>+ (</a:t>
            </a:r>
            <a:r>
              <a:rPr lang="en-US" sz="2800" b="1">
                <a:solidFill>
                  <a:srgbClr val="FF00FF"/>
                </a:solidFill>
              </a:rPr>
              <a:t>–1 + 3</a:t>
            </a:r>
            <a:r>
              <a:rPr lang="en-US" sz="2800" b="1">
                <a:solidFill>
                  <a:srgbClr val="0000CC"/>
                </a:solidFill>
              </a:rPr>
              <a:t>)</a:t>
            </a:r>
          </a:p>
          <a:p>
            <a:pPr algn="just" eaLnBrk="1" hangingPunct="1"/>
            <a:r>
              <a:rPr lang="en-US" sz="2800" b="1">
                <a:solidFill>
                  <a:srgbClr val="0000CC"/>
                </a:solidFill>
              </a:rPr>
              <a:t> </a:t>
            </a:r>
          </a:p>
        </p:txBody>
      </p:sp>
      <p:sp>
        <p:nvSpPr>
          <p:cNvPr id="13" name="Hộp_Văn_Bản 12"/>
          <p:cNvSpPr txBox="1"/>
          <p:nvPr/>
        </p:nvSpPr>
        <p:spPr>
          <a:xfrm>
            <a:off x="323850" y="142875"/>
            <a:ext cx="3429000" cy="58420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3200" b="1" dirty="0" err="1">
                <a:solidFill>
                  <a:srgbClr val="0000CC"/>
                </a:solidFill>
                <a:latin typeface="Arial" pitchFamily="34" charset="0"/>
              </a:rPr>
              <a:t>Bài</a:t>
            </a:r>
            <a:r>
              <a:rPr lang="en-US" sz="3200" b="1" dirty="0">
                <a:solidFill>
                  <a:srgbClr val="0000CC"/>
                </a:solidFill>
                <a:latin typeface="Arial" pitchFamily="34" charset="0"/>
              </a:rPr>
              <a:t> </a:t>
            </a:r>
            <a:r>
              <a:rPr lang="en-US" sz="3200" b="1" dirty="0" err="1">
                <a:solidFill>
                  <a:srgbClr val="0000CC"/>
                </a:solidFill>
                <a:latin typeface="Arial" pitchFamily="34" charset="0"/>
              </a:rPr>
              <a:t>tập</a:t>
            </a:r>
            <a:r>
              <a:rPr lang="en-US" sz="3200" b="1" dirty="0">
                <a:solidFill>
                  <a:srgbClr val="0000CC"/>
                </a:solidFill>
                <a:latin typeface="Arial" pitchFamily="34" charset="0"/>
              </a:rPr>
              <a:t> 31 SGK:</a:t>
            </a:r>
          </a:p>
        </p:txBody>
      </p:sp>
      <p:sp>
        <p:nvSpPr>
          <p:cNvPr id="15368" name="Hộp_Văn_Bản 14">
            <a:hlinkClick r:id="rId2" action="ppaction://hlinksldjump"/>
          </p:cNvPr>
          <p:cNvSpPr txBox="1">
            <a:spLocks noChangeArrowheads="1"/>
          </p:cNvSpPr>
          <p:nvPr/>
        </p:nvSpPr>
        <p:spPr bwMode="auto">
          <a:xfrm>
            <a:off x="214313" y="2071688"/>
            <a:ext cx="2857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a:solidFill>
                  <a:srgbClr val="0000CC"/>
                </a:solidFill>
              </a:rPr>
              <a:t>a) Tính </a:t>
            </a:r>
            <a:r>
              <a:rPr lang="en-US" sz="3200" b="1">
                <a:solidFill>
                  <a:srgbClr val="FF0000"/>
                </a:solidFill>
              </a:rPr>
              <a:t>M</a:t>
            </a:r>
            <a:r>
              <a:rPr lang="en-US" sz="3200" b="1">
                <a:solidFill>
                  <a:srgbClr val="0000CC"/>
                </a:solidFill>
              </a:rPr>
              <a:t> + N</a:t>
            </a:r>
            <a:endParaRPr lang="en-US" sz="3200" b="1" baseline="30000">
              <a:solidFill>
                <a:srgbClr val="0000CC"/>
              </a:solidFill>
            </a:endParaRPr>
          </a:p>
        </p:txBody>
      </p:sp>
      <p:sp>
        <p:nvSpPr>
          <p:cNvPr id="18" name="Hộp_Văn_Bản 17"/>
          <p:cNvSpPr txBox="1">
            <a:spLocks noChangeArrowheads="1"/>
          </p:cNvSpPr>
          <p:nvPr/>
        </p:nvSpPr>
        <p:spPr bwMode="auto">
          <a:xfrm>
            <a:off x="71438" y="5827713"/>
            <a:ext cx="9072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t>=      4xyz</a:t>
            </a:r>
            <a:r>
              <a:rPr lang="en-US" sz="2800" b="1" baseline="30000"/>
              <a:t> </a:t>
            </a:r>
            <a:r>
              <a:rPr lang="en-US" sz="2800" b="1"/>
              <a:t>       +     2x</a:t>
            </a:r>
            <a:r>
              <a:rPr lang="en-US" sz="2800" b="1" baseline="30000"/>
              <a:t>2                                                </a:t>
            </a:r>
            <a:r>
              <a:rPr lang="en-US" sz="2800" b="1"/>
              <a:t>– y  +      2 </a:t>
            </a:r>
            <a:endParaRPr lang="en-US" sz="2800" b="1" baseline="3000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85750" y="785813"/>
            <a:ext cx="8501063" cy="107791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3200" b="1" dirty="0">
                <a:solidFill>
                  <a:srgbClr val="0000CC"/>
                </a:solidFill>
                <a:latin typeface="Arial" pitchFamily="34" charset="0"/>
              </a:rPr>
              <a:t>Cho </a:t>
            </a:r>
            <a:r>
              <a:rPr lang="en-US" sz="3200" b="1" dirty="0" err="1">
                <a:solidFill>
                  <a:srgbClr val="0000CC"/>
                </a:solidFill>
                <a:latin typeface="Arial" pitchFamily="34" charset="0"/>
              </a:rPr>
              <a:t>hai</a:t>
            </a:r>
            <a:r>
              <a:rPr lang="en-US" sz="3200" b="1" dirty="0">
                <a:solidFill>
                  <a:srgbClr val="0000CC"/>
                </a:solidFill>
                <a:latin typeface="Arial" pitchFamily="34" charset="0"/>
              </a:rPr>
              <a:t> </a:t>
            </a:r>
            <a:r>
              <a:rPr lang="en-US" sz="3200" b="1" dirty="0" err="1">
                <a:solidFill>
                  <a:srgbClr val="0000CC"/>
                </a:solidFill>
                <a:latin typeface="Arial" pitchFamily="34" charset="0"/>
              </a:rPr>
              <a:t>đa</a:t>
            </a:r>
            <a:r>
              <a:rPr lang="en-US" sz="3200" b="1" dirty="0">
                <a:solidFill>
                  <a:srgbClr val="0000CC"/>
                </a:solidFill>
                <a:latin typeface="Arial" pitchFamily="34" charset="0"/>
              </a:rPr>
              <a:t> </a:t>
            </a:r>
            <a:r>
              <a:rPr lang="en-US" sz="3200" b="1" dirty="0" err="1">
                <a:solidFill>
                  <a:srgbClr val="0000CC"/>
                </a:solidFill>
                <a:latin typeface="Arial" pitchFamily="34" charset="0"/>
              </a:rPr>
              <a:t>thức</a:t>
            </a:r>
            <a:r>
              <a:rPr lang="en-US" sz="3200" b="1" dirty="0">
                <a:solidFill>
                  <a:srgbClr val="0000CC"/>
                </a:solidFill>
                <a:latin typeface="Arial" pitchFamily="34" charset="0"/>
              </a:rPr>
              <a:t>: </a:t>
            </a:r>
            <a:r>
              <a:rPr lang="en-US" sz="3200" b="1" dirty="0">
                <a:solidFill>
                  <a:srgbClr val="FF0000"/>
                </a:solidFill>
                <a:latin typeface="Arial" pitchFamily="34" charset="0"/>
              </a:rPr>
              <a:t>M = 3xyz – 3x</a:t>
            </a:r>
            <a:r>
              <a:rPr lang="en-US" sz="3200" b="1" baseline="30000" dirty="0">
                <a:solidFill>
                  <a:srgbClr val="FF0000"/>
                </a:solidFill>
                <a:latin typeface="Arial" pitchFamily="34" charset="0"/>
              </a:rPr>
              <a:t>2 </a:t>
            </a:r>
            <a:r>
              <a:rPr lang="en-US" sz="3200" b="1" dirty="0">
                <a:solidFill>
                  <a:srgbClr val="FF0000"/>
                </a:solidFill>
                <a:latin typeface="Arial" pitchFamily="34" charset="0"/>
              </a:rPr>
              <a:t>+ 5xy – 1 </a:t>
            </a:r>
          </a:p>
          <a:p>
            <a:pPr>
              <a:defRPr/>
            </a:pPr>
            <a:r>
              <a:rPr lang="en-US" sz="3200" b="1" dirty="0">
                <a:latin typeface="Arial" pitchFamily="34" charset="0"/>
              </a:rPr>
              <a:t>                      </a:t>
            </a:r>
            <a:r>
              <a:rPr lang="en-US" sz="3200" b="1" dirty="0" err="1">
                <a:latin typeface="Arial" pitchFamily="34" charset="0"/>
              </a:rPr>
              <a:t>và</a:t>
            </a:r>
            <a:r>
              <a:rPr lang="en-US" sz="3200" b="1" dirty="0">
                <a:latin typeface="Arial" pitchFamily="34" charset="0"/>
              </a:rPr>
              <a:t>   </a:t>
            </a:r>
            <a:r>
              <a:rPr lang="en-US" sz="3200" b="1" dirty="0">
                <a:solidFill>
                  <a:srgbClr val="0000CC"/>
                </a:solidFill>
                <a:latin typeface="Arial" pitchFamily="34" charset="0"/>
              </a:rPr>
              <a:t>N = 5x</a:t>
            </a:r>
            <a:r>
              <a:rPr lang="en-US" sz="3200" b="1" baseline="30000" dirty="0">
                <a:solidFill>
                  <a:srgbClr val="0000CC"/>
                </a:solidFill>
                <a:latin typeface="Arial" pitchFamily="34" charset="0"/>
              </a:rPr>
              <a:t>2</a:t>
            </a:r>
            <a:r>
              <a:rPr lang="en-US" sz="3200" b="1" dirty="0">
                <a:solidFill>
                  <a:srgbClr val="0000CC"/>
                </a:solidFill>
                <a:latin typeface="Arial" pitchFamily="34" charset="0"/>
              </a:rPr>
              <a:t> + xyz – 5xy + 3 – y </a:t>
            </a:r>
          </a:p>
        </p:txBody>
      </p:sp>
      <p:sp>
        <p:nvSpPr>
          <p:cNvPr id="8" name="Hộp_Văn_Bản 7"/>
          <p:cNvSpPr txBox="1"/>
          <p:nvPr/>
        </p:nvSpPr>
        <p:spPr>
          <a:xfrm>
            <a:off x="4025900" y="2863850"/>
            <a:ext cx="1285875" cy="58420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3200" b="1" dirty="0" err="1">
                <a:solidFill>
                  <a:srgbClr val="0000CC"/>
                </a:solidFill>
                <a:latin typeface="Arial" pitchFamily="34" charset="0"/>
              </a:rPr>
              <a:t>Giải</a:t>
            </a:r>
            <a:r>
              <a:rPr lang="en-US" sz="3200" b="1" dirty="0">
                <a:solidFill>
                  <a:srgbClr val="0000CC"/>
                </a:solidFill>
                <a:latin typeface="Arial" pitchFamily="34" charset="0"/>
              </a:rPr>
              <a:t>:</a:t>
            </a:r>
          </a:p>
        </p:txBody>
      </p:sp>
      <p:sp>
        <p:nvSpPr>
          <p:cNvPr id="9" name="Hộp_Văn_Bản 8">
            <a:hlinkClick r:id="rId2" action="ppaction://hlinksldjump"/>
          </p:cNvPr>
          <p:cNvSpPr txBox="1">
            <a:spLocks noChangeArrowheads="1"/>
          </p:cNvSpPr>
          <p:nvPr/>
        </p:nvSpPr>
        <p:spPr bwMode="auto">
          <a:xfrm>
            <a:off x="-428625" y="3624263"/>
            <a:ext cx="9929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solidFill>
                  <a:srgbClr val="0000CC"/>
                </a:solidFill>
              </a:rPr>
              <a:t>    </a:t>
            </a:r>
            <a:r>
              <a:rPr lang="en-US" sz="2800" b="1">
                <a:solidFill>
                  <a:srgbClr val="FF0000"/>
                </a:solidFill>
              </a:rPr>
              <a:t>M </a:t>
            </a:r>
            <a:r>
              <a:rPr lang="en-US" sz="2800" b="1">
                <a:solidFill>
                  <a:srgbClr val="0000CC"/>
                </a:solidFill>
              </a:rPr>
              <a:t>– N = </a:t>
            </a:r>
            <a:r>
              <a:rPr lang="en-US" sz="2800" b="1">
                <a:solidFill>
                  <a:srgbClr val="FF0000"/>
                </a:solidFill>
              </a:rPr>
              <a:t>(3xyz – 3x</a:t>
            </a:r>
            <a:r>
              <a:rPr lang="en-US" sz="2800" b="1" baseline="30000">
                <a:solidFill>
                  <a:srgbClr val="FF0000"/>
                </a:solidFill>
              </a:rPr>
              <a:t>2 </a:t>
            </a:r>
            <a:r>
              <a:rPr lang="en-US" sz="2800" b="1">
                <a:solidFill>
                  <a:srgbClr val="FF0000"/>
                </a:solidFill>
              </a:rPr>
              <a:t>+ 5xy –1) </a:t>
            </a:r>
            <a:r>
              <a:rPr lang="en-US" sz="2800" b="1">
                <a:solidFill>
                  <a:srgbClr val="0000CC"/>
                </a:solidFill>
              </a:rPr>
              <a:t>– (5x</a:t>
            </a:r>
            <a:r>
              <a:rPr lang="en-US" sz="2800" b="1" baseline="30000">
                <a:solidFill>
                  <a:srgbClr val="0000CC"/>
                </a:solidFill>
              </a:rPr>
              <a:t>2</a:t>
            </a:r>
            <a:r>
              <a:rPr lang="en-US" sz="2800" b="1">
                <a:solidFill>
                  <a:srgbClr val="0000CC"/>
                </a:solidFill>
              </a:rPr>
              <a:t> + xyz – 5xy + 3 –y)</a:t>
            </a:r>
            <a:endParaRPr lang="en-US" sz="2800" b="1" baseline="30000">
              <a:solidFill>
                <a:srgbClr val="0000CC"/>
              </a:solidFill>
            </a:endParaRPr>
          </a:p>
        </p:txBody>
      </p:sp>
      <p:sp>
        <p:nvSpPr>
          <p:cNvPr id="10" name="Hộp_Văn_Bản 9"/>
          <p:cNvSpPr txBox="1">
            <a:spLocks noChangeArrowheads="1"/>
          </p:cNvSpPr>
          <p:nvPr/>
        </p:nvSpPr>
        <p:spPr bwMode="auto">
          <a:xfrm>
            <a:off x="1000125" y="4148138"/>
            <a:ext cx="8572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solidFill>
                  <a:srgbClr val="0000CC"/>
                </a:solidFill>
              </a:rPr>
              <a:t>=</a:t>
            </a:r>
            <a:r>
              <a:rPr lang="en-US" sz="2800" b="1"/>
              <a:t>  </a:t>
            </a:r>
            <a:r>
              <a:rPr lang="en-US" sz="2800" b="1">
                <a:solidFill>
                  <a:srgbClr val="FF0000"/>
                </a:solidFill>
              </a:rPr>
              <a:t>3xyz </a:t>
            </a:r>
            <a:r>
              <a:rPr lang="en-US" sz="2800" b="1">
                <a:solidFill>
                  <a:srgbClr val="0000CC"/>
                </a:solidFill>
              </a:rPr>
              <a:t>– 3x</a:t>
            </a:r>
            <a:r>
              <a:rPr lang="en-US" sz="2800" b="1" baseline="30000">
                <a:solidFill>
                  <a:srgbClr val="0000CC"/>
                </a:solidFill>
              </a:rPr>
              <a:t>2 </a:t>
            </a:r>
            <a:r>
              <a:rPr lang="en-US" sz="2800" b="1">
                <a:solidFill>
                  <a:srgbClr val="FF0000"/>
                </a:solidFill>
              </a:rPr>
              <a:t>+ </a:t>
            </a:r>
            <a:r>
              <a:rPr lang="en-US" sz="2800" b="1">
                <a:solidFill>
                  <a:srgbClr val="990099"/>
                </a:solidFill>
              </a:rPr>
              <a:t>5xy</a:t>
            </a:r>
            <a:r>
              <a:rPr lang="en-US" sz="2800" b="1">
                <a:solidFill>
                  <a:srgbClr val="FF0000"/>
                </a:solidFill>
              </a:rPr>
              <a:t> </a:t>
            </a:r>
            <a:r>
              <a:rPr lang="en-US" sz="2800" b="1">
                <a:solidFill>
                  <a:srgbClr val="FF00FF"/>
                </a:solidFill>
              </a:rPr>
              <a:t>–1  </a:t>
            </a:r>
            <a:r>
              <a:rPr lang="en-US" sz="2800" b="1">
                <a:solidFill>
                  <a:srgbClr val="0000CC"/>
                </a:solidFill>
              </a:rPr>
              <a:t>– 5x</a:t>
            </a:r>
            <a:r>
              <a:rPr lang="en-US" sz="2800" b="1" baseline="30000">
                <a:solidFill>
                  <a:srgbClr val="0000CC"/>
                </a:solidFill>
              </a:rPr>
              <a:t>2</a:t>
            </a:r>
            <a:r>
              <a:rPr lang="en-US" sz="2800" b="1">
                <a:solidFill>
                  <a:srgbClr val="0000CC"/>
                </a:solidFill>
              </a:rPr>
              <a:t> </a:t>
            </a:r>
            <a:r>
              <a:rPr lang="en-US" sz="2800" b="1">
                <a:solidFill>
                  <a:srgbClr val="FF0000"/>
                </a:solidFill>
              </a:rPr>
              <a:t>– xyz </a:t>
            </a:r>
            <a:r>
              <a:rPr lang="en-US" sz="2800" b="1">
                <a:solidFill>
                  <a:srgbClr val="0000CC"/>
                </a:solidFill>
              </a:rPr>
              <a:t>+ </a:t>
            </a:r>
            <a:r>
              <a:rPr lang="en-US" sz="2800" b="1">
                <a:solidFill>
                  <a:srgbClr val="990099"/>
                </a:solidFill>
              </a:rPr>
              <a:t>5xy</a:t>
            </a:r>
            <a:r>
              <a:rPr lang="en-US" sz="2800" b="1">
                <a:solidFill>
                  <a:srgbClr val="0000CC"/>
                </a:solidFill>
              </a:rPr>
              <a:t> </a:t>
            </a:r>
            <a:r>
              <a:rPr lang="en-US" sz="2800" b="1">
                <a:solidFill>
                  <a:srgbClr val="FF00FF"/>
                </a:solidFill>
              </a:rPr>
              <a:t>– 3 </a:t>
            </a:r>
            <a:r>
              <a:rPr lang="en-US" sz="2800" b="1">
                <a:solidFill>
                  <a:srgbClr val="0000CC"/>
                </a:solidFill>
              </a:rPr>
              <a:t>+ </a:t>
            </a:r>
            <a:r>
              <a:rPr lang="en-US" sz="2800" b="1"/>
              <a:t>y</a:t>
            </a:r>
            <a:endParaRPr lang="en-US" sz="2800" b="1" baseline="30000"/>
          </a:p>
        </p:txBody>
      </p:sp>
      <p:sp>
        <p:nvSpPr>
          <p:cNvPr id="11" name="Hộp_Văn_Bản 10"/>
          <p:cNvSpPr txBox="1">
            <a:spLocks noChangeArrowheads="1"/>
          </p:cNvSpPr>
          <p:nvPr/>
        </p:nvSpPr>
        <p:spPr bwMode="auto">
          <a:xfrm>
            <a:off x="1000125" y="4664075"/>
            <a:ext cx="9144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600" b="1">
                <a:solidFill>
                  <a:srgbClr val="0000CC"/>
                </a:solidFill>
              </a:rPr>
              <a:t>=(</a:t>
            </a:r>
            <a:r>
              <a:rPr lang="en-US" sz="2600" b="1">
                <a:solidFill>
                  <a:srgbClr val="FF0000"/>
                </a:solidFill>
              </a:rPr>
              <a:t>3xyz – xyz</a:t>
            </a:r>
            <a:r>
              <a:rPr lang="en-US" sz="2600" b="1">
                <a:solidFill>
                  <a:srgbClr val="0000CC"/>
                </a:solidFill>
              </a:rPr>
              <a:t>)</a:t>
            </a:r>
            <a:r>
              <a:rPr lang="en-US" sz="2600" b="1"/>
              <a:t>+</a:t>
            </a:r>
            <a:r>
              <a:rPr lang="en-US" sz="2600" b="1">
                <a:solidFill>
                  <a:srgbClr val="0000CC"/>
                </a:solidFill>
              </a:rPr>
              <a:t>(– 3x</a:t>
            </a:r>
            <a:r>
              <a:rPr lang="en-US" sz="2600" b="1" baseline="30000">
                <a:solidFill>
                  <a:srgbClr val="0000CC"/>
                </a:solidFill>
              </a:rPr>
              <a:t>2</a:t>
            </a:r>
            <a:r>
              <a:rPr lang="en-US" sz="2600" b="1">
                <a:solidFill>
                  <a:srgbClr val="0000CC"/>
                </a:solidFill>
              </a:rPr>
              <a:t> – 5x</a:t>
            </a:r>
            <a:r>
              <a:rPr lang="en-US" sz="2600" b="1" baseline="30000">
                <a:solidFill>
                  <a:srgbClr val="0000CC"/>
                </a:solidFill>
              </a:rPr>
              <a:t>2</a:t>
            </a:r>
            <a:r>
              <a:rPr lang="en-US" sz="2600" b="1">
                <a:solidFill>
                  <a:srgbClr val="0000CC"/>
                </a:solidFill>
              </a:rPr>
              <a:t>)</a:t>
            </a:r>
            <a:r>
              <a:rPr lang="en-US" sz="2600" b="1"/>
              <a:t>+</a:t>
            </a:r>
            <a:r>
              <a:rPr lang="en-US" sz="2600" b="1">
                <a:solidFill>
                  <a:srgbClr val="0000CC"/>
                </a:solidFill>
              </a:rPr>
              <a:t>(</a:t>
            </a:r>
            <a:r>
              <a:rPr lang="en-US" sz="2600" b="1">
                <a:solidFill>
                  <a:srgbClr val="990099"/>
                </a:solidFill>
              </a:rPr>
              <a:t>5xy + 5xy</a:t>
            </a:r>
            <a:r>
              <a:rPr lang="en-US" sz="2600" b="1">
                <a:solidFill>
                  <a:srgbClr val="0000CC"/>
                </a:solidFill>
              </a:rPr>
              <a:t>) </a:t>
            </a:r>
            <a:r>
              <a:rPr lang="en-US" sz="2600" b="1"/>
              <a:t>+</a:t>
            </a:r>
            <a:r>
              <a:rPr lang="en-US" sz="2600" b="1">
                <a:solidFill>
                  <a:srgbClr val="0000CC"/>
                </a:solidFill>
              </a:rPr>
              <a:t> y </a:t>
            </a:r>
            <a:r>
              <a:rPr lang="en-US" sz="2600" b="1"/>
              <a:t>+</a:t>
            </a:r>
            <a:r>
              <a:rPr lang="en-US" sz="2600" b="1">
                <a:solidFill>
                  <a:srgbClr val="0000CC"/>
                </a:solidFill>
              </a:rPr>
              <a:t> </a:t>
            </a:r>
            <a:r>
              <a:rPr lang="en-US" sz="2600" b="1">
                <a:solidFill>
                  <a:srgbClr val="FF00FF"/>
                </a:solidFill>
              </a:rPr>
              <a:t>(–1 – 3)</a:t>
            </a:r>
          </a:p>
          <a:p>
            <a:pPr algn="just" eaLnBrk="1" hangingPunct="1"/>
            <a:r>
              <a:rPr lang="en-US" sz="2800" b="1">
                <a:solidFill>
                  <a:srgbClr val="0000CC"/>
                </a:solidFill>
              </a:rPr>
              <a:t> </a:t>
            </a:r>
          </a:p>
        </p:txBody>
      </p:sp>
      <p:sp>
        <p:nvSpPr>
          <p:cNvPr id="13" name="Hộp_Văn_Bản 12">
            <a:hlinkClick r:id="rId3" action="ppaction://hlinksldjump"/>
          </p:cNvPr>
          <p:cNvSpPr txBox="1"/>
          <p:nvPr/>
        </p:nvSpPr>
        <p:spPr>
          <a:xfrm>
            <a:off x="279400" y="142875"/>
            <a:ext cx="3429000" cy="58420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n-US" sz="3200" b="1" dirty="0" err="1">
                <a:solidFill>
                  <a:srgbClr val="0000CC"/>
                </a:solidFill>
                <a:latin typeface="Arial" pitchFamily="34" charset="0"/>
              </a:rPr>
              <a:t>Bài</a:t>
            </a:r>
            <a:r>
              <a:rPr lang="en-US" sz="3200" b="1" dirty="0">
                <a:solidFill>
                  <a:srgbClr val="0000CC"/>
                </a:solidFill>
                <a:latin typeface="Arial" pitchFamily="34" charset="0"/>
              </a:rPr>
              <a:t> </a:t>
            </a:r>
            <a:r>
              <a:rPr lang="en-US" sz="3200" b="1" dirty="0" err="1">
                <a:solidFill>
                  <a:srgbClr val="0000CC"/>
                </a:solidFill>
                <a:latin typeface="Arial" pitchFamily="34" charset="0"/>
              </a:rPr>
              <a:t>tập</a:t>
            </a:r>
            <a:r>
              <a:rPr lang="en-US" sz="3200" b="1" dirty="0">
                <a:solidFill>
                  <a:srgbClr val="0000CC"/>
                </a:solidFill>
                <a:latin typeface="Arial" pitchFamily="34" charset="0"/>
              </a:rPr>
              <a:t> 31 SGK:</a:t>
            </a:r>
          </a:p>
        </p:txBody>
      </p:sp>
      <p:sp>
        <p:nvSpPr>
          <p:cNvPr id="16392" name="Hộp_Văn_Bản 15">
            <a:hlinkClick r:id="rId2" action="ppaction://hlinksldjump"/>
          </p:cNvPr>
          <p:cNvSpPr txBox="1">
            <a:spLocks noChangeArrowheads="1"/>
          </p:cNvSpPr>
          <p:nvPr/>
        </p:nvSpPr>
        <p:spPr bwMode="auto">
          <a:xfrm>
            <a:off x="285750" y="2000250"/>
            <a:ext cx="3000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a:solidFill>
                  <a:srgbClr val="0000CC"/>
                </a:solidFill>
              </a:rPr>
              <a:t>b) Tính </a:t>
            </a:r>
            <a:r>
              <a:rPr lang="en-US" sz="3200" b="1">
                <a:solidFill>
                  <a:srgbClr val="FF0000"/>
                </a:solidFill>
              </a:rPr>
              <a:t>M</a:t>
            </a:r>
            <a:r>
              <a:rPr lang="en-US" sz="3200" b="1">
                <a:solidFill>
                  <a:srgbClr val="0000CC"/>
                </a:solidFill>
              </a:rPr>
              <a:t> – N</a:t>
            </a:r>
            <a:endParaRPr lang="en-US" sz="3200" b="1" baseline="30000">
              <a:solidFill>
                <a:srgbClr val="0000CC"/>
              </a:solidFill>
            </a:endParaRPr>
          </a:p>
        </p:txBody>
      </p:sp>
      <p:sp>
        <p:nvSpPr>
          <p:cNvPr id="18" name="Hộp_Văn_Bản 17"/>
          <p:cNvSpPr txBox="1">
            <a:spLocks noChangeArrowheads="1"/>
          </p:cNvSpPr>
          <p:nvPr/>
        </p:nvSpPr>
        <p:spPr bwMode="auto">
          <a:xfrm>
            <a:off x="1036638" y="5351463"/>
            <a:ext cx="9070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2800" b="1"/>
              <a:t>=      2xyz   </a:t>
            </a:r>
            <a:r>
              <a:rPr lang="en-US" sz="2800" b="1" baseline="30000"/>
              <a:t> </a:t>
            </a:r>
            <a:r>
              <a:rPr lang="en-US" sz="2800" b="1"/>
              <a:t>–     8x</a:t>
            </a:r>
            <a:r>
              <a:rPr lang="en-US" sz="2800" b="1" baseline="30000"/>
              <a:t>2</a:t>
            </a:r>
            <a:r>
              <a:rPr lang="en-US" sz="2800" b="1"/>
              <a:t>         +     10xy</a:t>
            </a:r>
            <a:r>
              <a:rPr lang="en-US" sz="2800" b="1" baseline="30000"/>
              <a:t>        </a:t>
            </a:r>
            <a:r>
              <a:rPr lang="en-US" sz="2800" b="1"/>
              <a:t>+ y  –  4 </a:t>
            </a:r>
            <a:endParaRPr lang="en-US" sz="2800" b="1" baseline="3000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0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left)">
                                      <p:cBhvr>
                                        <p:cTn id="27"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1"/>
          <p:cNvSpPr txBox="1">
            <a:spLocks noChangeArrowheads="1"/>
          </p:cNvSpPr>
          <p:nvPr/>
        </p:nvSpPr>
        <p:spPr bwMode="auto">
          <a:xfrm>
            <a:off x="3632200" y="1639888"/>
            <a:ext cx="2362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17411" name="Text Box 12"/>
          <p:cNvSpPr txBox="1">
            <a:spLocks noChangeArrowheads="1"/>
          </p:cNvSpPr>
          <p:nvPr/>
        </p:nvSpPr>
        <p:spPr bwMode="auto">
          <a:xfrm>
            <a:off x="3327400" y="2708275"/>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17412" name="Text Box 14"/>
          <p:cNvSpPr txBox="1">
            <a:spLocks noChangeArrowheads="1"/>
          </p:cNvSpPr>
          <p:nvPr/>
        </p:nvSpPr>
        <p:spPr bwMode="auto">
          <a:xfrm>
            <a:off x="4394200" y="2630488"/>
            <a:ext cx="129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p>
        </p:txBody>
      </p:sp>
      <p:sp>
        <p:nvSpPr>
          <p:cNvPr id="17413" name="Text Box 35"/>
          <p:cNvSpPr txBox="1">
            <a:spLocks noChangeArrowheads="1"/>
          </p:cNvSpPr>
          <p:nvPr/>
        </p:nvSpPr>
        <p:spPr bwMode="auto">
          <a:xfrm>
            <a:off x="2411413" y="115888"/>
            <a:ext cx="53292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0000FF"/>
                </a:solidFill>
                <a:latin typeface="Times New Roman" pitchFamily="18" charset="0"/>
              </a:rPr>
              <a:t>Bài 32</a:t>
            </a:r>
            <a:r>
              <a:rPr lang="en-US" sz="3200" b="1" i="1">
                <a:solidFill>
                  <a:srgbClr val="0000FF"/>
                </a:solidFill>
                <a:latin typeface="Times New Roman" pitchFamily="18" charset="0"/>
              </a:rPr>
              <a:t>.( Trang 40 SGK )</a:t>
            </a:r>
          </a:p>
        </p:txBody>
      </p:sp>
      <p:sp>
        <p:nvSpPr>
          <p:cNvPr id="55332" name="Text Box 36"/>
          <p:cNvSpPr txBox="1">
            <a:spLocks noChangeArrowheads="1"/>
          </p:cNvSpPr>
          <p:nvPr/>
        </p:nvSpPr>
        <p:spPr bwMode="auto">
          <a:xfrm>
            <a:off x="3779838" y="749300"/>
            <a:ext cx="1219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b="1" i="1">
                <a:solidFill>
                  <a:srgbClr val="0000FF"/>
                </a:solidFill>
                <a:latin typeface="Times New Roman" pitchFamily="18" charset="0"/>
              </a:rPr>
              <a:t>Giải :</a:t>
            </a:r>
          </a:p>
        </p:txBody>
      </p:sp>
      <p:sp>
        <p:nvSpPr>
          <p:cNvPr id="55333" name="Rectangle 37"/>
          <p:cNvSpPr>
            <a:spLocks noChangeArrowheads="1"/>
          </p:cNvSpPr>
          <p:nvPr/>
        </p:nvSpPr>
        <p:spPr bwMode="auto">
          <a:xfrm>
            <a:off x="1619250" y="1341438"/>
            <a:ext cx="58245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0000"/>
                </a:solidFill>
                <a:latin typeface="Times New Roman" pitchFamily="18" charset="0"/>
              </a:rPr>
              <a:t>a)  P + (</a:t>
            </a:r>
            <a:r>
              <a:rPr lang="en-US" sz="3200" b="1">
                <a:solidFill>
                  <a:srgbClr val="FF0000"/>
                </a:solidFill>
                <a:latin typeface="Times New Roman" pitchFamily="18" charset="0"/>
                <a:cs typeface="Times New Roman" pitchFamily="18" charset="0"/>
              </a:rPr>
              <a:t>x</a:t>
            </a:r>
            <a:r>
              <a:rPr lang="en-US" sz="3200" b="1" baseline="30000">
                <a:solidFill>
                  <a:srgbClr val="FF0000"/>
                </a:solidFill>
                <a:latin typeface="Times New Roman" pitchFamily="18" charset="0"/>
                <a:cs typeface="Times New Roman" pitchFamily="18" charset="0"/>
              </a:rPr>
              <a:t>2 </a:t>
            </a:r>
            <a:r>
              <a:rPr lang="en-US" sz="3200" b="1">
                <a:solidFill>
                  <a:srgbClr val="FF0000"/>
                </a:solidFill>
                <a:latin typeface="Times New Roman" pitchFamily="18" charset="0"/>
                <a:cs typeface="Times New Roman" pitchFamily="18" charset="0"/>
              </a:rPr>
              <a:t>- 2y) = x</a:t>
            </a:r>
            <a:r>
              <a:rPr lang="en-US" sz="3200" b="1" baseline="30000">
                <a:solidFill>
                  <a:srgbClr val="FF0000"/>
                </a:solidFill>
                <a:latin typeface="Times New Roman" pitchFamily="18" charset="0"/>
                <a:cs typeface="Times New Roman" pitchFamily="18" charset="0"/>
              </a:rPr>
              <a:t>2 </a:t>
            </a:r>
            <a:r>
              <a:rPr lang="en-US" sz="3200" b="1">
                <a:solidFill>
                  <a:srgbClr val="FF0000"/>
                </a:solidFill>
                <a:latin typeface="Times New Roman" pitchFamily="18" charset="0"/>
                <a:cs typeface="Times New Roman" pitchFamily="18" charset="0"/>
              </a:rPr>
              <a:t>- y</a:t>
            </a:r>
            <a:r>
              <a:rPr lang="en-US" sz="3200" b="1" baseline="30000">
                <a:solidFill>
                  <a:srgbClr val="FF0000"/>
                </a:solidFill>
                <a:latin typeface="Times New Roman" pitchFamily="18" charset="0"/>
                <a:cs typeface="Times New Roman" pitchFamily="18" charset="0"/>
              </a:rPr>
              <a:t>2 </a:t>
            </a:r>
            <a:r>
              <a:rPr lang="en-US" sz="3200" b="1">
                <a:solidFill>
                  <a:srgbClr val="FF0000"/>
                </a:solidFill>
                <a:latin typeface="Times New Roman" pitchFamily="18" charset="0"/>
                <a:cs typeface="Times New Roman" pitchFamily="18" charset="0"/>
              </a:rPr>
              <a:t>+ 3y</a:t>
            </a:r>
            <a:r>
              <a:rPr lang="en-US" sz="3200" b="1" baseline="30000">
                <a:solidFill>
                  <a:srgbClr val="FF0000"/>
                </a:solidFill>
                <a:latin typeface="Times New Roman" pitchFamily="18" charset="0"/>
                <a:cs typeface="Times New Roman" pitchFamily="18" charset="0"/>
              </a:rPr>
              <a:t>2 </a:t>
            </a:r>
            <a:r>
              <a:rPr lang="en-US" sz="3200" b="1">
                <a:solidFill>
                  <a:srgbClr val="FF0000"/>
                </a:solidFill>
                <a:latin typeface="Times New Roman" pitchFamily="18" charset="0"/>
                <a:cs typeface="Times New Roman" pitchFamily="18" charset="0"/>
              </a:rPr>
              <a:t> - 1</a:t>
            </a:r>
            <a:endParaRPr lang="en-US" sz="3200" b="1" baseline="30000">
              <a:solidFill>
                <a:srgbClr val="FF0000"/>
              </a:solidFill>
              <a:latin typeface="Times New Roman" pitchFamily="18" charset="0"/>
              <a:cs typeface="Times New Roman" pitchFamily="18" charset="0"/>
            </a:endParaRPr>
          </a:p>
        </p:txBody>
      </p:sp>
      <p:sp>
        <p:nvSpPr>
          <p:cNvPr id="55334" name="Text Box 38"/>
          <p:cNvSpPr txBox="1">
            <a:spLocks noChangeArrowheads="1"/>
          </p:cNvSpPr>
          <p:nvPr/>
        </p:nvSpPr>
        <p:spPr bwMode="auto">
          <a:xfrm>
            <a:off x="1547813" y="2057400"/>
            <a:ext cx="6553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a:solidFill>
                  <a:srgbClr val="0000FF"/>
                </a:solidFill>
                <a:latin typeface="Times New Roman" pitchFamily="18" charset="0"/>
              </a:rPr>
              <a:t>           P  = x</a:t>
            </a:r>
            <a:r>
              <a:rPr lang="en-US" sz="3200" b="1" baseline="30000">
                <a:solidFill>
                  <a:srgbClr val="0000FF"/>
                </a:solidFill>
                <a:latin typeface="Times New Roman" pitchFamily="18" charset="0"/>
              </a:rPr>
              <a:t>2 </a:t>
            </a:r>
            <a:r>
              <a:rPr lang="en-US" sz="3200" b="1">
                <a:solidFill>
                  <a:srgbClr val="0000FF"/>
                </a:solidFill>
                <a:latin typeface="Times New Roman" pitchFamily="18" charset="0"/>
              </a:rPr>
              <a:t>- y</a:t>
            </a:r>
            <a:r>
              <a:rPr lang="en-US" sz="3200" b="1" baseline="30000">
                <a:solidFill>
                  <a:srgbClr val="0000FF"/>
                </a:solidFill>
                <a:latin typeface="Times New Roman" pitchFamily="18" charset="0"/>
              </a:rPr>
              <a:t>2 </a:t>
            </a:r>
            <a:r>
              <a:rPr lang="en-US" sz="3200" b="1">
                <a:solidFill>
                  <a:srgbClr val="0000FF"/>
                </a:solidFill>
                <a:latin typeface="Times New Roman" pitchFamily="18" charset="0"/>
              </a:rPr>
              <a:t>+ 3y</a:t>
            </a:r>
            <a:r>
              <a:rPr lang="en-US" sz="3200" b="1" baseline="30000">
                <a:solidFill>
                  <a:srgbClr val="0000FF"/>
                </a:solidFill>
                <a:latin typeface="Times New Roman" pitchFamily="18" charset="0"/>
              </a:rPr>
              <a:t>2 </a:t>
            </a:r>
            <a:r>
              <a:rPr lang="en-US" sz="3200" b="1">
                <a:solidFill>
                  <a:srgbClr val="0000FF"/>
                </a:solidFill>
                <a:latin typeface="Times New Roman" pitchFamily="18" charset="0"/>
              </a:rPr>
              <a:t>- 1- ( x</a:t>
            </a:r>
            <a:r>
              <a:rPr lang="en-US" sz="3200" b="1" baseline="30000">
                <a:solidFill>
                  <a:srgbClr val="0000FF"/>
                </a:solidFill>
                <a:latin typeface="Times New Roman" pitchFamily="18" charset="0"/>
              </a:rPr>
              <a:t>2 </a:t>
            </a:r>
            <a:r>
              <a:rPr lang="en-US" sz="3200" b="1">
                <a:solidFill>
                  <a:srgbClr val="0000FF"/>
                </a:solidFill>
                <a:latin typeface="Times New Roman" pitchFamily="18" charset="0"/>
              </a:rPr>
              <a:t>- 2y)</a:t>
            </a:r>
          </a:p>
        </p:txBody>
      </p:sp>
      <p:sp>
        <p:nvSpPr>
          <p:cNvPr id="55338" name="Rectangle 42"/>
          <p:cNvSpPr>
            <a:spLocks noChangeArrowheads="1"/>
          </p:cNvSpPr>
          <p:nvPr/>
        </p:nvSpPr>
        <p:spPr bwMode="auto">
          <a:xfrm>
            <a:off x="1547813" y="2752725"/>
            <a:ext cx="66976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FF0000"/>
                </a:solidFill>
                <a:latin typeface="Times New Roman" pitchFamily="18" charset="0"/>
                <a:cs typeface="Times New Roman" pitchFamily="18" charset="0"/>
              </a:rPr>
              <a:t>b)  Q - (5x</a:t>
            </a:r>
            <a:r>
              <a:rPr lang="en-US" sz="3200" b="1" baseline="30000">
                <a:solidFill>
                  <a:srgbClr val="FF0000"/>
                </a:solidFill>
                <a:latin typeface="Times New Roman" pitchFamily="18" charset="0"/>
                <a:cs typeface="Times New Roman" pitchFamily="18" charset="0"/>
              </a:rPr>
              <a:t>2 </a:t>
            </a:r>
            <a:r>
              <a:rPr lang="en-US" sz="3200" b="1">
                <a:solidFill>
                  <a:srgbClr val="FF0000"/>
                </a:solidFill>
                <a:latin typeface="Times New Roman" pitchFamily="18" charset="0"/>
                <a:cs typeface="Times New Roman" pitchFamily="18" charset="0"/>
              </a:rPr>
              <a:t>- xyz) = xy + 2x</a:t>
            </a:r>
            <a:r>
              <a:rPr lang="en-US" sz="3200" b="1" baseline="30000">
                <a:solidFill>
                  <a:srgbClr val="FF0000"/>
                </a:solidFill>
                <a:latin typeface="Times New Roman" pitchFamily="18" charset="0"/>
                <a:cs typeface="Times New Roman" pitchFamily="18" charset="0"/>
              </a:rPr>
              <a:t>2</a:t>
            </a:r>
            <a:r>
              <a:rPr lang="en-US" sz="3200" b="1">
                <a:solidFill>
                  <a:srgbClr val="FF0000"/>
                </a:solidFill>
                <a:latin typeface="Times New Roman" pitchFamily="18" charset="0"/>
                <a:cs typeface="Times New Roman" pitchFamily="18" charset="0"/>
              </a:rPr>
              <a:t>- 3xyz + 5</a:t>
            </a:r>
            <a:endParaRPr lang="en-US" sz="3200" b="1" baseline="30000">
              <a:solidFill>
                <a:srgbClr val="FF0000"/>
              </a:solidFill>
              <a:latin typeface="Times New Roman" pitchFamily="18" charset="0"/>
              <a:cs typeface="Times New Roman" pitchFamily="18" charset="0"/>
            </a:endParaRPr>
          </a:p>
        </p:txBody>
      </p:sp>
      <p:sp>
        <p:nvSpPr>
          <p:cNvPr id="55339" name="Text Box 43"/>
          <p:cNvSpPr txBox="1">
            <a:spLocks noChangeArrowheads="1"/>
          </p:cNvSpPr>
          <p:nvPr/>
        </p:nvSpPr>
        <p:spPr bwMode="auto">
          <a:xfrm>
            <a:off x="1446213" y="3544888"/>
            <a:ext cx="75930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a:solidFill>
                  <a:srgbClr val="0000FF"/>
                </a:solidFill>
                <a:latin typeface="Times New Roman" pitchFamily="18" charset="0"/>
              </a:rPr>
              <a:t>      Q = xy + 2x</a:t>
            </a:r>
            <a:r>
              <a:rPr lang="en-US" sz="3200" b="1" baseline="30000">
                <a:solidFill>
                  <a:srgbClr val="0000FF"/>
                </a:solidFill>
                <a:latin typeface="Times New Roman" pitchFamily="18" charset="0"/>
              </a:rPr>
              <a:t>2 </a:t>
            </a:r>
            <a:r>
              <a:rPr lang="en-US" sz="3200" b="1">
                <a:solidFill>
                  <a:srgbClr val="0000FF"/>
                </a:solidFill>
                <a:latin typeface="Times New Roman" pitchFamily="18" charset="0"/>
              </a:rPr>
              <a:t>- 3xyz + 5 + (5x</a:t>
            </a:r>
            <a:r>
              <a:rPr lang="en-US" sz="3200" b="1" baseline="30000">
                <a:solidFill>
                  <a:srgbClr val="0000FF"/>
                </a:solidFill>
                <a:latin typeface="Times New Roman" pitchFamily="18" charset="0"/>
              </a:rPr>
              <a:t>2 </a:t>
            </a:r>
            <a:r>
              <a:rPr lang="en-US" sz="3200" b="1">
                <a:solidFill>
                  <a:srgbClr val="0000FF"/>
                </a:solidFill>
                <a:latin typeface="Times New Roman" pitchFamily="18" charset="0"/>
              </a:rPr>
              <a:t>- xyz)</a:t>
            </a:r>
          </a:p>
        </p:txBody>
      </p:sp>
      <p:graphicFrame>
        <p:nvGraphicFramePr>
          <p:cNvPr id="35" name="Object 35"/>
          <p:cNvGraphicFramePr>
            <a:graphicFrameLocks noChangeAspect="1"/>
          </p:cNvGraphicFramePr>
          <p:nvPr/>
        </p:nvGraphicFramePr>
        <p:xfrm>
          <a:off x="2195513" y="2181225"/>
          <a:ext cx="388937" cy="311150"/>
        </p:xfrm>
        <a:graphic>
          <a:graphicData uri="http://schemas.openxmlformats.org/presentationml/2006/ole">
            <mc:AlternateContent xmlns:mc="http://schemas.openxmlformats.org/markup-compatibility/2006">
              <mc:Choice xmlns:v="urn:schemas-microsoft-com:vml" Requires="v">
                <p:oleObj spid="_x0000_s17425" name="Equation" r:id="rId3" imgW="190417" imgH="152334" progId="Equation.DSMT4">
                  <p:embed/>
                </p:oleObj>
              </mc:Choice>
              <mc:Fallback>
                <p:oleObj name="Equation" r:id="rId3" imgW="190417" imgH="152334" progId="Equation.DSMT4">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2181225"/>
                        <a:ext cx="388937"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300" name="Object 36"/>
          <p:cNvGraphicFramePr>
            <a:graphicFrameLocks noChangeAspect="1"/>
          </p:cNvGraphicFramePr>
          <p:nvPr/>
        </p:nvGraphicFramePr>
        <p:xfrm>
          <a:off x="1547813" y="3665538"/>
          <a:ext cx="388937" cy="311150"/>
        </p:xfrm>
        <a:graphic>
          <a:graphicData uri="http://schemas.openxmlformats.org/presentationml/2006/ole">
            <mc:AlternateContent xmlns:mc="http://schemas.openxmlformats.org/markup-compatibility/2006">
              <mc:Choice xmlns:v="urn:schemas-microsoft-com:vml" Requires="v">
                <p:oleObj spid="_x0000_s17426" name="Equation" r:id="rId5" imgW="190417" imgH="152334" progId="Equation.DSMT4">
                  <p:embed/>
                </p:oleObj>
              </mc:Choice>
              <mc:Fallback>
                <p:oleObj name="Equation" r:id="rId5" imgW="190417" imgH="152334" progId="Equation.DSMT4">
                  <p:embed/>
                  <p:pic>
                    <p:nvPicPr>
                      <p:cNvPr id="0" name="Object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813" y="3665538"/>
                        <a:ext cx="388937" cy="311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5332"/>
                                        </p:tgtEl>
                                        <p:attrNameLst>
                                          <p:attrName>style.visibility</p:attrName>
                                        </p:attrNameLst>
                                      </p:cBhvr>
                                      <p:to>
                                        <p:strVal val="visible"/>
                                      </p:to>
                                    </p:set>
                                    <p:anim calcmode="lin" valueType="num">
                                      <p:cBhvr>
                                        <p:cTn id="7" dur="500" fill="hold"/>
                                        <p:tgtEl>
                                          <p:spTgt spid="55332"/>
                                        </p:tgtEl>
                                        <p:attrNameLst>
                                          <p:attrName>ppt_w</p:attrName>
                                        </p:attrNameLst>
                                      </p:cBhvr>
                                      <p:tavLst>
                                        <p:tav tm="0">
                                          <p:val>
                                            <p:fltVal val="0"/>
                                          </p:val>
                                        </p:tav>
                                        <p:tav tm="100000">
                                          <p:val>
                                            <p:strVal val="#ppt_w"/>
                                          </p:val>
                                        </p:tav>
                                      </p:tavLst>
                                    </p:anim>
                                    <p:anim calcmode="lin" valueType="num">
                                      <p:cBhvr>
                                        <p:cTn id="8" dur="500" fill="hold"/>
                                        <p:tgtEl>
                                          <p:spTgt spid="5533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5333"/>
                                        </p:tgtEl>
                                        <p:attrNameLst>
                                          <p:attrName>style.visibility</p:attrName>
                                        </p:attrNameLst>
                                      </p:cBhvr>
                                      <p:to>
                                        <p:strVal val="visible"/>
                                      </p:to>
                                    </p:set>
                                    <p:animEffect transition="in" filter="fade">
                                      <p:cBhvr>
                                        <p:cTn id="13" dur="500"/>
                                        <p:tgtEl>
                                          <p:spTgt spid="55333"/>
                                        </p:tgtEl>
                                      </p:cBhvr>
                                    </p:animEffect>
                                    <p:anim calcmode="lin" valueType="num">
                                      <p:cBhvr>
                                        <p:cTn id="14" dur="500" fill="hold"/>
                                        <p:tgtEl>
                                          <p:spTgt spid="55333"/>
                                        </p:tgtEl>
                                        <p:attrNameLst>
                                          <p:attrName>ppt_x</p:attrName>
                                        </p:attrNameLst>
                                      </p:cBhvr>
                                      <p:tavLst>
                                        <p:tav tm="0">
                                          <p:val>
                                            <p:strVal val="#ppt_x-.1"/>
                                          </p:val>
                                        </p:tav>
                                        <p:tav tm="100000">
                                          <p:val>
                                            <p:strVal val="#ppt_x"/>
                                          </p:val>
                                        </p:tav>
                                      </p:tavLst>
                                    </p:anim>
                                    <p:anim calcmode="lin" valueType="num">
                                      <p:cBhvr>
                                        <p:cTn id="15" dur="500" fill="hold"/>
                                        <p:tgtEl>
                                          <p:spTgt spid="55333"/>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500" fill="hold"/>
                                        <p:tgtEl>
                                          <p:spTgt spid="35"/>
                                        </p:tgtEl>
                                        <p:attrNameLst>
                                          <p:attrName>ppt_x</p:attrName>
                                        </p:attrNameLst>
                                      </p:cBhvr>
                                      <p:tavLst>
                                        <p:tav tm="0">
                                          <p:val>
                                            <p:strVal val="#ppt_x"/>
                                          </p:val>
                                        </p:tav>
                                        <p:tav tm="100000">
                                          <p:val>
                                            <p:strVal val="#ppt_x"/>
                                          </p:val>
                                        </p:tav>
                                      </p:tavLst>
                                    </p:anim>
                                    <p:anim calcmode="lin" valueType="num">
                                      <p:cBhvr additive="base">
                                        <p:cTn id="21"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55334"/>
                                        </p:tgtEl>
                                        <p:attrNameLst>
                                          <p:attrName>style.visibility</p:attrName>
                                        </p:attrNameLst>
                                      </p:cBhvr>
                                      <p:to>
                                        <p:strVal val="visible"/>
                                      </p:to>
                                    </p:set>
                                    <p:animEffect transition="in" filter="fade">
                                      <p:cBhvr>
                                        <p:cTn id="26" dur="500"/>
                                        <p:tgtEl>
                                          <p:spTgt spid="55334"/>
                                        </p:tgtEl>
                                      </p:cBhvr>
                                    </p:animEffect>
                                    <p:anim calcmode="lin" valueType="num">
                                      <p:cBhvr>
                                        <p:cTn id="27" dur="500" fill="hold"/>
                                        <p:tgtEl>
                                          <p:spTgt spid="55334"/>
                                        </p:tgtEl>
                                        <p:attrNameLst>
                                          <p:attrName>ppt_x</p:attrName>
                                        </p:attrNameLst>
                                      </p:cBhvr>
                                      <p:tavLst>
                                        <p:tav tm="0">
                                          <p:val>
                                            <p:strVal val="#ppt_x-.1"/>
                                          </p:val>
                                        </p:tav>
                                        <p:tav tm="100000">
                                          <p:val>
                                            <p:strVal val="#ppt_x"/>
                                          </p:val>
                                        </p:tav>
                                      </p:tavLst>
                                    </p:anim>
                                    <p:anim calcmode="lin" valueType="num">
                                      <p:cBhvr>
                                        <p:cTn id="28" dur="500" fill="hold"/>
                                        <p:tgtEl>
                                          <p:spTgt spid="55334"/>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55338"/>
                                        </p:tgtEl>
                                        <p:attrNameLst>
                                          <p:attrName>style.visibility</p:attrName>
                                        </p:attrNameLst>
                                      </p:cBhvr>
                                      <p:to>
                                        <p:strVal val="visible"/>
                                      </p:to>
                                    </p:set>
                                    <p:animEffect transition="in" filter="fade">
                                      <p:cBhvr>
                                        <p:cTn id="33" dur="500"/>
                                        <p:tgtEl>
                                          <p:spTgt spid="55338"/>
                                        </p:tgtEl>
                                      </p:cBhvr>
                                    </p:animEffect>
                                    <p:anim calcmode="lin" valueType="num">
                                      <p:cBhvr>
                                        <p:cTn id="34" dur="500" fill="hold"/>
                                        <p:tgtEl>
                                          <p:spTgt spid="55338"/>
                                        </p:tgtEl>
                                        <p:attrNameLst>
                                          <p:attrName>ppt_x</p:attrName>
                                        </p:attrNameLst>
                                      </p:cBhvr>
                                      <p:tavLst>
                                        <p:tav tm="0">
                                          <p:val>
                                            <p:strVal val="#ppt_x-.1"/>
                                          </p:val>
                                        </p:tav>
                                        <p:tav tm="100000">
                                          <p:val>
                                            <p:strVal val="#ppt_x"/>
                                          </p:val>
                                        </p:tav>
                                      </p:tavLst>
                                    </p:anim>
                                    <p:anim calcmode="lin" valueType="num">
                                      <p:cBhvr>
                                        <p:cTn id="35" dur="500" fill="hold"/>
                                        <p:tgtEl>
                                          <p:spTgt spid="55338"/>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11300"/>
                                        </p:tgtEl>
                                        <p:attrNameLst>
                                          <p:attrName>style.visibility</p:attrName>
                                        </p:attrNameLst>
                                      </p:cBhvr>
                                      <p:to>
                                        <p:strVal val="visible"/>
                                      </p:to>
                                    </p:set>
                                    <p:anim calcmode="lin" valueType="num">
                                      <p:cBhvr additive="base">
                                        <p:cTn id="40" dur="500" fill="hold"/>
                                        <p:tgtEl>
                                          <p:spTgt spid="11300"/>
                                        </p:tgtEl>
                                        <p:attrNameLst>
                                          <p:attrName>ppt_x</p:attrName>
                                        </p:attrNameLst>
                                      </p:cBhvr>
                                      <p:tavLst>
                                        <p:tav tm="0">
                                          <p:val>
                                            <p:strVal val="#ppt_x"/>
                                          </p:val>
                                        </p:tav>
                                        <p:tav tm="100000">
                                          <p:val>
                                            <p:strVal val="#ppt_x"/>
                                          </p:val>
                                        </p:tav>
                                      </p:tavLst>
                                    </p:anim>
                                    <p:anim calcmode="lin" valueType="num">
                                      <p:cBhvr additive="base">
                                        <p:cTn id="41" dur="500" fill="hold"/>
                                        <p:tgtEl>
                                          <p:spTgt spid="11300"/>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0" presetClass="entr" presetSubtype="0" fill="hold" grpId="0" nodeType="clickEffect">
                                  <p:stCondLst>
                                    <p:cond delay="0"/>
                                  </p:stCondLst>
                                  <p:iterate type="lt">
                                    <p:tmPct val="10000"/>
                                  </p:iterate>
                                  <p:childTnLst>
                                    <p:set>
                                      <p:cBhvr>
                                        <p:cTn id="45" dur="1" fill="hold">
                                          <p:stCondLst>
                                            <p:cond delay="0"/>
                                          </p:stCondLst>
                                        </p:cTn>
                                        <p:tgtEl>
                                          <p:spTgt spid="55339"/>
                                        </p:tgtEl>
                                        <p:attrNameLst>
                                          <p:attrName>style.visibility</p:attrName>
                                        </p:attrNameLst>
                                      </p:cBhvr>
                                      <p:to>
                                        <p:strVal val="visible"/>
                                      </p:to>
                                    </p:set>
                                    <p:animEffect transition="in" filter="fade">
                                      <p:cBhvr>
                                        <p:cTn id="46" dur="500"/>
                                        <p:tgtEl>
                                          <p:spTgt spid="55339"/>
                                        </p:tgtEl>
                                      </p:cBhvr>
                                    </p:animEffect>
                                    <p:anim calcmode="lin" valueType="num">
                                      <p:cBhvr>
                                        <p:cTn id="47" dur="500" fill="hold"/>
                                        <p:tgtEl>
                                          <p:spTgt spid="55339"/>
                                        </p:tgtEl>
                                        <p:attrNameLst>
                                          <p:attrName>ppt_x</p:attrName>
                                        </p:attrNameLst>
                                      </p:cBhvr>
                                      <p:tavLst>
                                        <p:tav tm="0">
                                          <p:val>
                                            <p:strVal val="#ppt_x-.1"/>
                                          </p:val>
                                        </p:tav>
                                        <p:tav tm="100000">
                                          <p:val>
                                            <p:strVal val="#ppt_x"/>
                                          </p:val>
                                        </p:tav>
                                      </p:tavLst>
                                    </p:anim>
                                    <p:anim calcmode="lin" valueType="num">
                                      <p:cBhvr>
                                        <p:cTn id="48" dur="500" fill="hold"/>
                                        <p:tgtEl>
                                          <p:spTgt spid="553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2" grpId="0"/>
      <p:bldP spid="55333" grpId="0"/>
      <p:bldP spid="55334" grpId="0"/>
      <p:bldP spid="55338" grpId="0"/>
      <p:bldP spid="5533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785938" y="214313"/>
            <a:ext cx="5857875" cy="171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5" name="Text Box 9"/>
          <p:cNvSpPr txBox="1">
            <a:spLocks noChangeArrowheads="1"/>
          </p:cNvSpPr>
          <p:nvPr/>
        </p:nvSpPr>
        <p:spPr bwMode="auto">
          <a:xfrm>
            <a:off x="2316163" y="381000"/>
            <a:ext cx="52562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u="sng">
                <a:solidFill>
                  <a:srgbClr val="6600CC"/>
                </a:solidFill>
                <a:latin typeface="Times New Roman" pitchFamily="18" charset="0"/>
              </a:rPr>
              <a:t>Bài tập 32/40 SGK</a:t>
            </a:r>
            <a:r>
              <a:rPr lang="en-US" sz="2800">
                <a:solidFill>
                  <a:srgbClr val="99FF33"/>
                </a:solidFill>
                <a:latin typeface="Times New Roman" pitchFamily="18" charset="0"/>
              </a:rPr>
              <a:t> </a:t>
            </a:r>
            <a:br>
              <a:rPr lang="en-US" sz="2800">
                <a:solidFill>
                  <a:srgbClr val="99FF33"/>
                </a:solidFill>
                <a:latin typeface="Times New Roman" pitchFamily="18" charset="0"/>
              </a:rPr>
            </a:br>
            <a:r>
              <a:rPr lang="en-US" sz="2800">
                <a:solidFill>
                  <a:srgbClr val="0000FF"/>
                </a:solidFill>
                <a:latin typeface="Times New Roman" pitchFamily="18" charset="0"/>
              </a:rPr>
              <a:t>Tìm đa thức P  biết:</a:t>
            </a:r>
          </a:p>
        </p:txBody>
      </p:sp>
      <p:graphicFrame>
        <p:nvGraphicFramePr>
          <p:cNvPr id="18436" name="Object 10"/>
          <p:cNvGraphicFramePr>
            <a:graphicFrameLocks noChangeAspect="1"/>
          </p:cNvGraphicFramePr>
          <p:nvPr/>
        </p:nvGraphicFramePr>
        <p:xfrm>
          <a:off x="2462213" y="1285875"/>
          <a:ext cx="4678362" cy="522288"/>
        </p:xfrm>
        <a:graphic>
          <a:graphicData uri="http://schemas.openxmlformats.org/presentationml/2006/ole">
            <mc:AlternateContent xmlns:mc="http://schemas.openxmlformats.org/markup-compatibility/2006">
              <mc:Choice xmlns:v="urn:schemas-microsoft-com:vml" Requires="v">
                <p:oleObj spid="_x0000_s18456" name="Equation" r:id="rId3" imgW="2044700" imgH="228600" progId="Equation.DSMT4">
                  <p:embed/>
                </p:oleObj>
              </mc:Choice>
              <mc:Fallback>
                <p:oleObj name="Equation" r:id="rId3" imgW="2044700" imgH="228600"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213" y="1285875"/>
                        <a:ext cx="4678362"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7" name="Text Box 14"/>
          <p:cNvSpPr txBox="1">
            <a:spLocks noChangeArrowheads="1"/>
          </p:cNvSpPr>
          <p:nvPr/>
        </p:nvSpPr>
        <p:spPr bwMode="auto">
          <a:xfrm>
            <a:off x="714375" y="2032000"/>
            <a:ext cx="18573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FF0000"/>
                </a:solidFill>
              </a:rPr>
              <a:t>Hướng dẫn</a:t>
            </a:r>
          </a:p>
        </p:txBody>
      </p:sp>
      <p:graphicFrame>
        <p:nvGraphicFramePr>
          <p:cNvPr id="18438" name="Object 18"/>
          <p:cNvGraphicFramePr>
            <a:graphicFrameLocks noChangeAspect="1"/>
          </p:cNvGraphicFramePr>
          <p:nvPr/>
        </p:nvGraphicFramePr>
        <p:xfrm>
          <a:off x="712788" y="2435225"/>
          <a:ext cx="6726237" cy="1285875"/>
        </p:xfrm>
        <a:graphic>
          <a:graphicData uri="http://schemas.openxmlformats.org/presentationml/2006/ole">
            <mc:AlternateContent xmlns:mc="http://schemas.openxmlformats.org/markup-compatibility/2006">
              <mc:Choice xmlns:v="urn:schemas-microsoft-com:vml" Requires="v">
                <p:oleObj spid="_x0000_s18457" name="Equation" r:id="rId5" imgW="2400300" imgH="482600" progId="Equation.DSMT4">
                  <p:embed/>
                </p:oleObj>
              </mc:Choice>
              <mc:Fallback>
                <p:oleObj name="Equation" r:id="rId5" imgW="2400300" imgH="482600" progId="Equation.DSMT4">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2788" y="2435225"/>
                        <a:ext cx="6726237" cy="1285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8439" name="Picture 23"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1598613"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26"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7747794" y="2381"/>
            <a:ext cx="1398588"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2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2381" y="5564981"/>
            <a:ext cx="1284288"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2" name="Picture 24"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a:off x="7845425" y="5564188"/>
            <a:ext cx="1298575"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Object 14"/>
          <p:cNvGraphicFramePr>
            <a:graphicFrameLocks noChangeAspect="1"/>
          </p:cNvGraphicFramePr>
          <p:nvPr/>
        </p:nvGraphicFramePr>
        <p:xfrm>
          <a:off x="2195513" y="3578225"/>
          <a:ext cx="4530725" cy="642938"/>
        </p:xfrm>
        <a:graphic>
          <a:graphicData uri="http://schemas.openxmlformats.org/presentationml/2006/ole">
            <mc:AlternateContent xmlns:mc="http://schemas.openxmlformats.org/markup-compatibility/2006">
              <mc:Choice xmlns:v="urn:schemas-microsoft-com:vml" Requires="v">
                <p:oleObj spid="_x0000_s18458" name="Equation" r:id="rId8" imgW="1765300" imgH="228600" progId="Equation.DSMT4">
                  <p:embed/>
                </p:oleObj>
              </mc:Choice>
              <mc:Fallback>
                <p:oleObj name="Equation" r:id="rId8" imgW="1765300" imgH="228600"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95513" y="3578225"/>
                        <a:ext cx="4530725"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15"/>
          <p:cNvGraphicFramePr>
            <a:graphicFrameLocks noChangeAspect="1"/>
          </p:cNvGraphicFramePr>
          <p:nvPr/>
        </p:nvGraphicFramePr>
        <p:xfrm>
          <a:off x="2238375" y="4010025"/>
          <a:ext cx="5411788" cy="785813"/>
        </p:xfrm>
        <a:graphic>
          <a:graphicData uri="http://schemas.openxmlformats.org/presentationml/2006/ole">
            <mc:AlternateContent xmlns:mc="http://schemas.openxmlformats.org/markup-compatibility/2006">
              <mc:Choice xmlns:v="urn:schemas-microsoft-com:vml" Requires="v">
                <p:oleObj spid="_x0000_s18459" name="Equation" r:id="rId10" imgW="2108200" imgH="279400" progId="Equation.DSMT4">
                  <p:embed/>
                </p:oleObj>
              </mc:Choice>
              <mc:Fallback>
                <p:oleObj name="Equation" r:id="rId10" imgW="2108200" imgH="279400" progId="Equation.DSMT4">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38375" y="4010025"/>
                        <a:ext cx="5411788"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16"/>
          <p:cNvGraphicFramePr>
            <a:graphicFrameLocks noChangeAspect="1"/>
          </p:cNvGraphicFramePr>
          <p:nvPr/>
        </p:nvGraphicFramePr>
        <p:xfrm>
          <a:off x="2278063" y="4657725"/>
          <a:ext cx="1500187" cy="642938"/>
        </p:xfrm>
        <a:graphic>
          <a:graphicData uri="http://schemas.openxmlformats.org/presentationml/2006/ole">
            <mc:AlternateContent xmlns:mc="http://schemas.openxmlformats.org/markup-compatibility/2006">
              <mc:Choice xmlns:v="urn:schemas-microsoft-com:vml" Requires="v">
                <p:oleObj spid="_x0000_s18460" name="Equation" r:id="rId12" imgW="583947" imgH="228501" progId="Equation.DSMT4">
                  <p:embed/>
                </p:oleObj>
              </mc:Choice>
              <mc:Fallback>
                <p:oleObj name="Equation" r:id="rId12" imgW="583947" imgH="228501" progId="Equation.DSMT4">
                  <p:embed/>
                  <p:pic>
                    <p:nvPicPr>
                      <p:cNvPr id="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78063" y="4657725"/>
                        <a:ext cx="1500187"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3"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598613"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24"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845425" y="5564188"/>
            <a:ext cx="1298575"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2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381" y="5564981"/>
            <a:ext cx="1284288"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2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747794" y="2381"/>
            <a:ext cx="1398588"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384300"/>
            <a:ext cx="8669338"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11"/>
          <p:cNvGraphicFramePr>
            <a:graphicFrameLocks noChangeAspect="1"/>
          </p:cNvGraphicFramePr>
          <p:nvPr/>
        </p:nvGraphicFramePr>
        <p:xfrm>
          <a:off x="1571625" y="2857500"/>
          <a:ext cx="4572000" cy="2428875"/>
        </p:xfrm>
        <a:graphic>
          <a:graphicData uri="http://schemas.openxmlformats.org/presentationml/2006/ole">
            <mc:AlternateContent xmlns:mc="http://schemas.openxmlformats.org/markup-compatibility/2006">
              <mc:Choice xmlns:v="urn:schemas-microsoft-com:vml" Requires="v">
                <p:oleObj spid="_x0000_s19466" name="Equation" r:id="rId5" imgW="1943100" imgH="1092200" progId="Equation.DSMT4">
                  <p:embed/>
                </p:oleObj>
              </mc:Choice>
              <mc:Fallback>
                <p:oleObj name="Equation" r:id="rId5" imgW="1943100" imgH="10922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2857500"/>
                        <a:ext cx="4572000" cy="242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3"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598613" cy="159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4"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845425" y="5564188"/>
            <a:ext cx="1298575" cy="12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2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2381" y="5564981"/>
            <a:ext cx="1284288"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26"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747794" y="2381"/>
            <a:ext cx="1398588"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Box 8"/>
          <p:cNvSpPr txBox="1">
            <a:spLocks noChangeArrowheads="1"/>
          </p:cNvSpPr>
          <p:nvPr/>
        </p:nvSpPr>
        <p:spPr bwMode="auto">
          <a:xfrm>
            <a:off x="1214438" y="1000125"/>
            <a:ext cx="5857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Tính giá trị của đa thức sau:</a:t>
            </a:r>
          </a:p>
        </p:txBody>
      </p:sp>
      <p:graphicFrame>
        <p:nvGraphicFramePr>
          <p:cNvPr id="20487" name="Object 9"/>
          <p:cNvGraphicFramePr>
            <a:graphicFrameLocks noChangeAspect="1"/>
          </p:cNvGraphicFramePr>
          <p:nvPr/>
        </p:nvGraphicFramePr>
        <p:xfrm>
          <a:off x="1214438" y="1500188"/>
          <a:ext cx="4418012" cy="500062"/>
        </p:xfrm>
        <a:graphic>
          <a:graphicData uri="http://schemas.openxmlformats.org/presentationml/2006/ole">
            <mc:AlternateContent xmlns:mc="http://schemas.openxmlformats.org/markup-compatibility/2006">
              <mc:Choice xmlns:v="urn:schemas-microsoft-com:vml" Requires="v">
                <p:oleObj spid="_x0000_s20506" name="Equation" r:id="rId4" imgW="2120900" imgH="228600" progId="Equation.DSMT4">
                  <p:embed/>
                </p:oleObj>
              </mc:Choice>
              <mc:Fallback>
                <p:oleObj name="Equation" r:id="rId4" imgW="2120900" imgH="2286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438" y="1500188"/>
                        <a:ext cx="4418012"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88" name="TextBox 10"/>
          <p:cNvSpPr txBox="1">
            <a:spLocks noChangeArrowheads="1"/>
          </p:cNvSpPr>
          <p:nvPr/>
        </p:nvSpPr>
        <p:spPr bwMode="auto">
          <a:xfrm>
            <a:off x="5786438" y="1500188"/>
            <a:ext cx="2714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Tại x= 5 và y=4</a:t>
            </a:r>
          </a:p>
        </p:txBody>
      </p:sp>
      <p:sp>
        <p:nvSpPr>
          <p:cNvPr id="12" name="TextBox 11"/>
          <p:cNvSpPr txBox="1">
            <a:spLocks noChangeArrowheads="1"/>
          </p:cNvSpPr>
          <p:nvPr/>
        </p:nvSpPr>
        <p:spPr bwMode="auto">
          <a:xfrm>
            <a:off x="3214688" y="2071688"/>
            <a:ext cx="2428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Giải</a:t>
            </a:r>
          </a:p>
        </p:txBody>
      </p:sp>
      <p:graphicFrame>
        <p:nvGraphicFramePr>
          <p:cNvPr id="23562" name="Object 10"/>
          <p:cNvGraphicFramePr>
            <a:graphicFrameLocks noChangeAspect="1"/>
          </p:cNvGraphicFramePr>
          <p:nvPr/>
        </p:nvGraphicFramePr>
        <p:xfrm>
          <a:off x="1279525" y="2552700"/>
          <a:ext cx="5149850" cy="436563"/>
        </p:xfrm>
        <a:graphic>
          <a:graphicData uri="http://schemas.openxmlformats.org/presentationml/2006/ole">
            <mc:AlternateContent xmlns:mc="http://schemas.openxmlformats.org/markup-compatibility/2006">
              <mc:Choice xmlns:v="urn:schemas-microsoft-com:vml" Requires="v">
                <p:oleObj spid="_x0000_s20507" name="Equation" r:id="rId6" imgW="2120900" imgH="228600" progId="Equation.DSMT4">
                  <p:embed/>
                </p:oleObj>
              </mc:Choice>
              <mc:Fallback>
                <p:oleObj name="Equation" r:id="rId6" imgW="2120900" imgH="2286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79525" y="2552700"/>
                        <a:ext cx="5149850" cy="436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Box 13"/>
          <p:cNvSpPr txBox="1">
            <a:spLocks noChangeArrowheads="1"/>
          </p:cNvSpPr>
          <p:nvPr/>
        </p:nvSpPr>
        <p:spPr bwMode="auto">
          <a:xfrm>
            <a:off x="1214438" y="4000500"/>
            <a:ext cx="7715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Thay x= 5 và y=4 vào đa thức y</a:t>
            </a:r>
            <a:r>
              <a:rPr lang="en-US" sz="2400" baseline="30000"/>
              <a:t>3</a:t>
            </a:r>
            <a:r>
              <a:rPr lang="en-US" sz="2400"/>
              <a:t> +x</a:t>
            </a:r>
            <a:r>
              <a:rPr lang="en-US" sz="2400" baseline="30000"/>
              <a:t>2</a:t>
            </a:r>
            <a:r>
              <a:rPr lang="en-US" sz="2400"/>
              <a:t> +2xy, ta được:</a:t>
            </a:r>
          </a:p>
        </p:txBody>
      </p:sp>
      <p:graphicFrame>
        <p:nvGraphicFramePr>
          <p:cNvPr id="15" name="Object 11"/>
          <p:cNvGraphicFramePr>
            <a:graphicFrameLocks noChangeAspect="1"/>
          </p:cNvGraphicFramePr>
          <p:nvPr/>
        </p:nvGraphicFramePr>
        <p:xfrm>
          <a:off x="1527175" y="4473575"/>
          <a:ext cx="5657850" cy="396875"/>
        </p:xfrm>
        <a:graphic>
          <a:graphicData uri="http://schemas.openxmlformats.org/presentationml/2006/ole">
            <mc:AlternateContent xmlns:mc="http://schemas.openxmlformats.org/markup-compatibility/2006">
              <mc:Choice xmlns:v="urn:schemas-microsoft-com:vml" Requires="v">
                <p:oleObj spid="_x0000_s20508" name="Equation" r:id="rId8" imgW="2133600" imgH="203200" progId="Equation.DSMT4">
                  <p:embed/>
                </p:oleObj>
              </mc:Choice>
              <mc:Fallback>
                <p:oleObj name="Equation" r:id="rId8" imgW="2133600" imgH="203200" progId="Equation.DSMT4">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7175" y="4473575"/>
                        <a:ext cx="5657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Box 15"/>
          <p:cNvSpPr txBox="1">
            <a:spLocks noChangeArrowheads="1"/>
          </p:cNvSpPr>
          <p:nvPr/>
        </p:nvSpPr>
        <p:spPr bwMode="auto">
          <a:xfrm>
            <a:off x="1000125" y="4868863"/>
            <a:ext cx="7929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Vậy giá trị của biểu thức đã cho tại x=5 và y= 4 là 129</a:t>
            </a:r>
          </a:p>
        </p:txBody>
      </p:sp>
      <p:graphicFrame>
        <p:nvGraphicFramePr>
          <p:cNvPr id="2" name="Object 1"/>
          <p:cNvGraphicFramePr>
            <a:graphicFrameLocks noChangeAspect="1"/>
          </p:cNvGraphicFramePr>
          <p:nvPr/>
        </p:nvGraphicFramePr>
        <p:xfrm>
          <a:off x="1655763" y="3357563"/>
          <a:ext cx="2312987" cy="436562"/>
        </p:xfrm>
        <a:graphic>
          <a:graphicData uri="http://schemas.openxmlformats.org/presentationml/2006/ole">
            <mc:AlternateContent xmlns:mc="http://schemas.openxmlformats.org/markup-compatibility/2006">
              <mc:Choice xmlns:v="urn:schemas-microsoft-com:vml" Requires="v">
                <p:oleObj spid="_x0000_s20509" name="Equation" r:id="rId10" imgW="952087" imgH="228501" progId="Equation.DSMT4">
                  <p:embed/>
                </p:oleObj>
              </mc:Choice>
              <mc:Fallback>
                <p:oleObj name="Equation" r:id="rId10" imgW="952087" imgH="228501" progId="Equation.DSMT4">
                  <p:embed/>
                  <p:pic>
                    <p:nvPicPr>
                      <p:cNvPr id="0" name="Object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55763" y="3357563"/>
                        <a:ext cx="2312987" cy="436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ct 2"/>
          <p:cNvGraphicFramePr>
            <a:graphicFrameLocks noChangeAspect="1"/>
          </p:cNvGraphicFramePr>
          <p:nvPr/>
        </p:nvGraphicFramePr>
        <p:xfrm>
          <a:off x="1630363" y="2924175"/>
          <a:ext cx="5643562" cy="531813"/>
        </p:xfrm>
        <a:graphic>
          <a:graphicData uri="http://schemas.openxmlformats.org/presentationml/2006/ole">
            <mc:AlternateContent xmlns:mc="http://schemas.openxmlformats.org/markup-compatibility/2006">
              <mc:Choice xmlns:v="urn:schemas-microsoft-com:vml" Requires="v">
                <p:oleObj spid="_x0000_s20510" name="Equation" r:id="rId12" imgW="2324100" imgH="279400" progId="Equation.DSMT4">
                  <p:embed/>
                </p:oleObj>
              </mc:Choice>
              <mc:Fallback>
                <p:oleObj name="Equation" r:id="rId12" imgW="2324100" imgH="279400" progId="Equation.DSMT4">
                  <p:embed/>
                  <p:pic>
                    <p:nvPicPr>
                      <p:cNvPr id="0"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30363" y="2924175"/>
                        <a:ext cx="5643562"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562"/>
                                        </p:tgtEl>
                                        <p:attrNameLst>
                                          <p:attrName>style.visibility</p:attrName>
                                        </p:attrNameLst>
                                      </p:cBhvr>
                                      <p:to>
                                        <p:strVal val="visible"/>
                                      </p:to>
                                    </p:set>
                                    <p:animEffect transition="in" filter="blinds(horizontal)">
                                      <p:cBhvr>
                                        <p:cTn id="12" dur="500"/>
                                        <p:tgtEl>
                                          <p:spTgt spid="235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81000" y="85725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Câu 1: Nêu các tính chất cơ bản của phép cộng các số hữu tỉ?</a:t>
            </a:r>
          </a:p>
        </p:txBody>
      </p:sp>
      <p:sp>
        <p:nvSpPr>
          <p:cNvPr id="60423" name="Text Box 7"/>
          <p:cNvSpPr txBox="1">
            <a:spLocks noChangeArrowheads="1"/>
          </p:cNvSpPr>
          <p:nvPr/>
        </p:nvSpPr>
        <p:spPr bwMode="auto">
          <a:xfrm>
            <a:off x="685800" y="1214438"/>
            <a:ext cx="64008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rgbClr val="FF0000"/>
                </a:solidFill>
              </a:rPr>
              <a:t>Phép cộng các số hữu tỉ có các tính chất:</a:t>
            </a:r>
          </a:p>
          <a:p>
            <a:pPr eaLnBrk="1" hangingPunct="1">
              <a:spcBef>
                <a:spcPct val="50000"/>
              </a:spcBef>
            </a:pPr>
            <a:r>
              <a:rPr lang="en-US" sz="2400">
                <a:solidFill>
                  <a:srgbClr val="FF0000"/>
                </a:solidFill>
              </a:rPr>
              <a:t>	+ Tính chất giao hoán</a:t>
            </a:r>
          </a:p>
          <a:p>
            <a:pPr eaLnBrk="1" hangingPunct="1">
              <a:spcBef>
                <a:spcPct val="50000"/>
              </a:spcBef>
            </a:pPr>
            <a:r>
              <a:rPr lang="en-US" sz="2400">
                <a:solidFill>
                  <a:srgbClr val="FF0000"/>
                </a:solidFill>
              </a:rPr>
              <a:t>	+ Tính chất kết hợp</a:t>
            </a:r>
          </a:p>
          <a:p>
            <a:pPr eaLnBrk="1" hangingPunct="1">
              <a:spcBef>
                <a:spcPct val="50000"/>
              </a:spcBef>
            </a:pPr>
            <a:r>
              <a:rPr lang="en-US" sz="2400">
                <a:solidFill>
                  <a:srgbClr val="FF0000"/>
                </a:solidFill>
              </a:rPr>
              <a:t>	+ Cộng với số 0</a:t>
            </a:r>
          </a:p>
          <a:p>
            <a:pPr eaLnBrk="1" hangingPunct="1">
              <a:spcBef>
                <a:spcPct val="50000"/>
              </a:spcBef>
            </a:pPr>
            <a:r>
              <a:rPr lang="en-US" sz="2400">
                <a:solidFill>
                  <a:srgbClr val="FF0000"/>
                </a:solidFill>
              </a:rPr>
              <a:t>	+ Cộng với số đối.</a:t>
            </a:r>
          </a:p>
        </p:txBody>
      </p:sp>
      <p:sp>
        <p:nvSpPr>
          <p:cNvPr id="60424" name="Text Box 8"/>
          <p:cNvSpPr txBox="1">
            <a:spLocks noChangeArrowheads="1"/>
          </p:cNvSpPr>
          <p:nvPr/>
        </p:nvSpPr>
        <p:spPr bwMode="auto">
          <a:xfrm>
            <a:off x="500063" y="3929063"/>
            <a:ext cx="8153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Câu 2: Phát biểu quy tắc “ bỏ dấu ngoặc” trong tập hợp các số hữu tỉ?</a:t>
            </a:r>
          </a:p>
        </p:txBody>
      </p:sp>
      <p:sp>
        <p:nvSpPr>
          <p:cNvPr id="60425" name="Text Box 9"/>
          <p:cNvSpPr txBox="1">
            <a:spLocks noChangeArrowheads="1"/>
          </p:cNvSpPr>
          <p:nvPr/>
        </p:nvSpPr>
        <p:spPr bwMode="auto">
          <a:xfrm>
            <a:off x="838200" y="5029200"/>
            <a:ext cx="7696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solidFill>
                  <a:srgbClr val="FF0000"/>
                </a:solidFill>
              </a:rPr>
              <a:t>Khi bỏ dấu ngoặc mà trước ngoặc có dấu “+” thì ta giữ nguyên dấu của các số hạng ở trong ngoặc; Khi bỏ dấu ngoặc mà trước ngoặc có dấu “-” thì ta đổi dấu của các số hạng ở trong ngoặc: “+” thành “-” và “-” thành “+”.</a:t>
            </a:r>
          </a:p>
        </p:txBody>
      </p:sp>
      <p:sp>
        <p:nvSpPr>
          <p:cNvPr id="7" name="Hộp_Văn_Bản 5"/>
          <p:cNvSpPr txBox="1"/>
          <p:nvPr/>
        </p:nvSpPr>
        <p:spPr>
          <a:xfrm>
            <a:off x="2571736" y="142852"/>
            <a:ext cx="3786214" cy="523220"/>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sz="2800" b="1" dirty="0">
                <a:latin typeface="+mj-lt"/>
              </a:rPr>
              <a:t>K</a:t>
            </a:r>
            <a:r>
              <a:rPr lang="en-US" sz="2800" b="1" dirty="0"/>
              <a:t>IỂM TRA BÀI CŨ</a:t>
            </a:r>
            <a:endParaRPr lang="en-US" sz="2800" b="1" dirty="0">
              <a:latin typeface="+mj-l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23"/>
                                        </p:tgtEl>
                                        <p:attrNameLst>
                                          <p:attrName>style.visibility</p:attrName>
                                        </p:attrNameLst>
                                      </p:cBhvr>
                                      <p:to>
                                        <p:strVal val="visible"/>
                                      </p:to>
                                    </p:set>
                                    <p:anim calcmode="lin" valueType="num">
                                      <p:cBhvr additive="base">
                                        <p:cTn id="7" dur="500" fill="hold"/>
                                        <p:tgtEl>
                                          <p:spTgt spid="60423"/>
                                        </p:tgtEl>
                                        <p:attrNameLst>
                                          <p:attrName>ppt_x</p:attrName>
                                        </p:attrNameLst>
                                      </p:cBhvr>
                                      <p:tavLst>
                                        <p:tav tm="0">
                                          <p:val>
                                            <p:strVal val="#ppt_x"/>
                                          </p:val>
                                        </p:tav>
                                        <p:tav tm="100000">
                                          <p:val>
                                            <p:strVal val="#ppt_x"/>
                                          </p:val>
                                        </p:tav>
                                      </p:tavLst>
                                    </p:anim>
                                    <p:anim calcmode="lin" valueType="num">
                                      <p:cBhvr additive="base">
                                        <p:cTn id="8" dur="500" fill="hold"/>
                                        <p:tgtEl>
                                          <p:spTgt spid="6042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0424"/>
                                        </p:tgtEl>
                                        <p:attrNameLst>
                                          <p:attrName>style.visibility</p:attrName>
                                        </p:attrNameLst>
                                      </p:cBhvr>
                                      <p:to>
                                        <p:strVal val="visible"/>
                                      </p:to>
                                    </p:set>
                                    <p:animEffect transition="in" filter="box(in)">
                                      <p:cBhvr>
                                        <p:cTn id="13" dur="500"/>
                                        <p:tgtEl>
                                          <p:spTgt spid="6042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0425"/>
                                        </p:tgtEl>
                                        <p:attrNameLst>
                                          <p:attrName>style.visibility</p:attrName>
                                        </p:attrNameLst>
                                      </p:cBhvr>
                                      <p:to>
                                        <p:strVal val="visible"/>
                                      </p:to>
                                    </p:set>
                                    <p:animEffect transition="in" filter="box(in)">
                                      <p:cBhvr>
                                        <p:cTn id="18" dur="500"/>
                                        <p:tgtEl>
                                          <p:spTgt spid="60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p:bldP spid="60424" grpId="0"/>
      <p:bldP spid="604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descr="Ghi_nh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3820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AutoShape 3"/>
          <p:cNvSpPr>
            <a:spLocks noChangeArrowheads="1"/>
          </p:cNvSpPr>
          <p:nvPr/>
        </p:nvSpPr>
        <p:spPr bwMode="auto">
          <a:xfrm>
            <a:off x="857250" y="2500313"/>
            <a:ext cx="7572375" cy="4357687"/>
          </a:xfrm>
          <a:prstGeom prst="flowChartAlternateProcess">
            <a:avLst/>
          </a:prstGeom>
          <a:solidFill>
            <a:schemeClr val="folHlink"/>
          </a:solidFill>
          <a:ln w="9525">
            <a:solidFill>
              <a:schemeClr val="tx1"/>
            </a:solidFill>
            <a:miter lim="800000"/>
            <a:headEnd/>
            <a:tailEnd/>
          </a:ln>
        </p:spPr>
        <p:txBody>
          <a:bodyPr wrap="none" anchor="ctr"/>
          <a:lstStyle/>
          <a:p>
            <a:endParaRPr lang="en-US"/>
          </a:p>
        </p:txBody>
      </p:sp>
      <p:sp>
        <p:nvSpPr>
          <p:cNvPr id="5" name="Hộp_Văn_Bản 4"/>
          <p:cNvSpPr txBox="1">
            <a:spLocks noChangeArrowheads="1"/>
          </p:cNvSpPr>
          <p:nvPr/>
        </p:nvSpPr>
        <p:spPr bwMode="auto">
          <a:xfrm>
            <a:off x="857250" y="276225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CC"/>
                </a:solidFill>
              </a:rPr>
              <a:t>Muốn cộng hay trừ đa thức ta làm như sau:</a:t>
            </a:r>
          </a:p>
        </p:txBody>
      </p:sp>
      <p:sp>
        <p:nvSpPr>
          <p:cNvPr id="6" name="Hộp_Văn_Bản 5"/>
          <p:cNvSpPr txBox="1"/>
          <p:nvPr/>
        </p:nvSpPr>
        <p:spPr>
          <a:xfrm>
            <a:off x="2143108" y="3714752"/>
            <a:ext cx="5357850" cy="52322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defRPr/>
            </a:pPr>
            <a:r>
              <a:rPr lang="en-US" sz="2800" b="1" dirty="0">
                <a:solidFill>
                  <a:srgbClr val="FF0000"/>
                </a:solidFill>
                <a:latin typeface="Arial" pitchFamily="34" charset="0"/>
              </a:rPr>
              <a:t> </a:t>
            </a:r>
            <a:r>
              <a:rPr lang="en-US" sz="2800" b="1" dirty="0" err="1">
                <a:solidFill>
                  <a:srgbClr val="FF0000"/>
                </a:solidFill>
                <a:latin typeface="Arial" pitchFamily="34" charset="0"/>
              </a:rPr>
              <a:t>Bước</a:t>
            </a:r>
            <a:r>
              <a:rPr lang="en-US" sz="2800" b="1" dirty="0">
                <a:solidFill>
                  <a:srgbClr val="FF0000"/>
                </a:solidFill>
                <a:latin typeface="Arial" pitchFamily="34" charset="0"/>
              </a:rPr>
              <a:t> 1</a:t>
            </a:r>
            <a:r>
              <a:rPr lang="en-US" sz="2800" b="1">
                <a:solidFill>
                  <a:srgbClr val="FF0000"/>
                </a:solidFill>
                <a:latin typeface="Arial" pitchFamily="34" charset="0"/>
              </a:rPr>
              <a:t>: Đặt tính.</a:t>
            </a:r>
            <a:endParaRPr lang="en-US" sz="2800" b="1" dirty="0">
              <a:solidFill>
                <a:srgbClr val="FF0000"/>
              </a:solidFill>
              <a:latin typeface="Arial" pitchFamily="34" charset="0"/>
            </a:endParaRPr>
          </a:p>
        </p:txBody>
      </p:sp>
      <p:sp>
        <p:nvSpPr>
          <p:cNvPr id="7" name="Hộp_Văn_Bản 6"/>
          <p:cNvSpPr txBox="1"/>
          <p:nvPr/>
        </p:nvSpPr>
        <p:spPr>
          <a:xfrm>
            <a:off x="2143108" y="5929330"/>
            <a:ext cx="5357850" cy="52322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2800" b="1" err="1">
                <a:solidFill>
                  <a:srgbClr val="FF0000"/>
                </a:solidFill>
                <a:latin typeface="Arial" pitchFamily="34" charset="0"/>
              </a:rPr>
              <a:t>Bước</a:t>
            </a:r>
            <a:r>
              <a:rPr lang="en-US" sz="2800" b="1">
                <a:solidFill>
                  <a:srgbClr val="FF0000"/>
                </a:solidFill>
                <a:latin typeface="Arial" pitchFamily="34" charset="0"/>
              </a:rPr>
              <a:t> 3: </a:t>
            </a:r>
            <a:r>
              <a:rPr lang="en-US" sz="2800" b="1" dirty="0">
                <a:solidFill>
                  <a:srgbClr val="FF0000"/>
                </a:solidFill>
                <a:latin typeface="Arial" pitchFamily="34" charset="0"/>
              </a:rPr>
              <a:t>Thu </a:t>
            </a:r>
            <a:r>
              <a:rPr lang="en-US" sz="2800" b="1" dirty="0" err="1">
                <a:solidFill>
                  <a:srgbClr val="FF0000"/>
                </a:solidFill>
                <a:latin typeface="Arial" pitchFamily="34" charset="0"/>
              </a:rPr>
              <a:t>gọn</a:t>
            </a:r>
            <a:r>
              <a:rPr lang="en-US" sz="2800" b="1" dirty="0">
                <a:solidFill>
                  <a:srgbClr val="FF0000"/>
                </a:solidFill>
                <a:latin typeface="Arial" pitchFamily="34" charset="0"/>
              </a:rPr>
              <a:t> </a:t>
            </a:r>
            <a:r>
              <a:rPr lang="en-US" sz="2800" b="1" dirty="0" err="1">
                <a:solidFill>
                  <a:srgbClr val="FF0000"/>
                </a:solidFill>
                <a:latin typeface="Arial" pitchFamily="34" charset="0"/>
              </a:rPr>
              <a:t>đa</a:t>
            </a:r>
            <a:r>
              <a:rPr lang="en-US" sz="2800" b="1" dirty="0">
                <a:solidFill>
                  <a:srgbClr val="FF0000"/>
                </a:solidFill>
                <a:latin typeface="Arial" pitchFamily="34" charset="0"/>
              </a:rPr>
              <a:t> </a:t>
            </a:r>
            <a:r>
              <a:rPr lang="en-US" sz="2800" b="1" dirty="0" err="1">
                <a:solidFill>
                  <a:srgbClr val="FF0000"/>
                </a:solidFill>
                <a:latin typeface="Arial" pitchFamily="34" charset="0"/>
              </a:rPr>
              <a:t>thức</a:t>
            </a:r>
            <a:r>
              <a:rPr lang="en-US" sz="2800" b="1" dirty="0">
                <a:solidFill>
                  <a:srgbClr val="FF0000"/>
                </a:solidFill>
                <a:latin typeface="Arial" pitchFamily="34" charset="0"/>
              </a:rPr>
              <a:t>.</a:t>
            </a:r>
          </a:p>
        </p:txBody>
      </p:sp>
      <p:sp>
        <p:nvSpPr>
          <p:cNvPr id="8" name="Hộp_Văn_Bản 5"/>
          <p:cNvSpPr txBox="1"/>
          <p:nvPr/>
        </p:nvSpPr>
        <p:spPr>
          <a:xfrm>
            <a:off x="2214546" y="4763168"/>
            <a:ext cx="5357850" cy="52322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defRPr/>
            </a:pPr>
            <a:r>
              <a:rPr lang="en-US" sz="2800" b="1" dirty="0">
                <a:solidFill>
                  <a:srgbClr val="FF0000"/>
                </a:solidFill>
                <a:latin typeface="Arial" pitchFamily="34" charset="0"/>
              </a:rPr>
              <a:t> </a:t>
            </a:r>
            <a:r>
              <a:rPr lang="en-US" sz="2800" b="1" err="1">
                <a:solidFill>
                  <a:srgbClr val="FF0000"/>
                </a:solidFill>
                <a:latin typeface="Arial" pitchFamily="34" charset="0"/>
              </a:rPr>
              <a:t>Bước</a:t>
            </a:r>
            <a:r>
              <a:rPr lang="en-US" sz="2800" b="1">
                <a:solidFill>
                  <a:srgbClr val="FF0000"/>
                </a:solidFill>
                <a:latin typeface="Arial" pitchFamily="34" charset="0"/>
              </a:rPr>
              <a:t> 2: </a:t>
            </a:r>
            <a:r>
              <a:rPr lang="en-US" sz="2800" b="1" dirty="0" err="1">
                <a:solidFill>
                  <a:srgbClr val="FF0000"/>
                </a:solidFill>
                <a:latin typeface="Arial" pitchFamily="34" charset="0"/>
              </a:rPr>
              <a:t>Bỏ</a:t>
            </a:r>
            <a:r>
              <a:rPr lang="en-US" sz="2800" b="1" dirty="0">
                <a:solidFill>
                  <a:srgbClr val="FF0000"/>
                </a:solidFill>
                <a:latin typeface="Arial" pitchFamily="34" charset="0"/>
              </a:rPr>
              <a:t> </a:t>
            </a:r>
            <a:r>
              <a:rPr lang="en-US" sz="2800" b="1" dirty="0" err="1">
                <a:solidFill>
                  <a:srgbClr val="FF0000"/>
                </a:solidFill>
                <a:latin typeface="Arial" pitchFamily="34" charset="0"/>
              </a:rPr>
              <a:t>dấu</a:t>
            </a:r>
            <a:r>
              <a:rPr lang="en-US" sz="2800" b="1" dirty="0">
                <a:solidFill>
                  <a:srgbClr val="FF0000"/>
                </a:solidFill>
                <a:latin typeface="Arial" pitchFamily="34" charset="0"/>
              </a:rPr>
              <a:t> </a:t>
            </a:r>
            <a:r>
              <a:rPr lang="en-US" sz="2800" b="1" dirty="0" err="1">
                <a:solidFill>
                  <a:srgbClr val="FF0000"/>
                </a:solidFill>
                <a:latin typeface="Arial" pitchFamily="34" charset="0"/>
              </a:rPr>
              <a:t>ngoặc</a:t>
            </a:r>
            <a:r>
              <a:rPr lang="en-US" sz="2800" b="1" dirty="0">
                <a:solidFill>
                  <a:srgbClr val="FF0000"/>
                </a:solidFill>
                <a:latin typeface="Arial" pitchFamily="34" charset="0"/>
              </a:rPr>
              <a: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0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20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Z169"/>
          <p:cNvPicPr>
            <a:picLocks noChangeAspect="1" noChangeArrowheads="1"/>
          </p:cNvPicPr>
          <p:nvPr/>
        </p:nvPicPr>
        <p:blipFill>
          <a:blip r:embed="rId2">
            <a:extLst>
              <a:ext uri="{28A0092B-C50C-407E-A947-70E740481C1C}">
                <a14:useLocalDpi xmlns:a14="http://schemas.microsoft.com/office/drawing/2010/main" val="0"/>
              </a:ext>
            </a:extLst>
          </a:blip>
          <a:srcRect l="8594" t="2061" r="10156" b="5154"/>
          <a:stretch>
            <a:fillRect/>
          </a:stretch>
        </p:blipFill>
        <p:spPr bwMode="auto">
          <a:xfrm>
            <a:off x="0" y="0"/>
            <a:ext cx="9144000" cy="6858000"/>
          </a:xfrm>
          <a:prstGeom prst="rect">
            <a:avLst/>
          </a:prstGeom>
          <a:solidFill>
            <a:srgbClr val="FF0066"/>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990600"/>
            <a:ext cx="67151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059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ộp_Văn_Bản 5"/>
          <p:cNvSpPr txBox="1"/>
          <p:nvPr/>
        </p:nvSpPr>
        <p:spPr>
          <a:xfrm>
            <a:off x="2571736" y="142852"/>
            <a:ext cx="3786214" cy="523220"/>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sz="2800" b="1" dirty="0">
                <a:latin typeface="+mj-lt"/>
              </a:rPr>
              <a:t>K</a:t>
            </a:r>
            <a:r>
              <a:rPr lang="en-US" sz="2800" b="1" dirty="0"/>
              <a:t>IỂM TRA BÀI CŨ</a:t>
            </a:r>
            <a:endParaRPr lang="en-US" sz="2800" b="1" dirty="0">
              <a:latin typeface="+mj-lt"/>
            </a:endParaRPr>
          </a:p>
        </p:txBody>
      </p:sp>
      <p:sp>
        <p:nvSpPr>
          <p:cNvPr id="4101" name="Hộp_Văn_Bản 6"/>
          <p:cNvSpPr txBox="1">
            <a:spLocks noChangeArrowheads="1"/>
          </p:cNvSpPr>
          <p:nvPr/>
        </p:nvSpPr>
        <p:spPr bwMode="auto">
          <a:xfrm>
            <a:off x="357188" y="785813"/>
            <a:ext cx="84296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CC"/>
                </a:solidFill>
              </a:rPr>
              <a:t>1. Em hãy bỏ các dấu ngoặc trong hai biểu         thức sau:</a:t>
            </a:r>
          </a:p>
        </p:txBody>
      </p:sp>
      <p:sp>
        <p:nvSpPr>
          <p:cNvPr id="8" name="Hộp_Văn_Bản 7"/>
          <p:cNvSpPr txBox="1"/>
          <p:nvPr/>
        </p:nvSpPr>
        <p:spPr>
          <a:xfrm>
            <a:off x="655638" y="1857375"/>
            <a:ext cx="7488237" cy="584200"/>
          </a:xfrm>
          <a:prstGeom prst="rect">
            <a:avLst/>
          </a:prstGeom>
          <a:noFill/>
        </p:spPr>
        <p:txBody>
          <a:bodyPr>
            <a:spAutoFit/>
          </a:bodyPr>
          <a:lstStyle/>
          <a:p>
            <a:pPr algn="just">
              <a:defRPr/>
            </a:pPr>
            <a:r>
              <a:rPr lang="en-US" sz="3200" b="1" dirty="0">
                <a:solidFill>
                  <a:srgbClr val="FF0000"/>
                </a:solidFill>
                <a:latin typeface="+mj-lt"/>
              </a:rPr>
              <a:t>   a/     ( 5x</a:t>
            </a:r>
            <a:r>
              <a:rPr lang="en-US" sz="3200" b="1" baseline="30000" dirty="0">
                <a:solidFill>
                  <a:srgbClr val="FF0000"/>
                </a:solidFill>
                <a:latin typeface="+mj-lt"/>
              </a:rPr>
              <a:t>2</a:t>
            </a:r>
            <a:r>
              <a:rPr lang="en-US" sz="3200" b="1" dirty="0">
                <a:solidFill>
                  <a:srgbClr val="FF0000"/>
                </a:solidFill>
                <a:latin typeface="+mj-lt"/>
              </a:rPr>
              <a:t> – 3y + 2)  + ( 4y – 2x</a:t>
            </a:r>
            <a:r>
              <a:rPr lang="en-US" sz="3200" b="1" baseline="30000" dirty="0">
                <a:solidFill>
                  <a:srgbClr val="FF0000"/>
                </a:solidFill>
                <a:latin typeface="+mj-lt"/>
              </a:rPr>
              <a:t>2</a:t>
            </a:r>
            <a:r>
              <a:rPr lang="en-US" sz="3200" b="1" dirty="0">
                <a:solidFill>
                  <a:srgbClr val="FF0000"/>
                </a:solidFill>
                <a:latin typeface="+mj-lt"/>
              </a:rPr>
              <a:t> – 2 )</a:t>
            </a:r>
            <a:endParaRPr lang="en-US" sz="3200" b="1" baseline="30000" dirty="0">
              <a:solidFill>
                <a:srgbClr val="FF0000"/>
              </a:solidFill>
              <a:latin typeface="+mj-lt"/>
            </a:endParaRPr>
          </a:p>
        </p:txBody>
      </p:sp>
      <p:sp>
        <p:nvSpPr>
          <p:cNvPr id="9" name="Hộp_Văn_Bản 8"/>
          <p:cNvSpPr txBox="1"/>
          <p:nvPr/>
        </p:nvSpPr>
        <p:spPr>
          <a:xfrm>
            <a:off x="642938" y="2500313"/>
            <a:ext cx="8131175" cy="584200"/>
          </a:xfrm>
          <a:prstGeom prst="rect">
            <a:avLst/>
          </a:prstGeom>
          <a:noFill/>
        </p:spPr>
        <p:txBody>
          <a:bodyPr>
            <a:spAutoFit/>
          </a:bodyPr>
          <a:lstStyle/>
          <a:p>
            <a:pPr algn="just">
              <a:defRPr/>
            </a:pPr>
            <a:r>
              <a:rPr lang="en-US" sz="3200" b="1" dirty="0">
                <a:latin typeface="+mj-lt"/>
              </a:rPr>
              <a:t>   b/     ( 5x</a:t>
            </a:r>
            <a:r>
              <a:rPr lang="en-US" sz="3200" b="1" baseline="30000" dirty="0">
                <a:latin typeface="+mj-lt"/>
              </a:rPr>
              <a:t>2</a:t>
            </a:r>
            <a:r>
              <a:rPr lang="en-US" sz="3200" b="1" dirty="0">
                <a:latin typeface="+mj-lt"/>
              </a:rPr>
              <a:t> – 3y + 2)  – ( 4y – 2x</a:t>
            </a:r>
            <a:r>
              <a:rPr lang="en-US" sz="3200" b="1" baseline="30000" dirty="0">
                <a:latin typeface="+mj-lt"/>
              </a:rPr>
              <a:t>2</a:t>
            </a:r>
            <a:r>
              <a:rPr lang="en-US" sz="3200" b="1" dirty="0">
                <a:latin typeface="+mj-lt"/>
              </a:rPr>
              <a:t> – 2 )</a:t>
            </a:r>
            <a:endParaRPr lang="en-US" sz="3200" b="1" baseline="30000" dirty="0">
              <a:latin typeface="+mj-lt"/>
            </a:endParaRPr>
          </a:p>
        </p:txBody>
      </p:sp>
      <p:sp>
        <p:nvSpPr>
          <p:cNvPr id="4104" name="Hộp_Văn_Bản 9"/>
          <p:cNvSpPr txBox="1">
            <a:spLocks noChangeArrowheads="1"/>
          </p:cNvSpPr>
          <p:nvPr/>
        </p:nvSpPr>
        <p:spPr bwMode="auto">
          <a:xfrm>
            <a:off x="357188" y="3143250"/>
            <a:ext cx="7143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CC"/>
                </a:solidFill>
              </a:rPr>
              <a:t>2. Em hãy thu gọn  đa thức sau:</a:t>
            </a:r>
          </a:p>
        </p:txBody>
      </p:sp>
      <p:sp>
        <p:nvSpPr>
          <p:cNvPr id="11" name="Hộp_Văn_Bản 10"/>
          <p:cNvSpPr txBox="1"/>
          <p:nvPr/>
        </p:nvSpPr>
        <p:spPr>
          <a:xfrm>
            <a:off x="655638" y="3857625"/>
            <a:ext cx="8274050" cy="584200"/>
          </a:xfrm>
          <a:prstGeom prst="rect">
            <a:avLst/>
          </a:prstGeom>
          <a:noFill/>
        </p:spPr>
        <p:txBody>
          <a:bodyPr>
            <a:spAutoFit/>
          </a:bodyPr>
          <a:lstStyle/>
          <a:p>
            <a:pPr algn="just">
              <a:defRPr/>
            </a:pPr>
            <a:r>
              <a:rPr lang="en-US" sz="3200" b="1">
                <a:solidFill>
                  <a:srgbClr val="FF0000"/>
                </a:solidFill>
                <a:latin typeface="+mj-lt"/>
              </a:rPr>
              <a:t>     </a:t>
            </a:r>
            <a:r>
              <a:rPr lang="en-US" sz="3200" b="1" dirty="0">
                <a:solidFill>
                  <a:srgbClr val="FF0000"/>
                </a:solidFill>
                <a:latin typeface="+mj-lt"/>
              </a:rPr>
              <a:t>5x</a:t>
            </a:r>
            <a:r>
              <a:rPr lang="en-US" sz="3200" b="1" baseline="30000" dirty="0">
                <a:solidFill>
                  <a:srgbClr val="FF0000"/>
                </a:solidFill>
                <a:latin typeface="+mj-lt"/>
              </a:rPr>
              <a:t>2</a:t>
            </a:r>
            <a:r>
              <a:rPr lang="en-US" sz="3200" b="1" dirty="0">
                <a:solidFill>
                  <a:srgbClr val="FF0000"/>
                </a:solidFill>
                <a:latin typeface="+mj-lt"/>
              </a:rPr>
              <a:t> – 3y + 2  +  4y – 2x</a:t>
            </a:r>
            <a:r>
              <a:rPr lang="en-US" sz="3200" b="1" baseline="30000" dirty="0">
                <a:solidFill>
                  <a:srgbClr val="FF0000"/>
                </a:solidFill>
                <a:latin typeface="+mj-lt"/>
              </a:rPr>
              <a:t>2</a:t>
            </a:r>
            <a:r>
              <a:rPr lang="en-US" sz="3200" b="1" dirty="0">
                <a:solidFill>
                  <a:srgbClr val="FF0000"/>
                </a:solidFill>
                <a:latin typeface="+mj-lt"/>
              </a:rPr>
              <a:t> – 2 </a:t>
            </a:r>
            <a:endParaRPr lang="en-US" sz="3200" b="1" baseline="30000" dirty="0">
              <a:solidFill>
                <a:srgbClr val="FF0000"/>
              </a:solidFill>
              <a:latin typeface="+mj-lt"/>
            </a:endParaRPr>
          </a:p>
        </p:txBody>
      </p:sp>
      <p:sp>
        <p:nvSpPr>
          <p:cNvPr id="12" name="Hộp_Văn_Bản 11"/>
          <p:cNvSpPr txBox="1"/>
          <p:nvPr/>
        </p:nvSpPr>
        <p:spPr>
          <a:xfrm>
            <a:off x="571500" y="5286375"/>
            <a:ext cx="8131175" cy="584200"/>
          </a:xfrm>
          <a:prstGeom prst="rect">
            <a:avLst/>
          </a:prstGeom>
          <a:noFill/>
        </p:spPr>
        <p:txBody>
          <a:bodyPr>
            <a:spAutoFit/>
          </a:bodyPr>
          <a:lstStyle/>
          <a:p>
            <a:pPr algn="just">
              <a:defRPr/>
            </a:pPr>
            <a:r>
              <a:rPr lang="en-US" sz="3200" b="1">
                <a:solidFill>
                  <a:srgbClr val="FF0000"/>
                </a:solidFill>
                <a:latin typeface="+mj-lt"/>
              </a:rPr>
              <a:t>      </a:t>
            </a:r>
            <a:r>
              <a:rPr lang="en-US" sz="3200" b="1" dirty="0">
                <a:solidFill>
                  <a:srgbClr val="FF0000"/>
                </a:solidFill>
                <a:latin typeface="+mj-lt"/>
              </a:rPr>
              <a:t>5x</a:t>
            </a:r>
            <a:r>
              <a:rPr lang="en-US" sz="3200" b="1" baseline="30000" dirty="0">
                <a:solidFill>
                  <a:srgbClr val="FF0000"/>
                </a:solidFill>
                <a:latin typeface="+mj-lt"/>
              </a:rPr>
              <a:t>2</a:t>
            </a:r>
            <a:r>
              <a:rPr lang="en-US" sz="3200" b="1" dirty="0">
                <a:solidFill>
                  <a:srgbClr val="FF0000"/>
                </a:solidFill>
                <a:latin typeface="+mj-lt"/>
              </a:rPr>
              <a:t> – 3y + 2 – 4y + 2x</a:t>
            </a:r>
            <a:r>
              <a:rPr lang="en-US" sz="3200" b="1" baseline="30000" dirty="0">
                <a:solidFill>
                  <a:srgbClr val="FF0000"/>
                </a:solidFill>
                <a:latin typeface="+mj-lt"/>
              </a:rPr>
              <a:t>2</a:t>
            </a:r>
            <a:r>
              <a:rPr lang="en-US" sz="3200" b="1" dirty="0">
                <a:solidFill>
                  <a:srgbClr val="FF0000"/>
                </a:solidFill>
                <a:latin typeface="+mj-lt"/>
              </a:rPr>
              <a:t> + 2</a:t>
            </a:r>
            <a:endParaRPr lang="en-US" sz="3200" b="1" baseline="30000" dirty="0">
              <a:solidFill>
                <a:srgbClr val="FF0000"/>
              </a:solidFill>
              <a:latin typeface="+mj-lt"/>
            </a:endParaRPr>
          </a:p>
        </p:txBody>
      </p:sp>
      <p:sp>
        <p:nvSpPr>
          <p:cNvPr id="4107" name="Hộp_Văn_Bản 9"/>
          <p:cNvSpPr txBox="1">
            <a:spLocks noChangeArrowheads="1"/>
          </p:cNvSpPr>
          <p:nvPr/>
        </p:nvSpPr>
        <p:spPr bwMode="auto">
          <a:xfrm>
            <a:off x="428625" y="4357688"/>
            <a:ext cx="7143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CC"/>
                </a:solidFill>
              </a:rPr>
              <a:t>3. Em hãy thu gọn  đa thức sau:</a:t>
            </a: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ộp_Văn_Bản 6"/>
          <p:cNvSpPr txBox="1">
            <a:spLocks noChangeArrowheads="1"/>
          </p:cNvSpPr>
          <p:nvPr/>
        </p:nvSpPr>
        <p:spPr bwMode="auto">
          <a:xfrm>
            <a:off x="428625" y="214313"/>
            <a:ext cx="8429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CC"/>
                </a:solidFill>
              </a:rPr>
              <a:t>1. Em hãy bỏ các dấu ngoặc trong hai biểu thức sau:</a:t>
            </a:r>
          </a:p>
        </p:txBody>
      </p:sp>
      <p:sp>
        <p:nvSpPr>
          <p:cNvPr id="8" name="Hộp_Văn_Bản 7"/>
          <p:cNvSpPr txBox="1"/>
          <p:nvPr/>
        </p:nvSpPr>
        <p:spPr>
          <a:xfrm>
            <a:off x="642938" y="714375"/>
            <a:ext cx="7488237" cy="1384300"/>
          </a:xfrm>
          <a:prstGeom prst="rect">
            <a:avLst/>
          </a:prstGeom>
          <a:noFill/>
        </p:spPr>
        <p:txBody>
          <a:bodyPr>
            <a:spAutoFit/>
          </a:bodyPr>
          <a:lstStyle/>
          <a:p>
            <a:pPr algn="just">
              <a:defRPr/>
            </a:pPr>
            <a:r>
              <a:rPr lang="en-US" sz="2800" b="1" dirty="0">
                <a:solidFill>
                  <a:srgbClr val="FF0000"/>
                </a:solidFill>
                <a:latin typeface="+mj-lt"/>
              </a:rPr>
              <a:t>   a/     ( 5x</a:t>
            </a:r>
            <a:r>
              <a:rPr lang="en-US" sz="2800" b="1" baseline="30000" dirty="0">
                <a:solidFill>
                  <a:srgbClr val="FF0000"/>
                </a:solidFill>
                <a:latin typeface="+mj-lt"/>
              </a:rPr>
              <a:t>2</a:t>
            </a:r>
            <a:r>
              <a:rPr lang="en-US" sz="2800" b="1" dirty="0">
                <a:solidFill>
                  <a:srgbClr val="FF0000"/>
                </a:solidFill>
                <a:latin typeface="+mj-lt"/>
              </a:rPr>
              <a:t> – 3y + 2)  + ( 4y – 2x</a:t>
            </a:r>
            <a:r>
              <a:rPr lang="en-US" sz="2800" b="1" baseline="30000" dirty="0">
                <a:solidFill>
                  <a:srgbClr val="FF0000"/>
                </a:solidFill>
                <a:latin typeface="+mj-lt"/>
              </a:rPr>
              <a:t>2</a:t>
            </a:r>
            <a:r>
              <a:rPr lang="en-US" sz="2800" b="1" dirty="0">
                <a:solidFill>
                  <a:srgbClr val="FF0000"/>
                </a:solidFill>
                <a:latin typeface="+mj-lt"/>
              </a:rPr>
              <a:t> – </a:t>
            </a:r>
            <a:r>
              <a:rPr lang="en-US" sz="2800" b="1">
                <a:solidFill>
                  <a:srgbClr val="FF0000"/>
                </a:solidFill>
                <a:latin typeface="+mj-lt"/>
              </a:rPr>
              <a:t>2 )</a:t>
            </a:r>
          </a:p>
          <a:p>
            <a:pPr algn="just">
              <a:defRPr/>
            </a:pPr>
            <a:endParaRPr lang="en-US" sz="2800" b="1" baseline="30000">
              <a:solidFill>
                <a:srgbClr val="FF0000"/>
              </a:solidFill>
              <a:latin typeface="+mj-lt"/>
            </a:endParaRPr>
          </a:p>
          <a:p>
            <a:pPr algn="just">
              <a:defRPr/>
            </a:pPr>
            <a:endParaRPr lang="en-US" sz="2800" b="1" baseline="30000">
              <a:solidFill>
                <a:srgbClr val="FF0000"/>
              </a:solidFill>
              <a:latin typeface="+mj-lt"/>
            </a:endParaRPr>
          </a:p>
          <a:p>
            <a:pPr algn="just">
              <a:defRPr/>
            </a:pPr>
            <a:endParaRPr lang="en-US" sz="2800" b="1" baseline="30000" dirty="0">
              <a:solidFill>
                <a:srgbClr val="FF0000"/>
              </a:solidFill>
              <a:latin typeface="+mj-lt"/>
            </a:endParaRPr>
          </a:p>
        </p:txBody>
      </p:sp>
      <p:sp>
        <p:nvSpPr>
          <p:cNvPr id="9" name="Hộp_Văn_Bản 8"/>
          <p:cNvSpPr txBox="1"/>
          <p:nvPr/>
        </p:nvSpPr>
        <p:spPr>
          <a:xfrm>
            <a:off x="642938" y="1785938"/>
            <a:ext cx="8131175" cy="523875"/>
          </a:xfrm>
          <a:prstGeom prst="rect">
            <a:avLst/>
          </a:prstGeom>
          <a:noFill/>
        </p:spPr>
        <p:txBody>
          <a:bodyPr>
            <a:spAutoFit/>
          </a:bodyPr>
          <a:lstStyle/>
          <a:p>
            <a:pPr algn="just">
              <a:defRPr/>
            </a:pPr>
            <a:r>
              <a:rPr lang="en-US" sz="2800" b="1" dirty="0">
                <a:latin typeface="+mj-lt"/>
              </a:rPr>
              <a:t>   b/     ( 5x</a:t>
            </a:r>
            <a:r>
              <a:rPr lang="en-US" sz="2800" b="1" baseline="30000" dirty="0">
                <a:latin typeface="+mj-lt"/>
              </a:rPr>
              <a:t>2</a:t>
            </a:r>
            <a:r>
              <a:rPr lang="en-US" sz="2800" b="1" dirty="0">
                <a:latin typeface="+mj-lt"/>
              </a:rPr>
              <a:t> – 3y + 2)  – ( 4y – 2x</a:t>
            </a:r>
            <a:r>
              <a:rPr lang="en-US" sz="2800" b="1" baseline="30000" dirty="0">
                <a:latin typeface="+mj-lt"/>
              </a:rPr>
              <a:t>2</a:t>
            </a:r>
            <a:r>
              <a:rPr lang="en-US" sz="2800" b="1" dirty="0">
                <a:latin typeface="+mj-lt"/>
              </a:rPr>
              <a:t> – 2 )</a:t>
            </a:r>
            <a:endParaRPr lang="en-US" sz="2800" b="1" baseline="30000" dirty="0">
              <a:latin typeface="+mj-lt"/>
            </a:endParaRPr>
          </a:p>
        </p:txBody>
      </p:sp>
      <p:sp>
        <p:nvSpPr>
          <p:cNvPr id="10" name="Hộp_Văn_Bản 9"/>
          <p:cNvSpPr txBox="1">
            <a:spLocks noChangeArrowheads="1"/>
          </p:cNvSpPr>
          <p:nvPr/>
        </p:nvSpPr>
        <p:spPr bwMode="auto">
          <a:xfrm>
            <a:off x="642938" y="2857500"/>
            <a:ext cx="7143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CC"/>
                </a:solidFill>
              </a:rPr>
              <a:t>2. Em hãy thu gọn đa thức sau:</a:t>
            </a:r>
          </a:p>
        </p:txBody>
      </p:sp>
      <p:sp>
        <p:nvSpPr>
          <p:cNvPr id="11" name="Hộp_Văn_Bản 10"/>
          <p:cNvSpPr txBox="1"/>
          <p:nvPr/>
        </p:nvSpPr>
        <p:spPr>
          <a:xfrm>
            <a:off x="869950" y="3286125"/>
            <a:ext cx="8274050" cy="523875"/>
          </a:xfrm>
          <a:prstGeom prst="rect">
            <a:avLst/>
          </a:prstGeom>
          <a:noFill/>
        </p:spPr>
        <p:txBody>
          <a:bodyPr>
            <a:spAutoFit/>
          </a:bodyPr>
          <a:lstStyle/>
          <a:p>
            <a:pPr algn="just">
              <a:defRPr/>
            </a:pPr>
            <a:r>
              <a:rPr lang="en-US" sz="2800" b="1">
                <a:solidFill>
                  <a:srgbClr val="FF0000"/>
                </a:solidFill>
                <a:latin typeface="+mj-lt"/>
              </a:rPr>
              <a:t>      </a:t>
            </a:r>
            <a:r>
              <a:rPr lang="en-US" sz="2800" b="1" dirty="0">
                <a:solidFill>
                  <a:srgbClr val="FF0000"/>
                </a:solidFill>
                <a:latin typeface="+mj-lt"/>
              </a:rPr>
              <a:t>5x</a:t>
            </a:r>
            <a:r>
              <a:rPr lang="en-US" sz="2800" b="1" baseline="30000" dirty="0">
                <a:solidFill>
                  <a:srgbClr val="FF0000"/>
                </a:solidFill>
                <a:latin typeface="+mj-lt"/>
              </a:rPr>
              <a:t>2</a:t>
            </a:r>
            <a:r>
              <a:rPr lang="en-US" sz="2800" b="1" dirty="0">
                <a:solidFill>
                  <a:srgbClr val="FF0000"/>
                </a:solidFill>
                <a:latin typeface="+mj-lt"/>
              </a:rPr>
              <a:t> – 3y + 2  +  4y – 2x</a:t>
            </a:r>
            <a:r>
              <a:rPr lang="en-US" sz="2800" b="1" baseline="30000" dirty="0">
                <a:solidFill>
                  <a:srgbClr val="FF0000"/>
                </a:solidFill>
                <a:latin typeface="+mj-lt"/>
              </a:rPr>
              <a:t>2</a:t>
            </a:r>
            <a:r>
              <a:rPr lang="en-US" sz="2800" b="1" dirty="0">
                <a:solidFill>
                  <a:srgbClr val="FF0000"/>
                </a:solidFill>
                <a:latin typeface="+mj-lt"/>
              </a:rPr>
              <a:t> – 2 </a:t>
            </a:r>
            <a:endParaRPr lang="en-US" sz="2800" b="1" baseline="30000" dirty="0">
              <a:solidFill>
                <a:srgbClr val="FF0000"/>
              </a:solidFill>
              <a:latin typeface="+mj-lt"/>
            </a:endParaRPr>
          </a:p>
        </p:txBody>
      </p:sp>
      <p:sp>
        <p:nvSpPr>
          <p:cNvPr id="12" name="Hộp_Văn_Bản 11"/>
          <p:cNvSpPr txBox="1"/>
          <p:nvPr/>
        </p:nvSpPr>
        <p:spPr>
          <a:xfrm>
            <a:off x="785813" y="5143500"/>
            <a:ext cx="8131175" cy="523875"/>
          </a:xfrm>
          <a:prstGeom prst="rect">
            <a:avLst/>
          </a:prstGeom>
          <a:noFill/>
        </p:spPr>
        <p:txBody>
          <a:bodyPr>
            <a:spAutoFit/>
          </a:bodyPr>
          <a:lstStyle/>
          <a:p>
            <a:pPr algn="just">
              <a:defRPr/>
            </a:pPr>
            <a:r>
              <a:rPr lang="en-US" sz="2800" b="1">
                <a:solidFill>
                  <a:srgbClr val="FF0000"/>
                </a:solidFill>
                <a:latin typeface="+mj-lt"/>
              </a:rPr>
              <a:t>       </a:t>
            </a:r>
            <a:r>
              <a:rPr lang="en-US" sz="2800" b="1" dirty="0">
                <a:solidFill>
                  <a:srgbClr val="FF0000"/>
                </a:solidFill>
                <a:latin typeface="+mj-lt"/>
              </a:rPr>
              <a:t>5x</a:t>
            </a:r>
            <a:r>
              <a:rPr lang="en-US" sz="2800" b="1" baseline="30000" dirty="0">
                <a:solidFill>
                  <a:srgbClr val="FF0000"/>
                </a:solidFill>
                <a:latin typeface="+mj-lt"/>
              </a:rPr>
              <a:t>2</a:t>
            </a:r>
            <a:r>
              <a:rPr lang="en-US" sz="2800" b="1" dirty="0">
                <a:solidFill>
                  <a:srgbClr val="FF0000"/>
                </a:solidFill>
                <a:latin typeface="+mj-lt"/>
              </a:rPr>
              <a:t> – 3y + 2 – 4y + 2x</a:t>
            </a:r>
            <a:r>
              <a:rPr lang="en-US" sz="2800" b="1" baseline="30000" dirty="0">
                <a:solidFill>
                  <a:srgbClr val="FF0000"/>
                </a:solidFill>
                <a:latin typeface="+mj-lt"/>
              </a:rPr>
              <a:t>2</a:t>
            </a:r>
            <a:r>
              <a:rPr lang="en-US" sz="2800" b="1" dirty="0">
                <a:solidFill>
                  <a:srgbClr val="FF0000"/>
                </a:solidFill>
                <a:latin typeface="+mj-lt"/>
              </a:rPr>
              <a:t> + 2</a:t>
            </a:r>
            <a:endParaRPr lang="en-US" sz="2800" b="1" baseline="30000" dirty="0">
              <a:solidFill>
                <a:srgbClr val="FF0000"/>
              </a:solidFill>
              <a:latin typeface="+mj-lt"/>
            </a:endParaRPr>
          </a:p>
        </p:txBody>
      </p:sp>
      <p:graphicFrame>
        <p:nvGraphicFramePr>
          <p:cNvPr id="1026" name="Object 3"/>
          <p:cNvGraphicFramePr>
            <a:graphicFrameLocks noChangeAspect="1"/>
          </p:cNvGraphicFramePr>
          <p:nvPr/>
        </p:nvGraphicFramePr>
        <p:xfrm>
          <a:off x="1571625" y="1214438"/>
          <a:ext cx="4965700" cy="571500"/>
        </p:xfrm>
        <a:graphic>
          <a:graphicData uri="http://schemas.openxmlformats.org/presentationml/2006/ole">
            <mc:AlternateContent xmlns:mc="http://schemas.openxmlformats.org/markup-compatibility/2006">
              <mc:Choice xmlns:v="urn:schemas-microsoft-com:vml" Requires="v">
                <p:oleObj spid="_x0000_s5141" name="Equation" r:id="rId3" imgW="1816100" imgH="228600" progId="Equation.DSMT4">
                  <p:embed/>
                </p:oleObj>
              </mc:Choice>
              <mc:Fallback>
                <p:oleObj name="Equation" r:id="rId3" imgW="1816100" imgH="2286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25" y="1214438"/>
                        <a:ext cx="4965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4"/>
          <p:cNvGraphicFramePr>
            <a:graphicFrameLocks noChangeAspect="1"/>
          </p:cNvGraphicFramePr>
          <p:nvPr/>
        </p:nvGraphicFramePr>
        <p:xfrm>
          <a:off x="1320800" y="3756025"/>
          <a:ext cx="3898900" cy="1030288"/>
        </p:xfrm>
        <a:graphic>
          <a:graphicData uri="http://schemas.openxmlformats.org/presentationml/2006/ole">
            <mc:AlternateContent xmlns:mc="http://schemas.openxmlformats.org/markup-compatibility/2006">
              <mc:Choice xmlns:v="urn:schemas-microsoft-com:vml" Requires="v">
                <p:oleObj spid="_x0000_s5142" name="Equation" r:id="rId5" imgW="2184400" imgH="533400" progId="Equation.DSMT4">
                  <p:embed/>
                </p:oleObj>
              </mc:Choice>
              <mc:Fallback>
                <p:oleObj name="Equation" r:id="rId5" imgW="2184400" imgH="5334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0800" y="3756025"/>
                        <a:ext cx="3898900" cy="1030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8" name="Object 5"/>
          <p:cNvGraphicFramePr>
            <a:graphicFrameLocks noChangeAspect="1"/>
          </p:cNvGraphicFramePr>
          <p:nvPr/>
        </p:nvGraphicFramePr>
        <p:xfrm>
          <a:off x="1428750" y="2286000"/>
          <a:ext cx="4965700" cy="571500"/>
        </p:xfrm>
        <a:graphic>
          <a:graphicData uri="http://schemas.openxmlformats.org/presentationml/2006/ole">
            <mc:AlternateContent xmlns:mc="http://schemas.openxmlformats.org/markup-compatibility/2006">
              <mc:Choice xmlns:v="urn:schemas-microsoft-com:vml" Requires="v">
                <p:oleObj spid="_x0000_s5143" name="Equation" r:id="rId7" imgW="1816100" imgH="228600" progId="Equation.DSMT4">
                  <p:embed/>
                </p:oleObj>
              </mc:Choice>
              <mc:Fallback>
                <p:oleObj name="Equation" r:id="rId7" imgW="1816100" imgH="2286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8750" y="2286000"/>
                        <a:ext cx="49657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9" name="Object 6"/>
          <p:cNvGraphicFramePr>
            <a:graphicFrameLocks noChangeAspect="1"/>
          </p:cNvGraphicFramePr>
          <p:nvPr/>
        </p:nvGraphicFramePr>
        <p:xfrm>
          <a:off x="1724025" y="5214938"/>
          <a:ext cx="3921125" cy="1473200"/>
        </p:xfrm>
        <a:graphic>
          <a:graphicData uri="http://schemas.openxmlformats.org/presentationml/2006/ole">
            <mc:AlternateContent xmlns:mc="http://schemas.openxmlformats.org/markup-compatibility/2006">
              <mc:Choice xmlns:v="urn:schemas-microsoft-com:vml" Requires="v">
                <p:oleObj spid="_x0000_s5144" name="Equation" r:id="rId9" imgW="2197100" imgH="762000" progId="Equation.DSMT4">
                  <p:embed/>
                </p:oleObj>
              </mc:Choice>
              <mc:Fallback>
                <p:oleObj name="Equation" r:id="rId9" imgW="2197100" imgH="762000" progId="Equation.DSMT4">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4025" y="5214938"/>
                        <a:ext cx="3921125" cy="147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Hộp_Văn_Bản 9"/>
          <p:cNvSpPr txBox="1">
            <a:spLocks noChangeArrowheads="1"/>
          </p:cNvSpPr>
          <p:nvPr/>
        </p:nvSpPr>
        <p:spPr bwMode="auto">
          <a:xfrm>
            <a:off x="611188" y="4786313"/>
            <a:ext cx="7143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a:solidFill>
                  <a:srgbClr val="0000CC"/>
                </a:solidFill>
              </a:rPr>
              <a:t>3. Em hãy thu gọn đa thức sau:</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linds(horizontal)">
                                      <p:cBhvr>
                                        <p:cTn id="15" dur="500"/>
                                        <p:tgtEl>
                                          <p:spTgt spid="102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028"/>
                                        </p:tgtEl>
                                        <p:attrNameLst>
                                          <p:attrName>style.visibility</p:attrName>
                                        </p:attrNameLst>
                                      </p:cBhvr>
                                      <p:to>
                                        <p:strVal val="visible"/>
                                      </p:to>
                                    </p:set>
                                    <p:animEffect transition="in" filter="blinds(horizontal)">
                                      <p:cBhvr>
                                        <p:cTn id="25" dur="500"/>
                                        <p:tgtEl>
                                          <p:spTgt spid="102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500"/>
                                        <p:tgtEl>
                                          <p:spTgt spid="1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1027"/>
                                        </p:tgtEl>
                                        <p:attrNameLst>
                                          <p:attrName>style.visibility</p:attrName>
                                        </p:attrNameLst>
                                      </p:cBhvr>
                                      <p:to>
                                        <p:strVal val="visible"/>
                                      </p:to>
                                    </p:set>
                                    <p:animEffect transition="in" filter="blinds(horizontal)">
                                      <p:cBhvr>
                                        <p:cTn id="40" dur="500"/>
                                        <p:tgtEl>
                                          <p:spTgt spid="102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1029"/>
                                        </p:tgtEl>
                                        <p:attrNameLst>
                                          <p:attrName>style.visibility</p:attrName>
                                        </p:attrNameLst>
                                      </p:cBhvr>
                                      <p:to>
                                        <p:strVal val="visible"/>
                                      </p:to>
                                    </p:set>
                                    <p:animEffect transition="in" filter="blinds(horizontal)">
                                      <p:cBhvr>
                                        <p:cTn id="55"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_Văn_Bản 2">
            <a:hlinkClick r:id="rId2" action="ppaction://hlinksldjump"/>
          </p:cNvPr>
          <p:cNvSpPr txBox="1">
            <a:spLocks noChangeArrowheads="1"/>
          </p:cNvSpPr>
          <p:nvPr/>
        </p:nvSpPr>
        <p:spPr bwMode="auto">
          <a:xfrm>
            <a:off x="0" y="2000250"/>
            <a:ext cx="8274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3200" b="1">
                <a:solidFill>
                  <a:srgbClr val="0000CC"/>
                </a:solidFill>
              </a:rPr>
              <a:t>    </a:t>
            </a:r>
            <a:r>
              <a:rPr lang="en-US" sz="3200" b="1">
                <a:solidFill>
                  <a:srgbClr val="FF0000"/>
                </a:solidFill>
              </a:rPr>
              <a:t>A</a:t>
            </a:r>
            <a:r>
              <a:rPr lang="en-US" sz="3200" b="1">
                <a:solidFill>
                  <a:srgbClr val="0000CC"/>
                </a:solidFill>
              </a:rPr>
              <a:t> + B = </a:t>
            </a:r>
            <a:r>
              <a:rPr lang="en-US" sz="3200" b="1">
                <a:solidFill>
                  <a:srgbClr val="FF0000"/>
                </a:solidFill>
              </a:rPr>
              <a:t>( 5x</a:t>
            </a:r>
            <a:r>
              <a:rPr lang="en-US" sz="3200" b="1" baseline="30000">
                <a:solidFill>
                  <a:srgbClr val="FF0000"/>
                </a:solidFill>
              </a:rPr>
              <a:t>2</a:t>
            </a:r>
            <a:r>
              <a:rPr lang="en-US" sz="3200" b="1">
                <a:solidFill>
                  <a:srgbClr val="FF0000"/>
                </a:solidFill>
              </a:rPr>
              <a:t> – 3y + 2)  </a:t>
            </a:r>
            <a:r>
              <a:rPr lang="en-US" sz="3200" b="1">
                <a:solidFill>
                  <a:srgbClr val="0000CC"/>
                </a:solidFill>
              </a:rPr>
              <a:t>+ ( 4y – 2x</a:t>
            </a:r>
            <a:r>
              <a:rPr lang="en-US" sz="3200" b="1" baseline="30000">
                <a:solidFill>
                  <a:srgbClr val="0000CC"/>
                </a:solidFill>
              </a:rPr>
              <a:t>2</a:t>
            </a:r>
            <a:r>
              <a:rPr lang="en-US" sz="3200" b="1">
                <a:solidFill>
                  <a:srgbClr val="0000CC"/>
                </a:solidFill>
              </a:rPr>
              <a:t> – 2 )</a:t>
            </a:r>
            <a:endParaRPr lang="en-US" sz="3200" b="1" baseline="30000">
              <a:solidFill>
                <a:srgbClr val="0000CC"/>
              </a:solidFill>
            </a:endParaRPr>
          </a:p>
        </p:txBody>
      </p:sp>
      <p:sp>
        <p:nvSpPr>
          <p:cNvPr id="5" name="Hộp_Văn_Bản 4"/>
          <p:cNvSpPr txBox="1"/>
          <p:nvPr/>
        </p:nvSpPr>
        <p:spPr>
          <a:xfrm>
            <a:off x="642938" y="214313"/>
            <a:ext cx="6858000" cy="1077912"/>
          </a:xfrm>
          <a:prstGeom prst="rect">
            <a:avLst/>
          </a:prstGeom>
          <a:noFill/>
        </p:spPr>
        <p:txBody>
          <a:bodyPr>
            <a:spAutoFit/>
          </a:bodyPr>
          <a:lstStyle/>
          <a:p>
            <a:pPr>
              <a:defRPr/>
            </a:pPr>
            <a:r>
              <a:rPr lang="en-US" sz="3200" b="1" dirty="0">
                <a:solidFill>
                  <a:srgbClr val="0000CC"/>
                </a:solidFill>
                <a:latin typeface="+mj-lt"/>
              </a:rPr>
              <a:t>Cho </a:t>
            </a:r>
            <a:r>
              <a:rPr lang="en-US" sz="3200" b="1" dirty="0" err="1">
                <a:solidFill>
                  <a:srgbClr val="0000CC"/>
                </a:solidFill>
                <a:latin typeface="+mj-lt"/>
              </a:rPr>
              <a:t>hai</a:t>
            </a:r>
            <a:r>
              <a:rPr lang="en-US" sz="3200" b="1" dirty="0">
                <a:solidFill>
                  <a:srgbClr val="0000CC"/>
                </a:solidFill>
                <a:latin typeface="+mj-lt"/>
              </a:rPr>
              <a:t> </a:t>
            </a:r>
            <a:r>
              <a:rPr lang="en-US" sz="3200" b="1" dirty="0" err="1">
                <a:solidFill>
                  <a:srgbClr val="0000CC"/>
                </a:solidFill>
                <a:latin typeface="+mj-lt"/>
              </a:rPr>
              <a:t>đa</a:t>
            </a:r>
            <a:r>
              <a:rPr lang="en-US" sz="3200" b="1" dirty="0">
                <a:solidFill>
                  <a:srgbClr val="0000CC"/>
                </a:solidFill>
                <a:latin typeface="+mj-lt"/>
              </a:rPr>
              <a:t> </a:t>
            </a:r>
            <a:r>
              <a:rPr lang="en-US" sz="3200" b="1" dirty="0" err="1">
                <a:solidFill>
                  <a:srgbClr val="0000CC"/>
                </a:solidFill>
                <a:latin typeface="+mj-lt"/>
              </a:rPr>
              <a:t>thức</a:t>
            </a:r>
            <a:r>
              <a:rPr lang="en-US" sz="3200" b="1" dirty="0">
                <a:solidFill>
                  <a:srgbClr val="0000CC"/>
                </a:solidFill>
                <a:latin typeface="+mj-lt"/>
              </a:rPr>
              <a:t>: </a:t>
            </a:r>
            <a:r>
              <a:rPr lang="en-US" sz="3200" b="1" dirty="0">
                <a:solidFill>
                  <a:srgbClr val="FF0000"/>
                </a:solidFill>
                <a:latin typeface="+mj-lt"/>
              </a:rPr>
              <a:t>A =  5x</a:t>
            </a:r>
            <a:r>
              <a:rPr lang="en-US" sz="3200" b="1" baseline="30000" dirty="0">
                <a:solidFill>
                  <a:srgbClr val="FF0000"/>
                </a:solidFill>
                <a:latin typeface="+mj-lt"/>
              </a:rPr>
              <a:t>2</a:t>
            </a:r>
            <a:r>
              <a:rPr lang="en-US" sz="3200" b="1" dirty="0">
                <a:solidFill>
                  <a:srgbClr val="FF0000"/>
                </a:solidFill>
                <a:latin typeface="+mj-lt"/>
              </a:rPr>
              <a:t> – 3y + 2</a:t>
            </a:r>
          </a:p>
          <a:p>
            <a:pPr>
              <a:defRPr/>
            </a:pPr>
            <a:r>
              <a:rPr lang="en-US" sz="3200" b="1" dirty="0">
                <a:latin typeface="+mj-lt"/>
              </a:rPr>
              <a:t>                      </a:t>
            </a:r>
            <a:r>
              <a:rPr lang="en-US" sz="3200" b="1" dirty="0" err="1">
                <a:latin typeface="+mj-lt"/>
              </a:rPr>
              <a:t>và</a:t>
            </a:r>
            <a:r>
              <a:rPr lang="en-US" sz="3200" b="1" dirty="0">
                <a:latin typeface="+mj-lt"/>
              </a:rPr>
              <a:t>   </a:t>
            </a:r>
            <a:r>
              <a:rPr lang="en-US" sz="3200" b="1" dirty="0">
                <a:solidFill>
                  <a:srgbClr val="0000CC"/>
                </a:solidFill>
                <a:latin typeface="+mj-lt"/>
              </a:rPr>
              <a:t>B =  4y – 2x</a:t>
            </a:r>
            <a:r>
              <a:rPr lang="en-US" sz="3200" b="1" baseline="30000" dirty="0">
                <a:solidFill>
                  <a:srgbClr val="0000CC"/>
                </a:solidFill>
                <a:latin typeface="+mj-lt"/>
              </a:rPr>
              <a:t>2</a:t>
            </a:r>
            <a:r>
              <a:rPr lang="en-US" sz="3200" b="1" dirty="0">
                <a:solidFill>
                  <a:srgbClr val="0000CC"/>
                </a:solidFill>
                <a:latin typeface="+mj-lt"/>
              </a:rPr>
              <a:t> – 2 </a:t>
            </a:r>
          </a:p>
        </p:txBody>
      </p:sp>
      <p:sp>
        <p:nvSpPr>
          <p:cNvPr id="9" name="Sao 5-Cánh 8"/>
          <p:cNvSpPr/>
          <p:nvPr/>
        </p:nvSpPr>
        <p:spPr>
          <a:xfrm>
            <a:off x="285750" y="214313"/>
            <a:ext cx="428625" cy="42862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Hộp_Văn_Bản 10">
            <a:hlinkClick r:id="rId3" action="ppaction://hlinksldjump"/>
          </p:cNvPr>
          <p:cNvSpPr txBox="1">
            <a:spLocks noChangeArrowheads="1"/>
          </p:cNvSpPr>
          <p:nvPr/>
        </p:nvSpPr>
        <p:spPr bwMode="auto">
          <a:xfrm>
            <a:off x="142875" y="3714750"/>
            <a:ext cx="827405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3200" b="1">
                <a:solidFill>
                  <a:srgbClr val="FF0000"/>
                </a:solidFill>
              </a:rPr>
              <a:t>    A – </a:t>
            </a:r>
            <a:r>
              <a:rPr lang="en-US" sz="3200" b="1">
                <a:solidFill>
                  <a:srgbClr val="0000CC"/>
                </a:solidFill>
              </a:rPr>
              <a:t>B</a:t>
            </a:r>
            <a:r>
              <a:rPr lang="en-US" sz="3200" b="1">
                <a:solidFill>
                  <a:srgbClr val="FF0000"/>
                </a:solidFill>
              </a:rPr>
              <a:t> =  ( 5x</a:t>
            </a:r>
            <a:r>
              <a:rPr lang="en-US" sz="3200" b="1" baseline="30000">
                <a:solidFill>
                  <a:srgbClr val="FF0000"/>
                </a:solidFill>
              </a:rPr>
              <a:t>2</a:t>
            </a:r>
            <a:r>
              <a:rPr lang="en-US" sz="3200" b="1">
                <a:solidFill>
                  <a:srgbClr val="FF0000"/>
                </a:solidFill>
              </a:rPr>
              <a:t> – 3y + 2) </a:t>
            </a:r>
            <a:r>
              <a:rPr lang="en-US" sz="3200" b="1">
                <a:solidFill>
                  <a:srgbClr val="0000CC"/>
                </a:solidFill>
              </a:rPr>
              <a:t>– ( 4y – 2x</a:t>
            </a:r>
            <a:r>
              <a:rPr lang="en-US" sz="3200" b="1" baseline="30000">
                <a:solidFill>
                  <a:srgbClr val="0000CC"/>
                </a:solidFill>
              </a:rPr>
              <a:t>2</a:t>
            </a:r>
            <a:r>
              <a:rPr lang="en-US" sz="3200" b="1">
                <a:solidFill>
                  <a:srgbClr val="0000CC"/>
                </a:solidFill>
              </a:rPr>
              <a:t> – 2 )</a:t>
            </a:r>
            <a:endParaRPr lang="en-US" sz="3200" b="1" baseline="30000">
              <a:solidFill>
                <a:srgbClr val="0000CC"/>
              </a:solidFill>
            </a:endParaRPr>
          </a:p>
          <a:p>
            <a:pPr algn="just" eaLnBrk="1" hangingPunct="1"/>
            <a:endParaRPr lang="en-US" sz="3200" b="1" baseline="30000">
              <a:solidFill>
                <a:srgbClr val="FF0000"/>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0" y="-26988"/>
            <a:ext cx="9144000" cy="58420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FF00"/>
                </a:solidFill>
              </a:rPr>
              <a:t>TIẾT 57: BÀI 6. CỘNG, TRỪ ĐA THỨC</a:t>
            </a:r>
          </a:p>
        </p:txBody>
      </p:sp>
      <p:sp>
        <p:nvSpPr>
          <p:cNvPr id="7176" name="Text Box 8"/>
          <p:cNvSpPr txBox="1">
            <a:spLocks noChangeArrowheads="1"/>
          </p:cNvSpPr>
          <p:nvPr/>
        </p:nvSpPr>
        <p:spPr bwMode="auto">
          <a:xfrm>
            <a:off x="14288" y="557213"/>
            <a:ext cx="3467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u="sng">
                <a:solidFill>
                  <a:srgbClr val="FF0000"/>
                </a:solidFill>
              </a:rPr>
              <a:t>1. Cộng hai đa thức</a:t>
            </a:r>
            <a:r>
              <a:rPr lang="en-US" sz="2400">
                <a:solidFill>
                  <a:srgbClr val="FF0000"/>
                </a:solidFill>
              </a:rPr>
              <a:t> </a:t>
            </a:r>
          </a:p>
        </p:txBody>
      </p:sp>
      <p:sp>
        <p:nvSpPr>
          <p:cNvPr id="7184" name="Text Box 16"/>
          <p:cNvSpPr txBox="1">
            <a:spLocks noChangeArrowheads="1"/>
          </p:cNvSpPr>
          <p:nvPr/>
        </p:nvSpPr>
        <p:spPr bwMode="auto">
          <a:xfrm>
            <a:off x="5357813" y="2314575"/>
            <a:ext cx="228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FF3300"/>
                </a:solidFill>
              </a:rPr>
              <a:t>(bỏ dấu ngoặc)</a:t>
            </a:r>
          </a:p>
        </p:txBody>
      </p:sp>
      <p:sp>
        <p:nvSpPr>
          <p:cNvPr id="7185" name="Text Box 17"/>
          <p:cNvSpPr txBox="1">
            <a:spLocks noChangeArrowheads="1"/>
          </p:cNvSpPr>
          <p:nvPr/>
        </p:nvSpPr>
        <p:spPr bwMode="auto">
          <a:xfrm>
            <a:off x="5148263" y="2714625"/>
            <a:ext cx="4176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FF3300"/>
                </a:solidFill>
              </a:rPr>
              <a:t>(Áp dụng t/c giao hoán và kết hợp)</a:t>
            </a:r>
          </a:p>
        </p:txBody>
      </p:sp>
      <p:sp>
        <p:nvSpPr>
          <p:cNvPr id="7186" name="Text Box 18"/>
          <p:cNvSpPr txBox="1">
            <a:spLocks noChangeArrowheads="1"/>
          </p:cNvSpPr>
          <p:nvPr/>
        </p:nvSpPr>
        <p:spPr bwMode="auto">
          <a:xfrm>
            <a:off x="4908550" y="3309938"/>
            <a:ext cx="4435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a:solidFill>
                  <a:srgbClr val="FF3300"/>
                </a:solidFill>
              </a:rPr>
              <a:t>(Cộng trừ các đơn thức đồng dạng )</a:t>
            </a:r>
          </a:p>
        </p:txBody>
      </p:sp>
      <p:sp>
        <p:nvSpPr>
          <p:cNvPr id="26" name="Hộp_Văn_Bản 4"/>
          <p:cNvSpPr txBox="1"/>
          <p:nvPr/>
        </p:nvSpPr>
        <p:spPr>
          <a:xfrm>
            <a:off x="1285875" y="1109663"/>
            <a:ext cx="8143875" cy="461962"/>
          </a:xfrm>
          <a:prstGeom prst="rect">
            <a:avLst/>
          </a:prstGeom>
          <a:noFill/>
        </p:spPr>
        <p:txBody>
          <a:bodyPr>
            <a:spAutoFit/>
          </a:bodyPr>
          <a:lstStyle/>
          <a:p>
            <a:pPr>
              <a:defRPr/>
            </a:pPr>
            <a:r>
              <a:rPr lang="en-US" sz="2400">
                <a:solidFill>
                  <a:srgbClr val="0000CC"/>
                </a:solidFill>
                <a:latin typeface="+mj-lt"/>
              </a:rPr>
              <a:t>Cộng </a:t>
            </a:r>
            <a:r>
              <a:rPr lang="en-US" sz="2400" dirty="0" err="1">
                <a:solidFill>
                  <a:srgbClr val="0000CC"/>
                </a:solidFill>
                <a:latin typeface="+mj-lt"/>
              </a:rPr>
              <a:t>hai</a:t>
            </a:r>
            <a:r>
              <a:rPr lang="en-US" sz="2400" dirty="0">
                <a:solidFill>
                  <a:srgbClr val="0000CC"/>
                </a:solidFill>
                <a:latin typeface="+mj-lt"/>
              </a:rPr>
              <a:t> </a:t>
            </a:r>
            <a:r>
              <a:rPr lang="en-US" sz="2400" dirty="0" err="1">
                <a:solidFill>
                  <a:srgbClr val="0000CC"/>
                </a:solidFill>
                <a:latin typeface="+mj-lt"/>
              </a:rPr>
              <a:t>đa</a:t>
            </a:r>
            <a:r>
              <a:rPr lang="en-US" sz="2400" dirty="0">
                <a:solidFill>
                  <a:srgbClr val="0000CC"/>
                </a:solidFill>
                <a:latin typeface="+mj-lt"/>
              </a:rPr>
              <a:t> </a:t>
            </a:r>
            <a:r>
              <a:rPr lang="en-US" sz="2400" dirty="0" err="1">
                <a:solidFill>
                  <a:srgbClr val="0000CC"/>
                </a:solidFill>
                <a:latin typeface="+mj-lt"/>
              </a:rPr>
              <a:t>thức</a:t>
            </a:r>
            <a:r>
              <a:rPr lang="en-US" sz="2400" dirty="0">
                <a:solidFill>
                  <a:srgbClr val="0000CC"/>
                </a:solidFill>
                <a:latin typeface="+mj-lt"/>
              </a:rPr>
              <a:t>: </a:t>
            </a:r>
            <a:r>
              <a:rPr lang="en-US" sz="2400" dirty="0">
                <a:solidFill>
                  <a:srgbClr val="FF0000"/>
                </a:solidFill>
                <a:latin typeface="+mj-lt"/>
              </a:rPr>
              <a:t>A =  5x</a:t>
            </a:r>
            <a:r>
              <a:rPr lang="en-US" sz="2400" baseline="30000" dirty="0">
                <a:solidFill>
                  <a:srgbClr val="FF0000"/>
                </a:solidFill>
                <a:latin typeface="+mj-lt"/>
              </a:rPr>
              <a:t>2</a:t>
            </a:r>
            <a:r>
              <a:rPr lang="en-US" sz="2400" dirty="0">
                <a:solidFill>
                  <a:srgbClr val="FF0000"/>
                </a:solidFill>
                <a:latin typeface="+mj-lt"/>
              </a:rPr>
              <a:t> – 3y </a:t>
            </a:r>
            <a:r>
              <a:rPr lang="en-US" sz="2400">
                <a:solidFill>
                  <a:srgbClr val="FF0000"/>
                </a:solidFill>
                <a:latin typeface="+mj-lt"/>
              </a:rPr>
              <a:t>+ 2</a:t>
            </a:r>
            <a:r>
              <a:rPr lang="en-US" sz="2400">
                <a:latin typeface="+mj-lt"/>
              </a:rPr>
              <a:t> </a:t>
            </a:r>
            <a:r>
              <a:rPr lang="en-US" sz="2400" dirty="0" err="1">
                <a:latin typeface="+mj-lt"/>
              </a:rPr>
              <a:t>và</a:t>
            </a:r>
            <a:r>
              <a:rPr lang="en-US" sz="2400" dirty="0">
                <a:latin typeface="+mj-lt"/>
              </a:rPr>
              <a:t>   </a:t>
            </a:r>
            <a:r>
              <a:rPr lang="en-US" sz="2400" dirty="0">
                <a:solidFill>
                  <a:srgbClr val="0000CC"/>
                </a:solidFill>
                <a:latin typeface="+mj-lt"/>
              </a:rPr>
              <a:t>B =  4y – 2x</a:t>
            </a:r>
            <a:r>
              <a:rPr lang="en-US" sz="2400" baseline="30000" dirty="0">
                <a:solidFill>
                  <a:srgbClr val="0000CC"/>
                </a:solidFill>
                <a:latin typeface="+mj-lt"/>
              </a:rPr>
              <a:t>2</a:t>
            </a:r>
            <a:r>
              <a:rPr lang="en-US" sz="2400" dirty="0">
                <a:solidFill>
                  <a:srgbClr val="0000CC"/>
                </a:solidFill>
                <a:latin typeface="+mj-lt"/>
              </a:rPr>
              <a:t> – 2 </a:t>
            </a:r>
          </a:p>
        </p:txBody>
      </p:sp>
      <p:sp>
        <p:nvSpPr>
          <p:cNvPr id="2070" name="TextBox 26"/>
          <p:cNvSpPr txBox="1">
            <a:spLocks noChangeArrowheads="1"/>
          </p:cNvSpPr>
          <p:nvPr/>
        </p:nvSpPr>
        <p:spPr bwMode="auto">
          <a:xfrm>
            <a:off x="323850" y="1125538"/>
            <a:ext cx="1500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 +VD1: </a:t>
            </a:r>
          </a:p>
        </p:txBody>
      </p:sp>
      <p:graphicFrame>
        <p:nvGraphicFramePr>
          <p:cNvPr id="2050" name="Object 8"/>
          <p:cNvGraphicFramePr>
            <a:graphicFrameLocks noChangeAspect="1"/>
          </p:cNvGraphicFramePr>
          <p:nvPr/>
        </p:nvGraphicFramePr>
        <p:xfrm>
          <a:off x="571500" y="1643063"/>
          <a:ext cx="4071938" cy="565150"/>
        </p:xfrm>
        <a:graphic>
          <a:graphicData uri="http://schemas.openxmlformats.org/presentationml/2006/ole">
            <mc:AlternateContent xmlns:mc="http://schemas.openxmlformats.org/markup-compatibility/2006">
              <mc:Choice xmlns:v="urn:schemas-microsoft-com:vml" Requires="v">
                <p:oleObj spid="_x0000_s7194" name="Equation" r:id="rId3" imgW="2362200" imgH="279400" progId="Equation.DSMT4">
                  <p:embed/>
                </p:oleObj>
              </mc:Choice>
              <mc:Fallback>
                <p:oleObj name="Equation" r:id="rId3" imgW="2362200" imgH="2794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1643063"/>
                        <a:ext cx="4071938"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9"/>
          <p:cNvGraphicFramePr>
            <a:graphicFrameLocks noChangeAspect="1"/>
          </p:cNvGraphicFramePr>
          <p:nvPr/>
        </p:nvGraphicFramePr>
        <p:xfrm>
          <a:off x="1214438" y="2214563"/>
          <a:ext cx="3021012" cy="463550"/>
        </p:xfrm>
        <a:graphic>
          <a:graphicData uri="http://schemas.openxmlformats.org/presentationml/2006/ole">
            <mc:AlternateContent xmlns:mc="http://schemas.openxmlformats.org/markup-compatibility/2006">
              <mc:Choice xmlns:v="urn:schemas-microsoft-com:vml" Requires="v">
                <p:oleObj spid="_x0000_s7195" name="Equation" r:id="rId5" imgW="1752600" imgH="228600" progId="Equation.DSMT4">
                  <p:embed/>
                </p:oleObj>
              </mc:Choice>
              <mc:Fallback>
                <p:oleObj name="Equation" r:id="rId5" imgW="1752600" imgH="2286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38" y="2214563"/>
                        <a:ext cx="30210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10"/>
          <p:cNvGraphicFramePr>
            <a:graphicFrameLocks noChangeAspect="1"/>
          </p:cNvGraphicFramePr>
          <p:nvPr/>
        </p:nvGraphicFramePr>
        <p:xfrm>
          <a:off x="1200150" y="2632075"/>
          <a:ext cx="3898900" cy="539750"/>
        </p:xfrm>
        <a:graphic>
          <a:graphicData uri="http://schemas.openxmlformats.org/presentationml/2006/ole">
            <mc:AlternateContent xmlns:mc="http://schemas.openxmlformats.org/markup-compatibility/2006">
              <mc:Choice xmlns:v="urn:schemas-microsoft-com:vml" Requires="v">
                <p:oleObj spid="_x0000_s7196" name="Equation" r:id="rId7" imgW="2184400" imgH="279400" progId="Equation.DSMT4">
                  <p:embed/>
                </p:oleObj>
              </mc:Choice>
              <mc:Fallback>
                <p:oleObj name="Equation" r:id="rId7" imgW="2184400" imgH="279400"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0150" y="2632075"/>
                        <a:ext cx="3898900" cy="53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3" name="Object 11"/>
          <p:cNvGraphicFramePr>
            <a:graphicFrameLocks noChangeAspect="1"/>
          </p:cNvGraphicFramePr>
          <p:nvPr/>
        </p:nvGraphicFramePr>
        <p:xfrm>
          <a:off x="1214438" y="2786063"/>
          <a:ext cx="1065212" cy="884237"/>
        </p:xfrm>
        <a:graphic>
          <a:graphicData uri="http://schemas.openxmlformats.org/presentationml/2006/ole">
            <mc:AlternateContent xmlns:mc="http://schemas.openxmlformats.org/markup-compatibility/2006">
              <mc:Choice xmlns:v="urn:schemas-microsoft-com:vml" Requires="v">
                <p:oleObj spid="_x0000_s7197" name="Equation" r:id="rId9" imgW="596900" imgH="457200" progId="Equation.DSMT4">
                  <p:embed/>
                </p:oleObj>
              </mc:Choice>
              <mc:Fallback>
                <p:oleObj name="Equation" r:id="rId9" imgW="596900" imgH="457200" progId="Equation.DSMT4">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4438" y="2786063"/>
                        <a:ext cx="1065212" cy="884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71" name="TextBox 31"/>
          <p:cNvSpPr txBox="1">
            <a:spLocks noChangeArrowheads="1"/>
          </p:cNvSpPr>
          <p:nvPr/>
        </p:nvSpPr>
        <p:spPr bwMode="auto">
          <a:xfrm>
            <a:off x="357188" y="4214813"/>
            <a:ext cx="2428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Ta nói: đa thức </a:t>
            </a:r>
          </a:p>
        </p:txBody>
      </p:sp>
      <p:sp>
        <p:nvSpPr>
          <p:cNvPr id="2072" name="TextBox 32"/>
          <p:cNvSpPr txBox="1">
            <a:spLocks noChangeArrowheads="1"/>
          </p:cNvSpPr>
          <p:nvPr/>
        </p:nvSpPr>
        <p:spPr bwMode="auto">
          <a:xfrm>
            <a:off x="3786188" y="4252913"/>
            <a:ext cx="47863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là tổng của hai đa thức  A,B</a:t>
            </a:r>
          </a:p>
        </p:txBody>
      </p:sp>
      <p:graphicFrame>
        <p:nvGraphicFramePr>
          <p:cNvPr id="2054" name="Object 12"/>
          <p:cNvGraphicFramePr>
            <a:graphicFrameLocks noChangeAspect="1"/>
          </p:cNvGraphicFramePr>
          <p:nvPr/>
        </p:nvGraphicFramePr>
        <p:xfrm>
          <a:off x="2571750" y="4202113"/>
          <a:ext cx="1071563" cy="512762"/>
        </p:xfrm>
        <a:graphic>
          <a:graphicData uri="http://schemas.openxmlformats.org/presentationml/2006/ole">
            <mc:AlternateContent xmlns:mc="http://schemas.openxmlformats.org/markup-compatibility/2006">
              <mc:Choice xmlns:v="urn:schemas-microsoft-com:vml" Requires="v">
                <p:oleObj spid="_x0000_s7198" name="Equation" r:id="rId11" imgW="482391" imgH="228501" progId="Equation.DSMT4">
                  <p:embed/>
                </p:oleObj>
              </mc:Choice>
              <mc:Fallback>
                <p:oleObj name="Equation" r:id="rId11" imgW="482391" imgH="228501" progId="Equation.DSMT4">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71750" y="4202113"/>
                        <a:ext cx="1071563" cy="51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Effect transition="in" filter="wipe(left)">
                                      <p:cBhvr>
                                        <p:cTn id="7" dur="500"/>
                                        <p:tgtEl>
                                          <p:spTgt spid="71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70"/>
                                        </p:tgtEl>
                                        <p:attrNameLst>
                                          <p:attrName>style.visibility</p:attrName>
                                        </p:attrNameLst>
                                      </p:cBhvr>
                                      <p:to>
                                        <p:strVal val="visible"/>
                                      </p:to>
                                    </p:set>
                                    <p:animEffect transition="in" filter="blinds(horizontal)">
                                      <p:cBhvr>
                                        <p:cTn id="12" dur="500"/>
                                        <p:tgtEl>
                                          <p:spTgt spid="20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1000"/>
                                        <p:tgtEl>
                                          <p:spTgt spid="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blinds(horizontal)">
                                      <p:cBhvr>
                                        <p:cTn id="22" dur="500"/>
                                        <p:tgtEl>
                                          <p:spTgt spid="20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51"/>
                                        </p:tgtEl>
                                        <p:attrNameLst>
                                          <p:attrName>style.visibility</p:attrName>
                                        </p:attrNameLst>
                                      </p:cBhvr>
                                      <p:to>
                                        <p:strVal val="visible"/>
                                      </p:to>
                                    </p:set>
                                    <p:animEffect transition="in" filter="blinds(horizontal)">
                                      <p:cBhvr>
                                        <p:cTn id="27" dur="500"/>
                                        <p:tgtEl>
                                          <p:spTgt spid="20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184"/>
                                        </p:tgtEl>
                                        <p:attrNameLst>
                                          <p:attrName>style.visibility</p:attrName>
                                        </p:attrNameLst>
                                      </p:cBhvr>
                                      <p:to>
                                        <p:strVal val="visible"/>
                                      </p:to>
                                    </p:set>
                                    <p:animEffect transition="in" filter="circle(in)">
                                      <p:cBhvr>
                                        <p:cTn id="32" dur="1000"/>
                                        <p:tgtEl>
                                          <p:spTgt spid="718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052"/>
                                        </p:tgtEl>
                                        <p:attrNameLst>
                                          <p:attrName>style.visibility</p:attrName>
                                        </p:attrNameLst>
                                      </p:cBhvr>
                                      <p:to>
                                        <p:strVal val="visible"/>
                                      </p:to>
                                    </p:set>
                                    <p:animEffect transition="in" filter="blinds(horizontal)">
                                      <p:cBhvr>
                                        <p:cTn id="37" dur="500"/>
                                        <p:tgtEl>
                                          <p:spTgt spid="20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7185"/>
                                        </p:tgtEl>
                                        <p:attrNameLst>
                                          <p:attrName>style.visibility</p:attrName>
                                        </p:attrNameLst>
                                      </p:cBhvr>
                                      <p:to>
                                        <p:strVal val="visible"/>
                                      </p:to>
                                    </p:set>
                                    <p:animEffect transition="in" filter="circle(in)">
                                      <p:cBhvr>
                                        <p:cTn id="42" dur="1000"/>
                                        <p:tgtEl>
                                          <p:spTgt spid="718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2053"/>
                                        </p:tgtEl>
                                        <p:attrNameLst>
                                          <p:attrName>style.visibility</p:attrName>
                                        </p:attrNameLst>
                                      </p:cBhvr>
                                      <p:to>
                                        <p:strVal val="visible"/>
                                      </p:to>
                                    </p:set>
                                    <p:animEffect transition="in" filter="blinds(horizontal)">
                                      <p:cBhvr>
                                        <p:cTn id="47" dur="500"/>
                                        <p:tgtEl>
                                          <p:spTgt spid="205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7186"/>
                                        </p:tgtEl>
                                        <p:attrNameLst>
                                          <p:attrName>style.visibility</p:attrName>
                                        </p:attrNameLst>
                                      </p:cBhvr>
                                      <p:to>
                                        <p:strVal val="visible"/>
                                      </p:to>
                                    </p:set>
                                    <p:animEffect transition="in" filter="circle(in)">
                                      <p:cBhvr>
                                        <p:cTn id="52" dur="1000"/>
                                        <p:tgtEl>
                                          <p:spTgt spid="718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71"/>
                                        </p:tgtEl>
                                        <p:attrNameLst>
                                          <p:attrName>style.visibility</p:attrName>
                                        </p:attrNameLst>
                                      </p:cBhvr>
                                      <p:to>
                                        <p:strVal val="visible"/>
                                      </p:to>
                                    </p:set>
                                    <p:animEffect transition="in" filter="blinds(horizontal)">
                                      <p:cBhvr>
                                        <p:cTn id="57" dur="500"/>
                                        <p:tgtEl>
                                          <p:spTgt spid="2071"/>
                                        </p:tgtEl>
                                      </p:cBhvr>
                                    </p:animEffect>
                                  </p:childTnLst>
                                </p:cTn>
                              </p:par>
                              <p:par>
                                <p:cTn id="58" presetID="3" presetClass="entr" presetSubtype="10" fill="hold" nodeType="withEffect">
                                  <p:stCondLst>
                                    <p:cond delay="0"/>
                                  </p:stCondLst>
                                  <p:childTnLst>
                                    <p:set>
                                      <p:cBhvr>
                                        <p:cTn id="59" dur="1" fill="hold">
                                          <p:stCondLst>
                                            <p:cond delay="0"/>
                                          </p:stCondLst>
                                        </p:cTn>
                                        <p:tgtEl>
                                          <p:spTgt spid="2054"/>
                                        </p:tgtEl>
                                        <p:attrNameLst>
                                          <p:attrName>style.visibility</p:attrName>
                                        </p:attrNameLst>
                                      </p:cBhvr>
                                      <p:to>
                                        <p:strVal val="visible"/>
                                      </p:to>
                                    </p:set>
                                    <p:animEffect transition="in" filter="blinds(horizontal)">
                                      <p:cBhvr>
                                        <p:cTn id="60" dur="500"/>
                                        <p:tgtEl>
                                          <p:spTgt spid="2054"/>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072"/>
                                        </p:tgtEl>
                                        <p:attrNameLst>
                                          <p:attrName>style.visibility</p:attrName>
                                        </p:attrNameLst>
                                      </p:cBhvr>
                                      <p:to>
                                        <p:strVal val="visible"/>
                                      </p:to>
                                    </p:set>
                                    <p:animEffect transition="in" filter="blinds(horizontal)">
                                      <p:cBhvr>
                                        <p:cTn id="63" dur="500"/>
                                        <p:tgtEl>
                                          <p:spTgt spid="2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p:bldP spid="7184" grpId="0"/>
      <p:bldP spid="7185" grpId="0"/>
      <p:bldP spid="7186" grpId="0"/>
      <p:bldP spid="26" grpId="0"/>
      <p:bldP spid="2070" grpId="0"/>
      <p:bldP spid="2071" grpId="0"/>
      <p:bldP spid="20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
          <p:cNvSpPr txBox="1">
            <a:spLocks noChangeArrowheads="1"/>
          </p:cNvSpPr>
          <p:nvPr/>
        </p:nvSpPr>
        <p:spPr bwMode="auto">
          <a:xfrm>
            <a:off x="15875" y="590550"/>
            <a:ext cx="3467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u="sng">
                <a:solidFill>
                  <a:srgbClr val="FF0000"/>
                </a:solidFill>
              </a:rPr>
              <a:t>1. Cộng hai đa thức</a:t>
            </a:r>
            <a:r>
              <a:rPr lang="en-US" sz="2400">
                <a:solidFill>
                  <a:srgbClr val="FF0000"/>
                </a:solidFill>
              </a:rPr>
              <a:t> </a:t>
            </a:r>
          </a:p>
        </p:txBody>
      </p:sp>
      <p:sp>
        <p:nvSpPr>
          <p:cNvPr id="2" name="TextBox 26"/>
          <p:cNvSpPr txBox="1">
            <a:spLocks noChangeArrowheads="1"/>
          </p:cNvSpPr>
          <p:nvPr/>
        </p:nvSpPr>
        <p:spPr bwMode="auto">
          <a:xfrm>
            <a:off x="214313" y="1143000"/>
            <a:ext cx="1500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 +VD2:</a:t>
            </a:r>
          </a:p>
        </p:txBody>
      </p:sp>
      <p:graphicFrame>
        <p:nvGraphicFramePr>
          <p:cNvPr id="3074" name="Object 6"/>
          <p:cNvGraphicFramePr>
            <a:graphicFrameLocks noChangeAspect="1"/>
          </p:cNvGraphicFramePr>
          <p:nvPr/>
        </p:nvGraphicFramePr>
        <p:xfrm>
          <a:off x="1285875" y="1143000"/>
          <a:ext cx="3625850" cy="500063"/>
        </p:xfrm>
        <a:graphic>
          <a:graphicData uri="http://schemas.openxmlformats.org/presentationml/2006/ole">
            <mc:AlternateContent xmlns:mc="http://schemas.openxmlformats.org/markup-compatibility/2006">
              <mc:Choice xmlns:v="urn:schemas-microsoft-com:vml" Requires="v">
                <p:oleObj spid="_x0000_s8217" name="Equation" r:id="rId3" imgW="1625600" imgH="228600" progId="Equation.DSMT4">
                  <p:embed/>
                </p:oleObj>
              </mc:Choice>
              <mc:Fallback>
                <p:oleObj name="Equation" r:id="rId3" imgW="1625600" imgH="2286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75" y="1143000"/>
                        <a:ext cx="3625850"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7"/>
          <p:cNvGraphicFramePr>
            <a:graphicFrameLocks noChangeAspect="1"/>
          </p:cNvGraphicFramePr>
          <p:nvPr/>
        </p:nvGraphicFramePr>
        <p:xfrm>
          <a:off x="5429250" y="500063"/>
          <a:ext cx="3500438" cy="1389062"/>
        </p:xfrm>
        <a:graphic>
          <a:graphicData uri="http://schemas.openxmlformats.org/presentationml/2006/ole">
            <mc:AlternateContent xmlns:mc="http://schemas.openxmlformats.org/markup-compatibility/2006">
              <mc:Choice xmlns:v="urn:schemas-microsoft-com:vml" Requires="v">
                <p:oleObj spid="_x0000_s8218" name="Equation" r:id="rId5" imgW="1651000" imgH="635000" progId="Equation.DSMT4">
                  <p:embed/>
                </p:oleObj>
              </mc:Choice>
              <mc:Fallback>
                <p:oleObj name="Equation" r:id="rId5" imgW="1651000" imgH="6350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0" y="500063"/>
                        <a:ext cx="3500438" cy="1389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TextBox 28"/>
          <p:cNvSpPr txBox="1">
            <a:spLocks noChangeArrowheads="1"/>
          </p:cNvSpPr>
          <p:nvPr/>
        </p:nvSpPr>
        <p:spPr bwMode="auto">
          <a:xfrm>
            <a:off x="4929188" y="1181100"/>
            <a:ext cx="1000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và </a:t>
            </a:r>
          </a:p>
        </p:txBody>
      </p:sp>
      <p:sp>
        <p:nvSpPr>
          <p:cNvPr id="3092" name="TextBox 29"/>
          <p:cNvSpPr txBox="1">
            <a:spLocks noChangeArrowheads="1"/>
          </p:cNvSpPr>
          <p:nvPr/>
        </p:nvSpPr>
        <p:spPr bwMode="auto">
          <a:xfrm>
            <a:off x="785813" y="1714500"/>
            <a:ext cx="2071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i="1"/>
              <a:t>Tính : M + N</a:t>
            </a:r>
          </a:p>
        </p:txBody>
      </p:sp>
      <p:graphicFrame>
        <p:nvGraphicFramePr>
          <p:cNvPr id="3076" name="Object 8"/>
          <p:cNvGraphicFramePr>
            <a:graphicFrameLocks noChangeAspect="1"/>
          </p:cNvGraphicFramePr>
          <p:nvPr/>
        </p:nvGraphicFramePr>
        <p:xfrm>
          <a:off x="800100" y="2143125"/>
          <a:ext cx="4900613" cy="1277938"/>
        </p:xfrm>
        <a:graphic>
          <a:graphicData uri="http://schemas.openxmlformats.org/presentationml/2006/ole">
            <mc:AlternateContent xmlns:mc="http://schemas.openxmlformats.org/markup-compatibility/2006">
              <mc:Choice xmlns:v="urn:schemas-microsoft-com:vml" Requires="v">
                <p:oleObj spid="_x0000_s8219" name="Equation" r:id="rId7" imgW="3263900" imgH="635000" progId="Equation.DSMT4">
                  <p:embed/>
                </p:oleObj>
              </mc:Choice>
              <mc:Fallback>
                <p:oleObj name="Equation" r:id="rId7" imgW="3263900" imgH="6350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0100" y="2143125"/>
                        <a:ext cx="4900613" cy="1277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9"/>
          <p:cNvGraphicFramePr>
            <a:graphicFrameLocks noChangeAspect="1"/>
          </p:cNvGraphicFramePr>
          <p:nvPr/>
        </p:nvGraphicFramePr>
        <p:xfrm>
          <a:off x="1331913" y="3716338"/>
          <a:ext cx="4452937" cy="877887"/>
        </p:xfrm>
        <a:graphic>
          <a:graphicData uri="http://schemas.openxmlformats.org/presentationml/2006/ole">
            <mc:AlternateContent xmlns:mc="http://schemas.openxmlformats.org/markup-compatibility/2006">
              <mc:Choice xmlns:v="urn:schemas-microsoft-com:vml" Requires="v">
                <p:oleObj spid="_x0000_s8220" name="Equation" r:id="rId9" imgW="2921000" imgH="431800" progId="Equation.DSMT4">
                  <p:embed/>
                </p:oleObj>
              </mc:Choice>
              <mc:Fallback>
                <p:oleObj name="Equation" r:id="rId9" imgW="2921000" imgH="431800" progId="Equation.DSMT4">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1913" y="3716338"/>
                        <a:ext cx="4452937" cy="877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8" name="Object 10"/>
          <p:cNvGraphicFramePr>
            <a:graphicFrameLocks noChangeAspect="1"/>
          </p:cNvGraphicFramePr>
          <p:nvPr/>
        </p:nvGraphicFramePr>
        <p:xfrm>
          <a:off x="1331913" y="4948238"/>
          <a:ext cx="2514600" cy="785812"/>
        </p:xfrm>
        <a:graphic>
          <a:graphicData uri="http://schemas.openxmlformats.org/presentationml/2006/ole">
            <mc:AlternateContent xmlns:mc="http://schemas.openxmlformats.org/markup-compatibility/2006">
              <mc:Choice xmlns:v="urn:schemas-microsoft-com:vml" Requires="v">
                <p:oleObj spid="_x0000_s8221" name="Equation" r:id="rId11" imgW="1459866" imgH="393529" progId="Equation.DSMT4">
                  <p:embed/>
                </p:oleObj>
              </mc:Choice>
              <mc:Fallback>
                <p:oleObj name="Equation" r:id="rId11" imgW="1459866" imgH="393529"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31913" y="4948238"/>
                        <a:ext cx="2514600" cy="785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21"/>
          <p:cNvGraphicFramePr>
            <a:graphicFrameLocks noChangeAspect="1"/>
          </p:cNvGraphicFramePr>
          <p:nvPr/>
        </p:nvGraphicFramePr>
        <p:xfrm>
          <a:off x="1428750" y="3000375"/>
          <a:ext cx="4160838" cy="768350"/>
        </p:xfrm>
        <a:graphic>
          <a:graphicData uri="http://schemas.openxmlformats.org/presentationml/2006/ole">
            <mc:AlternateContent xmlns:mc="http://schemas.openxmlformats.org/markup-compatibility/2006">
              <mc:Choice xmlns:v="urn:schemas-microsoft-com:vml" Requires="v">
                <p:oleObj spid="_x0000_s8222" name="Equation" r:id="rId13" imgW="2463800" imgH="393700" progId="Equation.DSMT4">
                  <p:embed/>
                </p:oleObj>
              </mc:Choice>
              <mc:Fallback>
                <p:oleObj name="Equation" r:id="rId13" imgW="2463800" imgH="393700" progId="Equation.DSMT4">
                  <p:embed/>
                  <p:pic>
                    <p:nvPicPr>
                      <p:cNvPr id="0" name="Object 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0" y="3000375"/>
                        <a:ext cx="4160838"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4" name="Text Box 7"/>
          <p:cNvSpPr txBox="1">
            <a:spLocks noChangeArrowheads="1"/>
          </p:cNvSpPr>
          <p:nvPr/>
        </p:nvSpPr>
        <p:spPr bwMode="auto">
          <a:xfrm>
            <a:off x="0" y="-26988"/>
            <a:ext cx="9144000" cy="584201"/>
          </a:xfrm>
          <a:prstGeom prst="rect">
            <a:avLst/>
          </a:prstGeom>
          <a:solidFill>
            <a:srgbClr val="00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3200" b="1">
                <a:solidFill>
                  <a:srgbClr val="FFFF00"/>
                </a:solidFill>
              </a:rPr>
              <a:t>TIẾT 57: BÀI 6. CỘNG, TRỪ ĐA THỨC</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linds(horizontal)">
                                      <p:cBhvr>
                                        <p:cTn id="12" dur="500"/>
                                        <p:tgtEl>
                                          <p:spTgt spid="307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par>
                                <p:cTn id="16" presetID="3" presetClass="entr" presetSubtype="10" fill="hold" nodeType="with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blinds(horizontal)">
                                      <p:cBhvr>
                                        <p:cTn id="18" dur="500"/>
                                        <p:tgtEl>
                                          <p:spTgt spid="3075"/>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092"/>
                                        </p:tgtEl>
                                        <p:attrNameLst>
                                          <p:attrName>style.visibility</p:attrName>
                                        </p:attrNameLst>
                                      </p:cBhvr>
                                      <p:to>
                                        <p:strVal val="visible"/>
                                      </p:to>
                                    </p:set>
                                    <p:animEffect transition="in" filter="blinds(horizontal)">
                                      <p:cBhvr>
                                        <p:cTn id="21" dur="500"/>
                                        <p:tgtEl>
                                          <p:spTgt spid="30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3076"/>
                                        </p:tgtEl>
                                        <p:attrNameLst>
                                          <p:attrName>style.visibility</p:attrName>
                                        </p:attrNameLst>
                                      </p:cBhvr>
                                      <p:to>
                                        <p:strVal val="visible"/>
                                      </p:to>
                                    </p:set>
                                    <p:animEffect transition="in" filter="blinds(horizontal)">
                                      <p:cBhvr>
                                        <p:cTn id="26" dur="500"/>
                                        <p:tgtEl>
                                          <p:spTgt spid="307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3077"/>
                                        </p:tgtEl>
                                        <p:attrNameLst>
                                          <p:attrName>style.visibility</p:attrName>
                                        </p:attrNameLst>
                                      </p:cBhvr>
                                      <p:to>
                                        <p:strVal val="visible"/>
                                      </p:to>
                                    </p:set>
                                    <p:animEffect transition="in" filter="blinds(horizontal)">
                                      <p:cBhvr>
                                        <p:cTn id="36" dur="500"/>
                                        <p:tgtEl>
                                          <p:spTgt spid="307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3078"/>
                                        </p:tgtEl>
                                        <p:attrNameLst>
                                          <p:attrName>style.visibility</p:attrName>
                                        </p:attrNameLst>
                                      </p:cBhvr>
                                      <p:to>
                                        <p:strVal val="visible"/>
                                      </p:to>
                                    </p:set>
                                    <p:animEffect transition="in" filter="blinds(horizontal)">
                                      <p:cBhvr>
                                        <p:cTn id="41"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09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ộp_Văn_Bản 4"/>
          <p:cNvSpPr txBox="1"/>
          <p:nvPr/>
        </p:nvSpPr>
        <p:spPr>
          <a:xfrm>
            <a:off x="642938" y="214313"/>
            <a:ext cx="6858000" cy="1077912"/>
          </a:xfrm>
          <a:prstGeom prst="rect">
            <a:avLst/>
          </a:prstGeom>
          <a:noFill/>
        </p:spPr>
        <p:txBody>
          <a:bodyPr>
            <a:spAutoFit/>
          </a:bodyPr>
          <a:lstStyle/>
          <a:p>
            <a:pPr>
              <a:defRPr/>
            </a:pPr>
            <a:r>
              <a:rPr lang="en-US" sz="3200" b="1" dirty="0">
                <a:solidFill>
                  <a:srgbClr val="0000CC"/>
                </a:solidFill>
                <a:latin typeface="+mj-lt"/>
              </a:rPr>
              <a:t>Cho </a:t>
            </a:r>
            <a:r>
              <a:rPr lang="en-US" sz="3200" b="1" dirty="0" err="1">
                <a:solidFill>
                  <a:srgbClr val="0000CC"/>
                </a:solidFill>
                <a:latin typeface="+mj-lt"/>
              </a:rPr>
              <a:t>hai</a:t>
            </a:r>
            <a:r>
              <a:rPr lang="en-US" sz="3200" b="1" dirty="0">
                <a:solidFill>
                  <a:srgbClr val="0000CC"/>
                </a:solidFill>
                <a:latin typeface="+mj-lt"/>
              </a:rPr>
              <a:t> </a:t>
            </a:r>
            <a:r>
              <a:rPr lang="en-US" sz="3200" b="1" dirty="0" err="1">
                <a:solidFill>
                  <a:srgbClr val="0000CC"/>
                </a:solidFill>
                <a:latin typeface="+mj-lt"/>
              </a:rPr>
              <a:t>đa</a:t>
            </a:r>
            <a:r>
              <a:rPr lang="en-US" sz="3200" b="1" dirty="0">
                <a:solidFill>
                  <a:srgbClr val="0000CC"/>
                </a:solidFill>
                <a:latin typeface="+mj-lt"/>
              </a:rPr>
              <a:t> </a:t>
            </a:r>
            <a:r>
              <a:rPr lang="en-US" sz="3200" b="1" dirty="0" err="1">
                <a:solidFill>
                  <a:srgbClr val="0000CC"/>
                </a:solidFill>
                <a:latin typeface="+mj-lt"/>
              </a:rPr>
              <a:t>thức</a:t>
            </a:r>
            <a:r>
              <a:rPr lang="en-US" sz="3200" b="1" dirty="0">
                <a:solidFill>
                  <a:srgbClr val="0000CC"/>
                </a:solidFill>
                <a:latin typeface="+mj-lt"/>
              </a:rPr>
              <a:t>: </a:t>
            </a:r>
            <a:r>
              <a:rPr lang="en-US" sz="3200" b="1" dirty="0">
                <a:solidFill>
                  <a:srgbClr val="FF0000"/>
                </a:solidFill>
                <a:latin typeface="+mj-lt"/>
              </a:rPr>
              <a:t>A =  5x</a:t>
            </a:r>
            <a:r>
              <a:rPr lang="en-US" sz="3200" b="1" baseline="30000" dirty="0">
                <a:solidFill>
                  <a:srgbClr val="FF0000"/>
                </a:solidFill>
                <a:latin typeface="+mj-lt"/>
              </a:rPr>
              <a:t>2</a:t>
            </a:r>
            <a:r>
              <a:rPr lang="en-US" sz="3200" b="1" dirty="0">
                <a:solidFill>
                  <a:srgbClr val="FF0000"/>
                </a:solidFill>
                <a:latin typeface="+mj-lt"/>
              </a:rPr>
              <a:t> – 3y + 2</a:t>
            </a:r>
          </a:p>
          <a:p>
            <a:pPr>
              <a:defRPr/>
            </a:pPr>
            <a:r>
              <a:rPr lang="en-US" sz="3200" b="1" dirty="0">
                <a:latin typeface="+mj-lt"/>
              </a:rPr>
              <a:t>                      </a:t>
            </a:r>
            <a:r>
              <a:rPr lang="en-US" sz="3200" b="1" dirty="0" err="1">
                <a:latin typeface="+mj-lt"/>
              </a:rPr>
              <a:t>và</a:t>
            </a:r>
            <a:r>
              <a:rPr lang="en-US" sz="3200" b="1" dirty="0">
                <a:latin typeface="+mj-lt"/>
              </a:rPr>
              <a:t>   </a:t>
            </a:r>
            <a:r>
              <a:rPr lang="en-US" sz="3200" b="1" dirty="0">
                <a:solidFill>
                  <a:srgbClr val="0000CC"/>
                </a:solidFill>
                <a:latin typeface="+mj-lt"/>
              </a:rPr>
              <a:t>B =  4y – 2x</a:t>
            </a:r>
            <a:r>
              <a:rPr lang="en-US" sz="3200" b="1" baseline="30000" dirty="0">
                <a:solidFill>
                  <a:srgbClr val="0000CC"/>
                </a:solidFill>
                <a:latin typeface="+mj-lt"/>
              </a:rPr>
              <a:t>2</a:t>
            </a:r>
            <a:r>
              <a:rPr lang="en-US" sz="3200" b="1" dirty="0">
                <a:solidFill>
                  <a:srgbClr val="0000CC"/>
                </a:solidFill>
                <a:latin typeface="+mj-lt"/>
              </a:rPr>
              <a:t> – 2 </a:t>
            </a:r>
          </a:p>
        </p:txBody>
      </p:sp>
      <p:sp>
        <p:nvSpPr>
          <p:cNvPr id="9" name="Sao 5-Cánh 8"/>
          <p:cNvSpPr/>
          <p:nvPr/>
        </p:nvSpPr>
        <p:spPr>
          <a:xfrm>
            <a:off x="285750" y="214313"/>
            <a:ext cx="428625" cy="42862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Hộp_Văn_Bản 10">
            <a:hlinkClick r:id="rId2" action="ppaction://hlinksldjump"/>
          </p:cNvPr>
          <p:cNvSpPr txBox="1">
            <a:spLocks noChangeArrowheads="1"/>
          </p:cNvSpPr>
          <p:nvPr/>
        </p:nvSpPr>
        <p:spPr bwMode="auto">
          <a:xfrm>
            <a:off x="260350" y="1412875"/>
            <a:ext cx="827405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en-US" sz="3200" b="1">
                <a:solidFill>
                  <a:srgbClr val="FF0000"/>
                </a:solidFill>
              </a:rPr>
              <a:t>    A – </a:t>
            </a:r>
            <a:r>
              <a:rPr lang="en-US" sz="3200" b="1">
                <a:solidFill>
                  <a:srgbClr val="0000CC"/>
                </a:solidFill>
              </a:rPr>
              <a:t>B</a:t>
            </a:r>
            <a:r>
              <a:rPr lang="en-US" sz="3200" b="1">
                <a:solidFill>
                  <a:srgbClr val="FF0000"/>
                </a:solidFill>
              </a:rPr>
              <a:t> =  ( 5x</a:t>
            </a:r>
            <a:r>
              <a:rPr lang="en-US" sz="3200" b="1" baseline="30000">
                <a:solidFill>
                  <a:srgbClr val="FF0000"/>
                </a:solidFill>
              </a:rPr>
              <a:t>2</a:t>
            </a:r>
            <a:r>
              <a:rPr lang="en-US" sz="3200" b="1">
                <a:solidFill>
                  <a:srgbClr val="FF0000"/>
                </a:solidFill>
              </a:rPr>
              <a:t> – 3y + 2) </a:t>
            </a:r>
            <a:r>
              <a:rPr lang="en-US" sz="3200" b="1">
                <a:solidFill>
                  <a:srgbClr val="0000CC"/>
                </a:solidFill>
              </a:rPr>
              <a:t>– ( 4y – 2x</a:t>
            </a:r>
            <a:r>
              <a:rPr lang="en-US" sz="3200" b="1" baseline="30000">
                <a:solidFill>
                  <a:srgbClr val="0000CC"/>
                </a:solidFill>
              </a:rPr>
              <a:t>2</a:t>
            </a:r>
            <a:r>
              <a:rPr lang="en-US" sz="3200" b="1">
                <a:solidFill>
                  <a:srgbClr val="0000CC"/>
                </a:solidFill>
              </a:rPr>
              <a:t> – 2 )</a:t>
            </a:r>
            <a:endParaRPr lang="en-US" sz="3200" b="1" baseline="30000">
              <a:solidFill>
                <a:srgbClr val="0000CC"/>
              </a:solidFill>
            </a:endParaRPr>
          </a:p>
          <a:p>
            <a:pPr algn="just" eaLnBrk="1" hangingPunct="1"/>
            <a:endParaRPr lang="en-US" sz="3200" b="1" baseline="30000">
              <a:solidFill>
                <a:srgbClr val="FF0000"/>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179388" y="115888"/>
            <a:ext cx="38814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vi-VN" sz="2800" b="1">
                <a:solidFill>
                  <a:srgbClr val="FF0000"/>
                </a:solidFill>
              </a:rPr>
              <a:t>Quy tắc cộng đa thức</a:t>
            </a:r>
            <a:endParaRPr lang="en-US" sz="2800" b="1">
              <a:solidFill>
                <a:srgbClr val="FF0000"/>
              </a:solidFill>
            </a:endParaRPr>
          </a:p>
        </p:txBody>
      </p:sp>
      <p:sp>
        <p:nvSpPr>
          <p:cNvPr id="5" name="Rectangle 4"/>
          <p:cNvSpPr>
            <a:spLocks noChangeArrowheads="1"/>
          </p:cNvSpPr>
          <p:nvPr/>
        </p:nvSpPr>
        <p:spPr bwMode="auto">
          <a:xfrm>
            <a:off x="206375" y="682625"/>
            <a:ext cx="87582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vi-VN" sz="2800" b="1" u="sng">
                <a:solidFill>
                  <a:srgbClr val="FF0000"/>
                </a:solidFill>
              </a:rPr>
              <a:t>TỔNG QUÁT: </a:t>
            </a:r>
            <a:r>
              <a:rPr lang="vi-VN" sz="2800" b="1">
                <a:solidFill>
                  <a:srgbClr val="0000CC"/>
                </a:solidFill>
              </a:rPr>
              <a:t>Để cộng hai đa thức, ta viết các hạng tử cùng với dấu của chúng kề nhau rồi thu gọn các đơn thức đồng dạng</a:t>
            </a: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2276475"/>
            <a:ext cx="1562101"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2555875" y="2273300"/>
            <a:ext cx="6057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vi-VN" sz="2800" b="1">
                <a:solidFill>
                  <a:srgbClr val="FF0000"/>
                </a:solidFill>
              </a:rPr>
              <a:t>Hãy tìm quy tắc cộng hai đa thức?</a:t>
            </a:r>
          </a:p>
        </p:txBody>
      </p:sp>
      <p:sp>
        <p:nvSpPr>
          <p:cNvPr id="7" name="Rectangle 6"/>
          <p:cNvSpPr>
            <a:spLocks noChangeArrowheads="1"/>
          </p:cNvSpPr>
          <p:nvPr/>
        </p:nvSpPr>
        <p:spPr bwMode="auto">
          <a:xfrm>
            <a:off x="1331913" y="3111500"/>
            <a:ext cx="7920037"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vi-VN" sz="2400" b="1">
                <a:solidFill>
                  <a:srgbClr val="0000CC"/>
                </a:solidFill>
              </a:rPr>
              <a:t>*Bước 1: Viết đa thức thứ nhất</a:t>
            </a:r>
          </a:p>
          <a:p>
            <a:pPr>
              <a:lnSpc>
                <a:spcPct val="150000"/>
              </a:lnSpc>
            </a:pPr>
            <a:r>
              <a:rPr lang="vi-VN" sz="2400" b="1">
                <a:solidFill>
                  <a:srgbClr val="0000CC"/>
                </a:solidFill>
              </a:rPr>
              <a:t>*Bước 2: Viết đa thức thứ hai cùng với dấu của nó.</a:t>
            </a:r>
          </a:p>
          <a:p>
            <a:pPr>
              <a:lnSpc>
                <a:spcPct val="150000"/>
              </a:lnSpc>
            </a:pPr>
            <a:r>
              <a:rPr lang="vi-VN" sz="2400" b="1">
                <a:solidFill>
                  <a:srgbClr val="0000CC"/>
                </a:solidFill>
              </a:rPr>
              <a:t>*Bước 3: Thu gọn các đơn thức đồng dạng (nếu có)</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4818"/>
                                        </p:tgtEl>
                                        <p:attrNameLst>
                                          <p:attrName>style.visibility</p:attrName>
                                        </p:attrNameLst>
                                      </p:cBhvr>
                                      <p:to>
                                        <p:strVal val="visible"/>
                                      </p:to>
                                    </p:set>
                                    <p:animEffect transition="in" filter="wipe(down)">
                                      <p:cBhvr>
                                        <p:cTn id="12" dur="500"/>
                                        <p:tgtEl>
                                          <p:spTgt spid="348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52"/>
  <p:tag name="GENSWF_MOVIE_ONCLICK_URL" val="http://"/>
  <p:tag name="GENSWF_MOVIE_PRESENTATION_END_URL" val="http://"/>
</p:tagLst>
</file>

<file path=ppt/theme/theme1.xml><?xml version="1.0" encoding="utf-8"?>
<a:theme xmlns:a="http://schemas.openxmlformats.org/drawingml/2006/main" name="Blank">
  <a:themeElements>
    <a:clrScheme name="Chủ đề của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ủ đề của Office">
      <a:majorFont>
        <a:latin typeface="Times New Roman"/>
        <a:ea typeface=""/>
        <a:cs typeface="Arial"/>
      </a:majorFont>
      <a:minorFont>
        <a:latin typeface="Times New Roman"/>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ủ đề của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ủ đề của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ủ đề của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ủ đề của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ủ đề của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ủ đề của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ủ đề của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ủ đề của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ủ đề của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ủ đề của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ủ đề của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ủ đề của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1031</TotalTime>
  <Words>1217</Words>
  <Application>Microsoft Office PowerPoint</Application>
  <PresentationFormat>On-screen Show (4:3)</PresentationFormat>
  <Paragraphs>116</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Blank</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Chuong IV 6 Cong tru da thuc</dc:title>
  <dc:creator>lecuong</dc:creator>
  <cp:lastModifiedBy>Admin</cp:lastModifiedBy>
  <cp:revision>132</cp:revision>
  <dcterms:created xsi:type="dcterms:W3CDTF">2013-03-05T13:20:29Z</dcterms:created>
  <dcterms:modified xsi:type="dcterms:W3CDTF">2019-09-23T09:07:11Z</dcterms:modified>
</cp:coreProperties>
</file>