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UONGNHI" initials="P"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09" autoAdjust="0"/>
  </p:normalViewPr>
  <p:slideViewPr>
    <p:cSldViewPr>
      <p:cViewPr varScale="1">
        <p:scale>
          <a:sx n="70" d="100"/>
          <a:sy n="70" d="100"/>
        </p:scale>
        <p:origin x="138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0-03-15T22:51:33.971" idx="1">
    <p:pos x="2947" y="2064"/>
    <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0-03-15T22:51:33.971" idx="6">
    <p:pos x="2947" y="2064"/>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73CA03-825D-44F9-8AEE-09E542FD62C1}" type="datetimeFigureOut">
              <a:rPr lang="en-US" smtClean="0"/>
              <a:t>3/6/2020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23B4E-1A12-4FA8-B048-712D3057D7C6}" type="slidenum">
              <a:rPr lang="en-US" smtClean="0"/>
              <a:t>‹#›</a:t>
            </a:fld>
            <a:endParaRPr lang="en-US"/>
          </a:p>
        </p:txBody>
      </p:sp>
    </p:spTree>
    <p:extLst>
      <p:ext uri="{BB962C8B-B14F-4D97-AF65-F5344CB8AC3E}">
        <p14:creationId xmlns:p14="http://schemas.microsoft.com/office/powerpoint/2010/main" val="2332744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874CAF-2257-47C8-9CE4-F3D72885DFA8}" type="datetimeFigureOut">
              <a:rPr lang="en-US" smtClean="0"/>
              <a:pPr/>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E4F0E-C28E-4066-8167-6F00ECBEC89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874CAF-2257-47C8-9CE4-F3D72885DFA8}" type="datetimeFigureOut">
              <a:rPr lang="en-US" smtClean="0"/>
              <a:pPr/>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E4F0E-C28E-4066-8167-6F00ECBEC8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874CAF-2257-47C8-9CE4-F3D72885DFA8}" type="datetimeFigureOut">
              <a:rPr lang="en-US" smtClean="0"/>
              <a:pPr/>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E4F0E-C28E-4066-8167-6F00ECBEC89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vi-VN"/>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E78571A-470C-43A5-8561-6288E129161D}" type="slidenum">
              <a:rPr lang="en-US"/>
              <a:pPr/>
              <a:t>‹#›</a:t>
            </a:fld>
            <a:endParaRPr lang="en-US"/>
          </a:p>
        </p:txBody>
      </p:sp>
    </p:spTree>
    <p:extLst>
      <p:ext uri="{BB962C8B-B14F-4D97-AF65-F5344CB8AC3E}">
        <p14:creationId xmlns:p14="http://schemas.microsoft.com/office/powerpoint/2010/main" val="3200804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874CAF-2257-47C8-9CE4-F3D72885DFA8}" type="datetimeFigureOut">
              <a:rPr lang="en-US" smtClean="0"/>
              <a:pPr/>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E4F0E-C28E-4066-8167-6F00ECBEC89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874CAF-2257-47C8-9CE4-F3D72885DFA8}" type="datetimeFigureOut">
              <a:rPr lang="en-US" smtClean="0"/>
              <a:pPr/>
              <a:t>3/6/2020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3E4F0E-C28E-4066-8167-6F00ECBEC89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874CAF-2257-47C8-9CE4-F3D72885DFA8}" type="datetimeFigureOut">
              <a:rPr lang="en-US" smtClean="0"/>
              <a:pPr/>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3E4F0E-C28E-4066-8167-6F00ECBEC89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874CAF-2257-47C8-9CE4-F3D72885DFA8}" type="datetimeFigureOut">
              <a:rPr lang="en-US" smtClean="0"/>
              <a:pPr/>
              <a:t>3/6/2020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A3E4F0E-C28E-4066-8167-6F00ECBEC89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874CAF-2257-47C8-9CE4-F3D72885DFA8}" type="datetimeFigureOut">
              <a:rPr lang="en-US" smtClean="0"/>
              <a:pPr/>
              <a:t>3/6/2020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A3E4F0E-C28E-4066-8167-6F00ECBEC89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874CAF-2257-47C8-9CE4-F3D72885DFA8}" type="datetimeFigureOut">
              <a:rPr lang="en-US" smtClean="0"/>
              <a:pPr/>
              <a:t>3/6/2020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3E4F0E-C28E-4066-8167-6F00ECBEC89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874CAF-2257-47C8-9CE4-F3D72885DFA8}" type="datetimeFigureOut">
              <a:rPr lang="en-US" smtClean="0"/>
              <a:pPr/>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3E4F0E-C28E-4066-8167-6F00ECBEC89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874CAF-2257-47C8-9CE4-F3D72885DFA8}" type="datetimeFigureOut">
              <a:rPr lang="en-US" smtClean="0"/>
              <a:pPr/>
              <a:t>3/6/2020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3E4F0E-C28E-4066-8167-6F00ECBEC89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74CAF-2257-47C8-9CE4-F3D72885DFA8}" type="datetimeFigureOut">
              <a:rPr lang="en-US" smtClean="0"/>
              <a:pPr/>
              <a:t>3/6/2020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3E4F0E-C28E-4066-8167-6F00ECBEC89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0.gi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858000"/>
          </a:xfrm>
          <a:prstGeom prst="rect">
            <a:avLst/>
          </a:prstGeom>
          <a:solidFill>
            <a:srgbClr val="003366"/>
          </a:solidFill>
          <a:ln w="9525">
            <a:solidFill>
              <a:schemeClr val="tx1"/>
            </a:solidFill>
            <a:miter lim="800000"/>
            <a:headEnd/>
            <a:tailEnd/>
          </a:ln>
        </p:spPr>
        <p:txBody>
          <a:bodyPr wrap="none" anchor="ct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endParaRPr lang="vi-VN">
              <a:latin typeface="Arial" panose="020B0604020202020204" pitchFamily="34" charset="0"/>
            </a:endParaRPr>
          </a:p>
        </p:txBody>
      </p:sp>
      <p:sp>
        <p:nvSpPr>
          <p:cNvPr id="2051" name="Rectangle 3"/>
          <p:cNvSpPr>
            <a:spLocks noChangeArrowheads="1"/>
          </p:cNvSpPr>
          <p:nvPr/>
        </p:nvSpPr>
        <p:spPr bwMode="auto">
          <a:xfrm>
            <a:off x="914400" y="3505200"/>
            <a:ext cx="8229600" cy="1143000"/>
          </a:xfrm>
          <a:prstGeom prst="rect">
            <a:avLst/>
          </a:prstGeom>
          <a:noFill/>
          <a:ln w="9525">
            <a:noFill/>
            <a:miter lim="800000"/>
            <a:headEnd/>
            <a:tailEnd/>
          </a:ln>
          <a:effectLst>
            <a:outerShdw dist="35921" dir="2700000" algn="ctr" rotWithShape="0">
              <a:srgbClr val="FF0000"/>
            </a:outerShdw>
          </a:effectLst>
        </p:spPr>
        <p:txBody>
          <a:bodyPr anchor="ctr"/>
          <a:lstStyle/>
          <a:p>
            <a:pPr algn="ctr">
              <a:defRPr/>
            </a:pPr>
            <a:endParaRPr lang="vi-VN" sz="3000" b="1">
              <a:solidFill>
                <a:schemeClr val="bg1"/>
              </a:solidFill>
              <a:latin typeface="Times New Roman" panose="02020603050405020304" pitchFamily="18" charset="0"/>
            </a:endParaRPr>
          </a:p>
        </p:txBody>
      </p:sp>
      <p:sp>
        <p:nvSpPr>
          <p:cNvPr id="3076" name="Text Box 4"/>
          <p:cNvSpPr txBox="1">
            <a:spLocks noChangeArrowheads="1"/>
          </p:cNvSpPr>
          <p:nvPr/>
        </p:nvSpPr>
        <p:spPr bwMode="auto">
          <a:xfrm>
            <a:off x="673100" y="1255713"/>
            <a:ext cx="8001000" cy="371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sz="2400" b="1" u="sng">
                <a:solidFill>
                  <a:srgbClr val="FFFF00"/>
                </a:solidFill>
                <a:latin typeface="Times New Roman" panose="02020603050405020304" pitchFamily="18" charset="0"/>
                <a:cs typeface="Times New Roman" panose="02020603050405020304" pitchFamily="18" charset="0"/>
              </a:rPr>
              <a:t>Câu hỏi </a:t>
            </a:r>
            <a:r>
              <a:rPr lang="en-US" sz="2400" b="1">
                <a:solidFill>
                  <a:srgbClr val="FFFF00"/>
                </a:solidFill>
                <a:latin typeface="Times New Roman" panose="02020603050405020304" pitchFamily="18" charset="0"/>
                <a:cs typeface="Times New Roman" panose="02020603050405020304" pitchFamily="18" charset="0"/>
              </a:rPr>
              <a:t>:  Hãy giải thích tại sao có hiện tượng ngưng tụ hơi nước ?</a:t>
            </a:r>
          </a:p>
          <a:p>
            <a:pPr eaLnBrk="1" hangingPunct="1">
              <a:spcBef>
                <a:spcPct val="50000"/>
              </a:spcBef>
            </a:pPr>
            <a:r>
              <a:rPr lang="en-US" sz="2400" b="1">
                <a:solidFill>
                  <a:schemeClr val="bg1"/>
                </a:solidFill>
                <a:latin typeface="Times New Roman" panose="02020603050405020304" pitchFamily="18" charset="0"/>
                <a:cs typeface="Times New Roman" panose="02020603050405020304" pitchFamily="18" charset="0"/>
              </a:rPr>
              <a:t>Trả lời : </a:t>
            </a:r>
            <a:r>
              <a:rPr lang="en-US" sz="2800" b="1">
                <a:solidFill>
                  <a:schemeClr val="bg1"/>
                </a:solidFill>
                <a:latin typeface="Times New Roman" panose="02020603050405020304" pitchFamily="18" charset="0"/>
              </a:rPr>
              <a:t>Không khí khi đã  bão hoà mà vẫn được cung cấp thêm hơi nước, hơi nước gặp lạnh do bốc lên cao hoặc gặp khối khí lạnh thì lượng hơi nước thừa trong không khí sẽ ngưng tụ sinh ra hiện tượng  mây, mưa, sương...</a:t>
            </a:r>
          </a:p>
          <a:p>
            <a:pPr eaLnBrk="1" hangingPunct="1">
              <a:spcBef>
                <a:spcPct val="50000"/>
              </a:spcBef>
            </a:pPr>
            <a:endParaRPr lang="en-US" sz="2400" b="1">
              <a:solidFill>
                <a:schemeClr val="bg1"/>
              </a:solidFill>
              <a:latin typeface="Times New Roman" panose="02020603050405020304" pitchFamily="18" charset="0"/>
              <a:cs typeface="Times New Roman" panose="02020603050405020304" pitchFamily="18" charset="0"/>
            </a:endParaRPr>
          </a:p>
        </p:txBody>
      </p:sp>
      <p:sp>
        <p:nvSpPr>
          <p:cNvPr id="3077" name="Text Box 7"/>
          <p:cNvSpPr txBox="1">
            <a:spLocks noChangeArrowheads="1"/>
          </p:cNvSpPr>
          <p:nvPr/>
        </p:nvSpPr>
        <p:spPr bwMode="auto">
          <a:xfrm>
            <a:off x="2286000" y="381000"/>
            <a:ext cx="419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sz="3600">
                <a:solidFill>
                  <a:srgbClr val="00CCFF"/>
                </a:solidFill>
                <a:latin typeface="Times New Roman" panose="02020603050405020304" pitchFamily="18" charset="0"/>
              </a:rPr>
              <a:t>KIỂM TRA BÀI CŨ</a:t>
            </a:r>
          </a:p>
        </p:txBody>
      </p:sp>
    </p:spTree>
    <p:extLst>
      <p:ext uri="{BB962C8B-B14F-4D97-AF65-F5344CB8AC3E}">
        <p14:creationId xmlns:p14="http://schemas.microsoft.com/office/powerpoint/2010/main" val="1970966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box(in)">
                                      <p:cBhvr>
                                        <p:cTn id="7" dur="500"/>
                                        <p:tgtEl>
                                          <p:spTgt spid="30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076">
                                            <p:txEl>
                                              <p:pRg st="1" end="1"/>
                                            </p:txEl>
                                          </p:spTgt>
                                        </p:tgtEl>
                                        <p:attrNameLst>
                                          <p:attrName>style.visibility</p:attrName>
                                        </p:attrNameLst>
                                      </p:cBhvr>
                                      <p:to>
                                        <p:strVal val="visible"/>
                                      </p:to>
                                    </p:set>
                                    <p:animEffect transition="in" filter="box(in)">
                                      <p:cBhvr>
                                        <p:cTn id="12" dur="500"/>
                                        <p:tgtEl>
                                          <p:spTgt spid="30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9144000" cy="6858000"/>
          </a:xfrm>
          <a:prstGeom prst="rect">
            <a:avLst/>
          </a:prstGeom>
          <a:solidFill>
            <a:srgbClr val="003366"/>
          </a:solidFill>
          <a:ln w="9525">
            <a:solidFill>
              <a:schemeClr val="tx1"/>
            </a:solidFill>
            <a:miter lim="800000"/>
            <a:headEnd/>
            <a:tailEnd/>
          </a:ln>
        </p:spPr>
        <p:txBody>
          <a:bodyPr wrap="none" anchor="ct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endParaRPr lang="vi-VN" sz="1600">
              <a:latin typeface="Times New Roman" panose="02020603050405020304" pitchFamily="18" charset="0"/>
            </a:endParaRPr>
          </a:p>
        </p:txBody>
      </p:sp>
      <p:sp>
        <p:nvSpPr>
          <p:cNvPr id="12291" name="Rectangle 4"/>
          <p:cNvSpPr>
            <a:spLocks noGrp="1" noChangeArrowheads="1"/>
          </p:cNvSpPr>
          <p:nvPr>
            <p:ph type="body" sz="half" idx="1"/>
          </p:nvPr>
        </p:nvSpPr>
        <p:spPr>
          <a:xfrm>
            <a:off x="0" y="762000"/>
            <a:ext cx="9144000" cy="762000"/>
          </a:xfrm>
        </p:spPr>
        <p:txBody>
          <a:bodyPr>
            <a:normAutofit/>
          </a:bodyPr>
          <a:lstStyle/>
          <a:p>
            <a:pPr eaLnBrk="1" hangingPunct="1">
              <a:lnSpc>
                <a:spcPct val="90000"/>
              </a:lnSpc>
              <a:buFontTx/>
              <a:buNone/>
            </a:pPr>
            <a:r>
              <a:rPr lang="vi-VN" sz="2200" smtClean="0">
                <a:solidFill>
                  <a:schemeClr val="bg1"/>
                </a:solidFill>
                <a:latin typeface="Times New Roman" panose="02020603050405020304" pitchFamily="18" charset="0"/>
              </a:rPr>
              <a:t>Dựa vào sơ đồ hãy điền vị trí , góc chiếu ánh sáng Mặt Trời, đặc điểm khí hậu của các đới khí hậu trên Trái Đất:</a:t>
            </a:r>
            <a:endParaRPr lang="en-US" sz="2200" smtClean="0">
              <a:solidFill>
                <a:srgbClr val="FFFF00"/>
              </a:solidFill>
              <a:latin typeface="Times New Roman" panose="02020603050405020304" pitchFamily="18" charset="0"/>
            </a:endParaRPr>
          </a:p>
        </p:txBody>
      </p:sp>
      <p:graphicFrame>
        <p:nvGraphicFramePr>
          <p:cNvPr id="29742" name="Group 46"/>
          <p:cNvGraphicFramePr>
            <a:graphicFrameLocks noGrp="1"/>
          </p:cNvGraphicFramePr>
          <p:nvPr>
            <p:ph sz="half" idx="2"/>
          </p:nvPr>
        </p:nvGraphicFramePr>
        <p:xfrm>
          <a:off x="774700" y="1668463"/>
          <a:ext cx="7696200" cy="4999130"/>
        </p:xfrm>
        <a:graphic>
          <a:graphicData uri="http://schemas.openxmlformats.org/drawingml/2006/table">
            <a:tbl>
              <a:tblPr/>
              <a:tblGrid>
                <a:gridCol w="1825625"/>
                <a:gridCol w="1347788"/>
                <a:gridCol w="1508125"/>
                <a:gridCol w="1506537"/>
                <a:gridCol w="1508125"/>
              </a:tblGrid>
              <a:tr h="113650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bg1"/>
                          </a:solidFill>
                          <a:effectLst/>
                          <a:latin typeface="Times New Roman" pitchFamily="18" charset="0"/>
                          <a:cs typeface="Times New Roman" pitchFamily="18" charset="0"/>
                        </a:rPr>
                        <a:t>Tên</a:t>
                      </a:r>
                      <a:r>
                        <a:rPr kumimoji="0" lang="en-US" sz="24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bg1"/>
                          </a:solidFill>
                          <a:effectLst/>
                          <a:latin typeface="Times New Roman" pitchFamily="18" charset="0"/>
                          <a:cs typeface="Times New Roman" pitchFamily="18" charset="0"/>
                        </a:rPr>
                        <a:t>đới</a:t>
                      </a:r>
                      <a:r>
                        <a:rPr kumimoji="0" lang="en-US" sz="24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bg1"/>
                          </a:solidFill>
                          <a:effectLst/>
                          <a:latin typeface="Times New Roman" pitchFamily="18" charset="0"/>
                          <a:cs typeface="Times New Roman" pitchFamily="18" charset="0"/>
                        </a:rPr>
                        <a:t>khí</a:t>
                      </a:r>
                      <a:r>
                        <a:rPr kumimoji="0" lang="en-US" sz="24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bg1"/>
                          </a:solidFill>
                          <a:effectLst/>
                          <a:latin typeface="Times New Roman" pitchFamily="18" charset="0"/>
                          <a:cs typeface="Times New Roman" pitchFamily="18" charset="0"/>
                        </a:rPr>
                        <a:t>hậu</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714" marB="45714" anchor="ctr"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vi-VN"/>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bg1"/>
                          </a:solidFill>
                          <a:effectLst/>
                          <a:latin typeface="Times New Roman" pitchFamily="18" charset="0"/>
                          <a:cs typeface="Times New Roman" pitchFamily="18" charset="0"/>
                        </a:rPr>
                        <a:t>Đới</a:t>
                      </a:r>
                      <a:r>
                        <a:rPr kumimoji="0" lang="en-US" sz="18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bg1"/>
                          </a:solidFill>
                          <a:effectLst/>
                          <a:latin typeface="Times New Roman" pitchFamily="18" charset="0"/>
                          <a:cs typeface="Times New Roman" pitchFamily="18" charset="0"/>
                        </a:rPr>
                        <a:t>nóng</a:t>
                      </a:r>
                      <a:endParaRPr kumimoji="0" lang="en-US" sz="18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bg1"/>
                          </a:solidFill>
                          <a:effectLst/>
                          <a:latin typeface="Times New Roman" pitchFamily="18" charset="0"/>
                          <a:cs typeface="Times New Roman" pitchFamily="18" charset="0"/>
                        </a:rPr>
                        <a:t>Nhiệt</a:t>
                      </a:r>
                      <a:r>
                        <a:rPr kumimoji="0" lang="en-US" sz="18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bg1"/>
                          </a:solidFill>
                          <a:effectLst/>
                          <a:latin typeface="Times New Roman" pitchFamily="18" charset="0"/>
                          <a:cs typeface="Times New Roman" pitchFamily="18" charset="0"/>
                        </a:rPr>
                        <a:t>Đới</a:t>
                      </a:r>
                      <a:r>
                        <a:rPr kumimoji="0" lang="en-US" sz="1800" b="1" i="0" u="none" strike="noStrike" cap="none" normalizeH="0" baseline="0" dirty="0" smtClean="0">
                          <a:ln>
                            <a:noFill/>
                          </a:ln>
                          <a:solidFill>
                            <a:schemeClr val="bg1"/>
                          </a:solidFill>
                          <a:effectLst/>
                          <a:latin typeface="Times New Roman" pitchFamily="18" charset="0"/>
                          <a:cs typeface="Times New Roman" pitchFamily="18" charset="0"/>
                        </a:rPr>
                        <a:t>)</a:t>
                      </a: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cs typeface="Times New Roman" pitchFamily="18" charset="0"/>
                        </a:rPr>
                        <a:t>2 </a:t>
                      </a:r>
                      <a:r>
                        <a:rPr kumimoji="0" lang="en-US" sz="1800" b="1" i="0" u="none" strike="noStrike" cap="none" normalizeH="0" baseline="0" dirty="0" err="1" smtClean="0">
                          <a:ln>
                            <a:noFill/>
                          </a:ln>
                          <a:solidFill>
                            <a:schemeClr val="bg1"/>
                          </a:solidFill>
                          <a:effectLst/>
                          <a:latin typeface="Times New Roman" pitchFamily="18" charset="0"/>
                          <a:cs typeface="Times New Roman" pitchFamily="18" charset="0"/>
                        </a:rPr>
                        <a:t>đới</a:t>
                      </a:r>
                      <a:r>
                        <a:rPr kumimoji="0" lang="en-US" sz="18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bg1"/>
                          </a:solidFill>
                          <a:effectLst/>
                          <a:latin typeface="Times New Roman" pitchFamily="18" charset="0"/>
                          <a:cs typeface="Times New Roman" pitchFamily="18" charset="0"/>
                        </a:rPr>
                        <a:t>Ôn</a:t>
                      </a:r>
                      <a:r>
                        <a:rPr kumimoji="0" lang="en-US" sz="18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bg1"/>
                          </a:solidFill>
                          <a:effectLst/>
                          <a:latin typeface="Times New Roman" pitchFamily="18" charset="0"/>
                          <a:cs typeface="Times New Roman" pitchFamily="18" charset="0"/>
                        </a:rPr>
                        <a:t>Hòa</a:t>
                      </a:r>
                      <a:endParaRPr kumimoji="0" lang="en-US" sz="18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cs typeface="Times New Roman" pitchFamily="18" charset="0"/>
                        </a:rPr>
                        <a:t>(</a:t>
                      </a:r>
                      <a:r>
                        <a:rPr kumimoji="0" lang="en-US" sz="1800" b="1" i="0" u="none" strike="noStrike" cap="none" normalizeH="0" baseline="0" dirty="0" err="1" smtClean="0">
                          <a:ln>
                            <a:noFill/>
                          </a:ln>
                          <a:solidFill>
                            <a:schemeClr val="bg1"/>
                          </a:solidFill>
                          <a:effectLst/>
                          <a:latin typeface="Times New Roman" pitchFamily="18" charset="0"/>
                          <a:cs typeface="Times New Roman" pitchFamily="18" charset="0"/>
                        </a:rPr>
                        <a:t>Ôn</a:t>
                      </a:r>
                      <a:r>
                        <a:rPr kumimoji="0" lang="en-US" sz="18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bg1"/>
                          </a:solidFill>
                          <a:effectLst/>
                          <a:latin typeface="Times New Roman" pitchFamily="18" charset="0"/>
                          <a:cs typeface="Times New Roman" pitchFamily="18" charset="0"/>
                        </a:rPr>
                        <a:t>Đới</a:t>
                      </a:r>
                      <a:r>
                        <a:rPr kumimoji="0" lang="en-US" sz="1800" b="1" i="0" u="none" strike="noStrike" cap="none" normalizeH="0" baseline="0" dirty="0" smtClean="0">
                          <a:ln>
                            <a:noFill/>
                          </a:ln>
                          <a:solidFill>
                            <a:schemeClr val="bg1"/>
                          </a:solidFill>
                          <a:effectLst/>
                          <a:latin typeface=".VnTime" pitchFamily="34" charset="0"/>
                        </a:rPr>
                        <a:t>)</a:t>
                      </a:r>
                    </a:p>
                  </a:txBody>
                  <a:tcPr marT="45714" marB="4571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cs typeface="Times New Roman" pitchFamily="18" charset="0"/>
                        </a:rPr>
                        <a:t>2 </a:t>
                      </a:r>
                      <a:r>
                        <a:rPr kumimoji="0" lang="en-US" sz="1800" b="1" i="0" u="none" strike="noStrike" cap="none" normalizeH="0" baseline="0" dirty="0" err="1" smtClean="0">
                          <a:ln>
                            <a:noFill/>
                          </a:ln>
                          <a:solidFill>
                            <a:schemeClr val="bg1"/>
                          </a:solidFill>
                          <a:effectLst/>
                          <a:latin typeface="Times New Roman" pitchFamily="18" charset="0"/>
                          <a:cs typeface="Times New Roman" pitchFamily="18" charset="0"/>
                        </a:rPr>
                        <a:t>đới</a:t>
                      </a:r>
                      <a:r>
                        <a:rPr kumimoji="0" lang="en-US" sz="18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bg1"/>
                          </a:solidFill>
                          <a:effectLst/>
                          <a:latin typeface="Times New Roman" pitchFamily="18" charset="0"/>
                          <a:cs typeface="Times New Roman" pitchFamily="18" charset="0"/>
                        </a:rPr>
                        <a:t>lạnh</a:t>
                      </a:r>
                      <a:endParaRPr kumimoji="0" lang="en-US" sz="1800" b="1" i="0" u="none" strike="noStrike" cap="none" normalizeH="0" baseline="0" dirty="0" smtClean="0">
                        <a:ln>
                          <a:noFill/>
                        </a:ln>
                        <a:solidFill>
                          <a:schemeClr val="bg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bg1"/>
                          </a:solidFill>
                          <a:effectLst/>
                          <a:latin typeface="Times New Roman" pitchFamily="18" charset="0"/>
                          <a:cs typeface="Times New Roman" pitchFamily="18" charset="0"/>
                        </a:rPr>
                        <a:t>Hàn</a:t>
                      </a:r>
                      <a:r>
                        <a:rPr kumimoji="0" lang="en-US" sz="18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1800" b="1" i="0" u="none" strike="noStrike" cap="none" normalizeH="0" baseline="0" dirty="0" err="1" smtClean="0">
                          <a:ln>
                            <a:noFill/>
                          </a:ln>
                          <a:solidFill>
                            <a:schemeClr val="bg1"/>
                          </a:solidFill>
                          <a:effectLst/>
                          <a:latin typeface="Times New Roman" pitchFamily="18" charset="0"/>
                          <a:cs typeface="Times New Roman" pitchFamily="18" charset="0"/>
                        </a:rPr>
                        <a:t>Đới</a:t>
                      </a:r>
                      <a:r>
                        <a:rPr kumimoji="0" lang="en-US" sz="1800" b="1" i="0" u="none" strike="noStrike" cap="none" normalizeH="0" baseline="0" dirty="0" smtClean="0">
                          <a:ln>
                            <a:noFill/>
                          </a:ln>
                          <a:solidFill>
                            <a:schemeClr val="bg1"/>
                          </a:solidFill>
                          <a:effectLst/>
                          <a:latin typeface=".VnTime" pitchFamily="34" charset="0"/>
                        </a:rPr>
                        <a:t>)</a:t>
                      </a:r>
                    </a:p>
                  </a:txBody>
                  <a:tcPr marT="45714" marB="45714" anchor="ctr"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99999">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bg1"/>
                          </a:solidFill>
                          <a:effectLst/>
                          <a:latin typeface="Times New Roman" pitchFamily="18" charset="0"/>
                          <a:cs typeface="Times New Roman" pitchFamily="18" charset="0"/>
                        </a:rPr>
                        <a:t>Vị</a:t>
                      </a:r>
                      <a:r>
                        <a:rPr kumimoji="0" lang="en-US" sz="24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bg1"/>
                          </a:solidFill>
                          <a:effectLst/>
                          <a:latin typeface="Times New Roman" pitchFamily="18" charset="0"/>
                          <a:cs typeface="Times New Roman" pitchFamily="18" charset="0"/>
                        </a:rPr>
                        <a:t>trí</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vi-VN"/>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VnTime" pitchFamily="34"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VnTime" pitchFamily="34"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VnTime" pitchFamily="34" charset="0"/>
                      </a:endParaRPr>
                    </a:p>
                  </a:txBody>
                  <a:tcPr marT="45714" marB="45714"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55554">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bg1"/>
                          </a:solidFill>
                          <a:effectLst/>
                          <a:latin typeface="Times New Roman" pitchFamily="18" charset="0"/>
                          <a:cs typeface="Times New Roman" pitchFamily="18" charset="0"/>
                        </a:rPr>
                        <a:t>Góc</a:t>
                      </a:r>
                      <a:r>
                        <a:rPr kumimoji="0" lang="en-US" sz="24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bg1"/>
                          </a:solidFill>
                          <a:effectLst/>
                          <a:latin typeface="Times New Roman" pitchFamily="18" charset="0"/>
                          <a:cs typeface="Times New Roman" pitchFamily="18" charset="0"/>
                        </a:rPr>
                        <a:t>chiếu</a:t>
                      </a:r>
                      <a:r>
                        <a:rPr kumimoji="0" lang="en-US" sz="24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bg1"/>
                          </a:solidFill>
                          <a:effectLst/>
                          <a:latin typeface="Times New Roman" pitchFamily="18" charset="0"/>
                          <a:cs typeface="Times New Roman" pitchFamily="18" charset="0"/>
                        </a:rPr>
                        <a:t>sáng</a:t>
                      </a:r>
                      <a:r>
                        <a:rPr kumimoji="0" lang="en-US" sz="24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bg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bg1"/>
                          </a:solidFill>
                          <a:effectLst/>
                          <a:latin typeface="Times New Roman" pitchFamily="18" charset="0"/>
                          <a:cs typeface="Times New Roman" pitchFamily="18" charset="0"/>
                        </a:rPr>
                        <a:t>Mặt</a:t>
                      </a:r>
                      <a:r>
                        <a:rPr kumimoji="0" lang="en-US" sz="24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bg1"/>
                          </a:solidFill>
                          <a:effectLst/>
                          <a:latin typeface="Times New Roman" pitchFamily="18" charset="0"/>
                          <a:cs typeface="Times New Roman" pitchFamily="18" charset="0"/>
                        </a:rPr>
                        <a:t>Trời</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vi-VN"/>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VnTime" pitchFamily="34"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VnTime" pitchFamily="34"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800" b="0" i="0" u="none" strike="noStrike" cap="none" normalizeH="0" baseline="0" smtClean="0">
                        <a:ln>
                          <a:noFill/>
                        </a:ln>
                        <a:solidFill>
                          <a:schemeClr val="tx1"/>
                        </a:solidFill>
                        <a:effectLst/>
                        <a:latin typeface=".VnTime" pitchFamily="34" charset="0"/>
                      </a:endParaRPr>
                    </a:p>
                  </a:txBody>
                  <a:tcPr marT="45714" marB="45714"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84125">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bg1"/>
                          </a:solidFill>
                          <a:effectLst/>
                          <a:latin typeface="Times New Roman" pitchFamily="18" charset="0"/>
                          <a:cs typeface="Times New Roman" pitchFamily="18" charset="0"/>
                        </a:rPr>
                        <a:t>Đặc</a:t>
                      </a:r>
                      <a:r>
                        <a:rPr kumimoji="0" lang="en-US" sz="24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bg1"/>
                          </a:solidFill>
                          <a:effectLst/>
                          <a:latin typeface="Times New Roman" pitchFamily="18" charset="0"/>
                          <a:cs typeface="Times New Roman" pitchFamily="18" charset="0"/>
                        </a:rPr>
                        <a:t>điểm</a:t>
                      </a:r>
                      <a:r>
                        <a:rPr kumimoji="0" lang="en-US" sz="24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bg1"/>
                          </a:solidFill>
                          <a:effectLst/>
                          <a:latin typeface="Times New Roman" pitchFamily="18" charset="0"/>
                          <a:cs typeface="Times New Roman" pitchFamily="18" charset="0"/>
                        </a:rPr>
                        <a:t>khí</a:t>
                      </a:r>
                      <a:r>
                        <a:rPr kumimoji="0" lang="en-US" sz="24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bg1"/>
                          </a:solidFill>
                          <a:effectLst/>
                          <a:latin typeface="Times New Roman" pitchFamily="18" charset="0"/>
                          <a:cs typeface="Times New Roman" pitchFamily="18" charset="0"/>
                        </a:rPr>
                        <a:t>hậu</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bg1"/>
                          </a:solidFill>
                          <a:effectLst/>
                          <a:latin typeface="Times New Roman" pitchFamily="18" charset="0"/>
                          <a:cs typeface="Times New Roman" pitchFamily="18" charset="0"/>
                        </a:rPr>
                        <a:t>Nhiệt</a:t>
                      </a:r>
                      <a:r>
                        <a:rPr kumimoji="0" lang="en-US" sz="24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bg1"/>
                          </a:solidFill>
                          <a:effectLst/>
                          <a:latin typeface="Times New Roman" pitchFamily="18" charset="0"/>
                          <a:cs typeface="Times New Roman" pitchFamily="18" charset="0"/>
                        </a:rPr>
                        <a:t>độ</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dirty="0" smtClean="0">
                        <a:ln>
                          <a:noFill/>
                        </a:ln>
                        <a:solidFill>
                          <a:schemeClr val="bg1"/>
                        </a:solidFill>
                        <a:effectLst/>
                        <a:latin typeface=".VnTime" pitchFamily="34"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smtClean="0">
                        <a:ln>
                          <a:noFill/>
                        </a:ln>
                        <a:solidFill>
                          <a:schemeClr val="bg1"/>
                        </a:solidFill>
                        <a:effectLst/>
                        <a:latin typeface=".VnTime" pitchFamily="34"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smtClean="0">
                        <a:ln>
                          <a:noFill/>
                        </a:ln>
                        <a:solidFill>
                          <a:schemeClr val="bg1"/>
                        </a:solidFill>
                        <a:effectLst/>
                        <a:latin typeface=".VnTime" pitchFamily="34" charset="0"/>
                      </a:endParaRPr>
                    </a:p>
                  </a:txBody>
                  <a:tcPr marT="45714" marB="45714"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99999">
                <a:tc vMerge="1">
                  <a:txBody>
                    <a:bodyPr/>
                    <a:lstStyle/>
                    <a:p>
                      <a:endParaRPr lang="vi-VN"/>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bg1"/>
                          </a:solidFill>
                          <a:effectLst/>
                          <a:latin typeface="Times New Roman" pitchFamily="18" charset="0"/>
                          <a:cs typeface="Times New Roman" pitchFamily="18" charset="0"/>
                        </a:rPr>
                        <a:t>Gió</a:t>
                      </a:r>
                      <a:r>
                        <a:rPr kumimoji="0" lang="en-US" sz="2400" b="0" i="0" u="none" strike="noStrike" cap="none" normalizeH="0" baseline="0" dirty="0" smtClean="0">
                          <a:ln>
                            <a:noFill/>
                          </a:ln>
                          <a:solidFill>
                            <a:schemeClr val="bg1"/>
                          </a:solidFill>
                          <a:effectLst/>
                          <a:latin typeface="Times New Roman" pitchFamily="18" charset="0"/>
                          <a:cs typeface="Times New Roman" pitchFamily="18" charset="0"/>
                        </a:rPr>
                        <a:t> </a:t>
                      </a: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smtClean="0">
                        <a:ln>
                          <a:noFill/>
                        </a:ln>
                        <a:solidFill>
                          <a:schemeClr val="bg1"/>
                        </a:solidFill>
                        <a:effectLst/>
                        <a:latin typeface=".VnTime" pitchFamily="34"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smtClean="0">
                        <a:ln>
                          <a:noFill/>
                        </a:ln>
                        <a:solidFill>
                          <a:schemeClr val="bg1"/>
                        </a:solidFill>
                        <a:effectLst/>
                        <a:latin typeface=".VnTime" pitchFamily="34"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smtClean="0">
                        <a:ln>
                          <a:noFill/>
                        </a:ln>
                        <a:solidFill>
                          <a:schemeClr val="bg1"/>
                        </a:solidFill>
                        <a:effectLst/>
                        <a:latin typeface=".VnTime" pitchFamily="34" charset="0"/>
                      </a:endParaRPr>
                    </a:p>
                  </a:txBody>
                  <a:tcPr marT="45714" marB="45714"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822855">
                <a:tc vMerge="1">
                  <a:txBody>
                    <a:bodyPr/>
                    <a:lstStyle/>
                    <a:p>
                      <a:endParaRPr lang="vi-VN"/>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bg1"/>
                          </a:solidFill>
                          <a:effectLst/>
                          <a:latin typeface="Times New Roman" pitchFamily="18" charset="0"/>
                          <a:cs typeface="Times New Roman" pitchFamily="18" charset="0"/>
                        </a:rPr>
                        <a:t>Lượng</a:t>
                      </a:r>
                      <a:r>
                        <a:rPr kumimoji="0" lang="en-US" sz="2400" b="0"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bg1"/>
                          </a:solidFill>
                          <a:effectLst/>
                          <a:latin typeface="Times New Roman" pitchFamily="18" charset="0"/>
                          <a:cs typeface="Times New Roman" pitchFamily="18" charset="0"/>
                        </a:rPr>
                        <a:t>mưa</a:t>
                      </a:r>
                      <a:endParaRPr kumimoji="0" lang="en-US" sz="2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smtClean="0">
                        <a:ln>
                          <a:noFill/>
                        </a:ln>
                        <a:solidFill>
                          <a:schemeClr val="bg1"/>
                        </a:solidFill>
                        <a:effectLst/>
                        <a:latin typeface=".VnTime" pitchFamily="34"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smtClean="0">
                        <a:ln>
                          <a:noFill/>
                        </a:ln>
                        <a:solidFill>
                          <a:schemeClr val="bg1"/>
                        </a:solidFill>
                        <a:effectLst/>
                        <a:latin typeface=".VnTime" pitchFamily="34" charset="0"/>
                      </a:endParaRPr>
                    </a:p>
                  </a:txBody>
                  <a:tcPr marT="45714" marB="4571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smtClean="0">
                        <a:ln>
                          <a:noFill/>
                        </a:ln>
                        <a:solidFill>
                          <a:schemeClr val="bg1"/>
                        </a:solidFill>
                        <a:effectLst/>
                        <a:latin typeface=".VnTime" pitchFamily="34" charset="0"/>
                      </a:endParaRPr>
                    </a:p>
                  </a:txBody>
                  <a:tcPr marT="45714" marB="45714"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307" name="Rectangle 45"/>
          <p:cNvSpPr>
            <a:spLocks noGrp="1" noChangeArrowheads="1"/>
          </p:cNvSpPr>
          <p:nvPr>
            <p:ph type="title"/>
          </p:nvPr>
        </p:nvSpPr>
        <p:spPr>
          <a:xfrm>
            <a:off x="304800" y="-228600"/>
            <a:ext cx="8382000" cy="1143000"/>
          </a:xfrm>
          <a:effectLst>
            <a:outerShdw dist="35921" dir="2700000" algn="ctr" rotWithShape="0">
              <a:srgbClr val="FF66FF"/>
            </a:outerShdw>
          </a:effectLst>
        </p:spPr>
        <p:txBody>
          <a:bodyPr>
            <a:normAutofit/>
          </a:bodyPr>
          <a:lstStyle/>
          <a:p>
            <a:pPr>
              <a:spcBef>
                <a:spcPct val="50000"/>
              </a:spcBef>
            </a:pPr>
            <a:r>
              <a:rPr lang="en-US" sz="2400" dirty="0" err="1">
                <a:solidFill>
                  <a:srgbClr val="00FFFF"/>
                </a:solidFill>
                <a:latin typeface="Times New Roman" panose="02020603050405020304" pitchFamily="18" charset="0"/>
              </a:rPr>
              <a:t>Tiết</a:t>
            </a:r>
            <a:r>
              <a:rPr lang="en-US" sz="2400" dirty="0">
                <a:solidFill>
                  <a:srgbClr val="00FFFF"/>
                </a:solidFill>
                <a:latin typeface="Times New Roman" panose="02020603050405020304" pitchFamily="18" charset="0"/>
              </a:rPr>
              <a:t> 26- </a:t>
            </a:r>
            <a:r>
              <a:rPr lang="en-US" sz="2400" dirty="0" err="1">
                <a:solidFill>
                  <a:srgbClr val="00FFFF"/>
                </a:solidFill>
                <a:latin typeface="Times New Roman" panose="02020603050405020304" pitchFamily="18" charset="0"/>
              </a:rPr>
              <a:t>Bài</a:t>
            </a:r>
            <a:r>
              <a:rPr lang="en-US" sz="2400" dirty="0">
                <a:solidFill>
                  <a:srgbClr val="00FFFF"/>
                </a:solidFill>
                <a:latin typeface="Times New Roman" panose="02020603050405020304" pitchFamily="18" charset="0"/>
              </a:rPr>
              <a:t> 22: CÁC ĐỚI KHÍ HẬU TRÊN TRÁI ĐẤT</a:t>
            </a:r>
            <a:endParaRPr lang="en-US" sz="2400" dirty="0">
              <a:solidFill>
                <a:srgbClr val="00FFFF"/>
              </a:solidFill>
              <a:latin typeface="Times New Roman" panose="02020603050405020304" pitchFamily="18" charset="0"/>
            </a:endParaRPr>
          </a:p>
        </p:txBody>
      </p:sp>
    </p:spTree>
    <p:extLst>
      <p:ext uri="{BB962C8B-B14F-4D97-AF65-F5344CB8AC3E}">
        <p14:creationId xmlns:p14="http://schemas.microsoft.com/office/powerpoint/2010/main" val="38216301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6858000"/>
          </a:xfrm>
          <a:prstGeom prst="rect">
            <a:avLst/>
          </a:prstGeom>
          <a:solidFill>
            <a:srgbClr val="003366"/>
          </a:solidFill>
          <a:ln w="9525">
            <a:solidFill>
              <a:schemeClr val="tx1"/>
            </a:solidFill>
            <a:miter lim="800000"/>
            <a:headEnd/>
            <a:tailEnd/>
          </a:ln>
        </p:spPr>
        <p:txBody>
          <a:bodyPr wrap="none" anchor="ct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endParaRPr lang="vi-VN" sz="1600">
              <a:latin typeface="Times New Roman" panose="02020603050405020304" pitchFamily="18" charset="0"/>
            </a:endParaRPr>
          </a:p>
        </p:txBody>
      </p:sp>
      <p:sp>
        <p:nvSpPr>
          <p:cNvPr id="13315" name="Rectangle 3"/>
          <p:cNvSpPr>
            <a:spLocks noGrp="1" noChangeArrowheads="1"/>
          </p:cNvSpPr>
          <p:nvPr>
            <p:ph type="ctrTitle"/>
          </p:nvPr>
        </p:nvSpPr>
        <p:spPr>
          <a:xfrm>
            <a:off x="0" y="0"/>
            <a:ext cx="9144000" cy="6858000"/>
          </a:xfrm>
        </p:spPr>
        <p:txBody>
          <a:bodyPr>
            <a:normAutofit/>
          </a:bodyPr>
          <a:lstStyle/>
          <a:p>
            <a:pPr eaLnBrk="1" hangingPunct="1"/>
            <a:endParaRPr lang="vi-VN" sz="1800" b="1" smtClean="0">
              <a:solidFill>
                <a:schemeClr val="bg1"/>
              </a:solidFill>
              <a:latin typeface="Times New Roman" panose="02020603050405020304" pitchFamily="18" charset="0"/>
            </a:endParaRPr>
          </a:p>
        </p:txBody>
      </p:sp>
      <p:graphicFrame>
        <p:nvGraphicFramePr>
          <p:cNvPr id="30724" name="Group 4"/>
          <p:cNvGraphicFramePr>
            <a:graphicFrameLocks noGrp="1"/>
          </p:cNvGraphicFramePr>
          <p:nvPr/>
        </p:nvGraphicFramePr>
        <p:xfrm>
          <a:off x="185738" y="57150"/>
          <a:ext cx="8763000" cy="6724651"/>
        </p:xfrm>
        <a:graphic>
          <a:graphicData uri="http://schemas.openxmlformats.org/drawingml/2006/table">
            <a:tbl>
              <a:tblPr/>
              <a:tblGrid>
                <a:gridCol w="1485900"/>
                <a:gridCol w="1200150"/>
                <a:gridCol w="2233612"/>
                <a:gridCol w="2090738"/>
                <a:gridCol w="1752600"/>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bg1"/>
                        </a:solidFill>
                        <a:effectLst/>
                        <a:latin typeface="Arial" panose="020B0604020202020204" pitchFamily="34"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238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bg1"/>
                        </a:solidFill>
                        <a:effectLst/>
                        <a:latin typeface="Arial" panose="020B0604020202020204" pitchFamily="34"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295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chemeClr val="bg1"/>
                        </a:solidFill>
                        <a:effectLst/>
                        <a:latin typeface="Arial" panose="020B0604020202020204" pitchFamily="34"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144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200" b="1"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139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200" b="1"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144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3360" name="Text Box 54"/>
          <p:cNvSpPr txBox="1">
            <a:spLocks noChangeArrowheads="1"/>
          </p:cNvSpPr>
          <p:nvPr/>
        </p:nvSpPr>
        <p:spPr bwMode="auto">
          <a:xfrm>
            <a:off x="228600" y="381000"/>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sz="2000" b="1">
                <a:solidFill>
                  <a:schemeClr val="bg1"/>
                </a:solidFill>
                <a:latin typeface="Times New Roman" panose="02020603050405020304" pitchFamily="18" charset="0"/>
                <a:cs typeface="Times New Roman" panose="02020603050405020304" pitchFamily="18" charset="0"/>
              </a:rPr>
              <a:t>Tên đới khí hậu</a:t>
            </a:r>
          </a:p>
        </p:txBody>
      </p:sp>
      <p:sp>
        <p:nvSpPr>
          <p:cNvPr id="13361" name="Text Box 55"/>
          <p:cNvSpPr txBox="1">
            <a:spLocks noChangeArrowheads="1"/>
          </p:cNvSpPr>
          <p:nvPr/>
        </p:nvSpPr>
        <p:spPr bwMode="auto">
          <a:xfrm>
            <a:off x="228600" y="1143000"/>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r>
              <a:rPr lang="en-US" sz="2000" b="1">
                <a:solidFill>
                  <a:schemeClr val="bg1"/>
                </a:solidFill>
                <a:latin typeface="Times New Roman" panose="02020603050405020304" pitchFamily="18" charset="0"/>
                <a:cs typeface="Times New Roman" panose="02020603050405020304" pitchFamily="18" charset="0"/>
              </a:rPr>
              <a:t>Vị trí</a:t>
            </a:r>
          </a:p>
        </p:txBody>
      </p:sp>
      <p:sp>
        <p:nvSpPr>
          <p:cNvPr id="13362" name="Text Box 56"/>
          <p:cNvSpPr txBox="1">
            <a:spLocks noChangeArrowheads="1"/>
          </p:cNvSpPr>
          <p:nvPr/>
        </p:nvSpPr>
        <p:spPr bwMode="auto">
          <a:xfrm>
            <a:off x="0" y="2286000"/>
            <a:ext cx="3048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r>
              <a:rPr lang="en-US" sz="2000" b="1">
                <a:solidFill>
                  <a:schemeClr val="bg1"/>
                </a:solidFill>
                <a:latin typeface="Times New Roman" panose="02020603050405020304" pitchFamily="18" charset="0"/>
                <a:cs typeface="Times New Roman" panose="02020603050405020304" pitchFamily="18" charset="0"/>
              </a:rPr>
              <a:t>Góc chiếu sáng Mặt Trời</a:t>
            </a:r>
          </a:p>
        </p:txBody>
      </p:sp>
      <p:sp>
        <p:nvSpPr>
          <p:cNvPr id="30777" name="Text Box 57"/>
          <p:cNvSpPr txBox="1">
            <a:spLocks noChangeArrowheads="1"/>
          </p:cNvSpPr>
          <p:nvPr/>
        </p:nvSpPr>
        <p:spPr bwMode="auto">
          <a:xfrm>
            <a:off x="2679700" y="1157288"/>
            <a:ext cx="2438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r>
              <a:rPr lang="en-US" b="1">
                <a:solidFill>
                  <a:schemeClr val="bg1"/>
                </a:solidFill>
                <a:latin typeface="Times New Roman" panose="02020603050405020304" pitchFamily="18" charset="0"/>
                <a:cs typeface="Times New Roman" panose="02020603050405020304" pitchFamily="18" charset="0"/>
              </a:rPr>
              <a:t>Từ 23</a:t>
            </a:r>
            <a:r>
              <a:rPr lang="en-US" b="1" baseline="30000">
                <a:solidFill>
                  <a:schemeClr val="bg1"/>
                </a:solidFill>
                <a:latin typeface="Times New Roman" panose="02020603050405020304" pitchFamily="18" charset="0"/>
                <a:cs typeface="Times New Roman" panose="02020603050405020304" pitchFamily="18" charset="0"/>
              </a:rPr>
              <a:t>0</a:t>
            </a:r>
            <a:r>
              <a:rPr lang="en-US" b="1">
                <a:solidFill>
                  <a:schemeClr val="bg1"/>
                </a:solidFill>
                <a:latin typeface="Times New Roman" panose="02020603050405020304" pitchFamily="18" charset="0"/>
                <a:cs typeface="Times New Roman" panose="02020603050405020304" pitchFamily="18" charset="0"/>
              </a:rPr>
              <a:t>27</a:t>
            </a:r>
            <a:r>
              <a:rPr lang="en-US" b="1" baseline="30000">
                <a:solidFill>
                  <a:schemeClr val="bg1"/>
                </a:solidFill>
                <a:latin typeface="Times New Roman" panose="02020603050405020304" pitchFamily="18" charset="0"/>
                <a:cs typeface="Times New Roman" panose="02020603050405020304" pitchFamily="18" charset="0"/>
              </a:rPr>
              <a:t>’</a:t>
            </a:r>
            <a:r>
              <a:rPr lang="en-US" b="1">
                <a:solidFill>
                  <a:schemeClr val="bg1"/>
                </a:solidFill>
                <a:latin typeface="Times New Roman" panose="02020603050405020304" pitchFamily="18" charset="0"/>
                <a:cs typeface="Times New Roman" panose="02020603050405020304" pitchFamily="18" charset="0"/>
              </a:rPr>
              <a:t>B-23</a:t>
            </a:r>
            <a:r>
              <a:rPr lang="en-US" b="1" baseline="30000">
                <a:solidFill>
                  <a:schemeClr val="bg1"/>
                </a:solidFill>
                <a:latin typeface="Times New Roman" panose="02020603050405020304" pitchFamily="18" charset="0"/>
                <a:cs typeface="Times New Roman" panose="02020603050405020304" pitchFamily="18" charset="0"/>
              </a:rPr>
              <a:t>0</a:t>
            </a:r>
            <a:r>
              <a:rPr lang="en-US" b="1">
                <a:solidFill>
                  <a:schemeClr val="bg1"/>
                </a:solidFill>
                <a:latin typeface="Times New Roman" panose="02020603050405020304" pitchFamily="18" charset="0"/>
                <a:cs typeface="Times New Roman" panose="02020603050405020304" pitchFamily="18" charset="0"/>
              </a:rPr>
              <a:t>27</a:t>
            </a:r>
            <a:r>
              <a:rPr lang="en-US" b="1" baseline="30000">
                <a:solidFill>
                  <a:schemeClr val="bg1"/>
                </a:solidFill>
                <a:latin typeface="Times New Roman" panose="02020603050405020304" pitchFamily="18" charset="0"/>
                <a:cs typeface="Times New Roman" panose="02020603050405020304" pitchFamily="18" charset="0"/>
              </a:rPr>
              <a:t>’</a:t>
            </a:r>
            <a:r>
              <a:rPr lang="en-US" b="1">
                <a:solidFill>
                  <a:schemeClr val="bg1"/>
                </a:solidFill>
                <a:latin typeface="Times New Roman" panose="02020603050405020304" pitchFamily="18" charset="0"/>
                <a:cs typeface="Times New Roman" panose="02020603050405020304" pitchFamily="18" charset="0"/>
              </a:rPr>
              <a:t>N</a:t>
            </a:r>
          </a:p>
        </p:txBody>
      </p:sp>
      <p:sp>
        <p:nvSpPr>
          <p:cNvPr id="13364" name="Text Box 58"/>
          <p:cNvSpPr txBox="1">
            <a:spLocks noChangeArrowheads="1"/>
          </p:cNvSpPr>
          <p:nvPr/>
        </p:nvSpPr>
        <p:spPr bwMode="auto">
          <a:xfrm>
            <a:off x="2895600" y="22098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endParaRPr lang="vi-VN" sz="1600" b="1">
              <a:solidFill>
                <a:schemeClr val="bg1"/>
              </a:solidFill>
              <a:latin typeface="Times New Roman" panose="02020603050405020304" pitchFamily="18" charset="0"/>
            </a:endParaRPr>
          </a:p>
        </p:txBody>
      </p:sp>
      <p:sp>
        <p:nvSpPr>
          <p:cNvPr id="13365" name="Text Box 59"/>
          <p:cNvSpPr txBox="1">
            <a:spLocks noChangeArrowheads="1"/>
          </p:cNvSpPr>
          <p:nvPr/>
        </p:nvSpPr>
        <p:spPr bwMode="auto">
          <a:xfrm>
            <a:off x="2895600" y="2362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endParaRPr lang="en-US" sz="1600" b="1">
              <a:solidFill>
                <a:schemeClr val="bg1"/>
              </a:solidFill>
              <a:latin typeface="Times New Roman" panose="02020603050405020304" pitchFamily="18" charset="0"/>
            </a:endParaRPr>
          </a:p>
        </p:txBody>
      </p:sp>
      <p:sp>
        <p:nvSpPr>
          <p:cNvPr id="13366" name="Text Box 61"/>
          <p:cNvSpPr txBox="1">
            <a:spLocks noChangeArrowheads="1"/>
          </p:cNvSpPr>
          <p:nvPr/>
        </p:nvSpPr>
        <p:spPr bwMode="auto">
          <a:xfrm>
            <a:off x="1752600" y="3549650"/>
            <a:ext cx="91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r>
              <a:rPr lang="en-US" b="1">
                <a:solidFill>
                  <a:schemeClr val="bg1"/>
                </a:solidFill>
                <a:latin typeface="Times New Roman" panose="02020603050405020304" pitchFamily="18" charset="0"/>
                <a:cs typeface="Times New Roman" panose="02020603050405020304" pitchFamily="18" charset="0"/>
              </a:rPr>
              <a:t>Nhiệt độ</a:t>
            </a:r>
          </a:p>
        </p:txBody>
      </p:sp>
      <p:sp>
        <p:nvSpPr>
          <p:cNvPr id="13367" name="Text Box 62"/>
          <p:cNvSpPr txBox="1">
            <a:spLocks noChangeArrowheads="1"/>
          </p:cNvSpPr>
          <p:nvPr/>
        </p:nvSpPr>
        <p:spPr bwMode="auto">
          <a:xfrm>
            <a:off x="1752600" y="4814888"/>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r>
              <a:rPr lang="en-US" b="1">
                <a:solidFill>
                  <a:schemeClr val="bg1"/>
                </a:solidFill>
                <a:latin typeface="Times New Roman" panose="02020603050405020304" pitchFamily="18" charset="0"/>
                <a:cs typeface="Times New Roman" panose="02020603050405020304" pitchFamily="18" charset="0"/>
              </a:rPr>
              <a:t>Gió</a:t>
            </a:r>
          </a:p>
        </p:txBody>
      </p:sp>
      <p:sp>
        <p:nvSpPr>
          <p:cNvPr id="13368" name="Text Box 63"/>
          <p:cNvSpPr txBox="1">
            <a:spLocks noChangeArrowheads="1"/>
          </p:cNvSpPr>
          <p:nvPr/>
        </p:nvSpPr>
        <p:spPr bwMode="auto">
          <a:xfrm>
            <a:off x="1828800" y="5562600"/>
            <a:ext cx="91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r>
              <a:rPr lang="en-US" b="1">
                <a:solidFill>
                  <a:schemeClr val="bg1"/>
                </a:solidFill>
                <a:latin typeface="Times New Roman" panose="02020603050405020304" pitchFamily="18" charset="0"/>
                <a:cs typeface="Times New Roman" panose="02020603050405020304" pitchFamily="18" charset="0"/>
              </a:rPr>
              <a:t>Lượng mưa (mm)</a:t>
            </a:r>
          </a:p>
        </p:txBody>
      </p:sp>
      <p:sp>
        <p:nvSpPr>
          <p:cNvPr id="30784" name="Text Box 64"/>
          <p:cNvSpPr txBox="1">
            <a:spLocks noChangeArrowheads="1"/>
          </p:cNvSpPr>
          <p:nvPr/>
        </p:nvSpPr>
        <p:spPr bwMode="auto">
          <a:xfrm>
            <a:off x="3124200" y="35814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r>
              <a:rPr lang="en-US" b="1">
                <a:solidFill>
                  <a:schemeClr val="bg1"/>
                </a:solidFill>
                <a:latin typeface="Times New Roman" panose="02020603050405020304" pitchFamily="18" charset="0"/>
                <a:cs typeface="Times New Roman" panose="02020603050405020304" pitchFamily="18" charset="0"/>
              </a:rPr>
              <a:t>Nóng quanh năm</a:t>
            </a:r>
          </a:p>
        </p:txBody>
      </p:sp>
      <p:sp>
        <p:nvSpPr>
          <p:cNvPr id="30785" name="Text Box 65"/>
          <p:cNvSpPr txBox="1">
            <a:spLocks noChangeArrowheads="1"/>
          </p:cNvSpPr>
          <p:nvPr/>
        </p:nvSpPr>
        <p:spPr bwMode="auto">
          <a:xfrm>
            <a:off x="3124200" y="47244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r>
              <a:rPr lang="en-US" b="1">
                <a:solidFill>
                  <a:schemeClr val="bg1"/>
                </a:solidFill>
                <a:latin typeface="Times New Roman" panose="02020603050405020304" pitchFamily="18" charset="0"/>
                <a:cs typeface="Times New Roman" panose="02020603050405020304" pitchFamily="18" charset="0"/>
              </a:rPr>
              <a:t>Tín phong</a:t>
            </a:r>
          </a:p>
        </p:txBody>
      </p:sp>
      <p:sp>
        <p:nvSpPr>
          <p:cNvPr id="30786" name="Text Box 66"/>
          <p:cNvSpPr txBox="1">
            <a:spLocks noChangeArrowheads="1"/>
          </p:cNvSpPr>
          <p:nvPr/>
        </p:nvSpPr>
        <p:spPr bwMode="auto">
          <a:xfrm>
            <a:off x="2819400" y="6034088"/>
            <a:ext cx="228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r>
              <a:rPr lang="en-US" b="1">
                <a:solidFill>
                  <a:schemeClr val="bg1"/>
                </a:solidFill>
                <a:latin typeface="Times New Roman" panose="02020603050405020304" pitchFamily="18" charset="0"/>
                <a:cs typeface="Times New Roman" panose="02020603050405020304" pitchFamily="18" charset="0"/>
              </a:rPr>
              <a:t>1000mm-2000mm</a:t>
            </a:r>
          </a:p>
        </p:txBody>
      </p:sp>
      <p:sp>
        <p:nvSpPr>
          <p:cNvPr id="13372" name="Text Box 67"/>
          <p:cNvSpPr txBox="1">
            <a:spLocks noChangeArrowheads="1"/>
          </p:cNvSpPr>
          <p:nvPr/>
        </p:nvSpPr>
        <p:spPr bwMode="auto">
          <a:xfrm>
            <a:off x="457200" y="4143375"/>
            <a:ext cx="91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r>
              <a:rPr lang="en-US" sz="2000" b="1">
                <a:solidFill>
                  <a:schemeClr val="bg1"/>
                </a:solidFill>
                <a:latin typeface="Times New Roman" panose="02020603050405020304" pitchFamily="18" charset="0"/>
                <a:cs typeface="Times New Roman" panose="02020603050405020304" pitchFamily="18" charset="0"/>
              </a:rPr>
              <a:t>Đặc điểm khí hậu</a:t>
            </a:r>
          </a:p>
        </p:txBody>
      </p:sp>
      <p:sp>
        <p:nvSpPr>
          <p:cNvPr id="13373" name="Text Box 68"/>
          <p:cNvSpPr txBox="1">
            <a:spLocks noChangeArrowheads="1"/>
          </p:cNvSpPr>
          <p:nvPr/>
        </p:nvSpPr>
        <p:spPr bwMode="auto">
          <a:xfrm>
            <a:off x="7086600" y="33528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endParaRPr lang="vi-VN" sz="1600" b="1">
              <a:solidFill>
                <a:schemeClr val="bg1"/>
              </a:solidFill>
              <a:latin typeface="Times New Roman" panose="02020603050405020304" pitchFamily="18" charset="0"/>
            </a:endParaRPr>
          </a:p>
        </p:txBody>
      </p:sp>
      <p:sp>
        <p:nvSpPr>
          <p:cNvPr id="13374" name="Text Box 69"/>
          <p:cNvSpPr txBox="1">
            <a:spLocks noChangeArrowheads="1"/>
          </p:cNvSpPr>
          <p:nvPr/>
        </p:nvSpPr>
        <p:spPr bwMode="auto">
          <a:xfrm>
            <a:off x="2743200" y="0"/>
            <a:ext cx="24384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r>
              <a:rPr lang="en-US" sz="2000" b="1">
                <a:solidFill>
                  <a:schemeClr val="bg1"/>
                </a:solidFill>
                <a:latin typeface="Times New Roman" panose="02020603050405020304" pitchFamily="18" charset="0"/>
                <a:cs typeface="Times New Roman" panose="02020603050405020304" pitchFamily="18" charset="0"/>
              </a:rPr>
              <a:t>Đói nóng</a:t>
            </a:r>
          </a:p>
          <a:p>
            <a:pPr algn="ctr" eaLnBrk="1" hangingPunct="1">
              <a:spcBef>
                <a:spcPct val="50000"/>
              </a:spcBef>
            </a:pPr>
            <a:r>
              <a:rPr lang="en-US" sz="2000" b="1">
                <a:solidFill>
                  <a:schemeClr val="bg1"/>
                </a:solidFill>
                <a:latin typeface="Times New Roman" panose="02020603050405020304" pitchFamily="18" charset="0"/>
                <a:cs typeface="Times New Roman" panose="02020603050405020304" pitchFamily="18" charset="0"/>
              </a:rPr>
              <a:t>( Nhiệt đới )</a:t>
            </a:r>
          </a:p>
        </p:txBody>
      </p:sp>
      <p:sp>
        <p:nvSpPr>
          <p:cNvPr id="13375" name="Text Box 70"/>
          <p:cNvSpPr txBox="1">
            <a:spLocks noChangeArrowheads="1"/>
          </p:cNvSpPr>
          <p:nvPr/>
        </p:nvSpPr>
        <p:spPr bwMode="auto">
          <a:xfrm>
            <a:off x="4953000" y="60325"/>
            <a:ext cx="24384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r>
              <a:rPr lang="en-US" sz="2000" b="1">
                <a:solidFill>
                  <a:schemeClr val="bg1"/>
                </a:solidFill>
                <a:latin typeface="Times New Roman" panose="02020603050405020304" pitchFamily="18" charset="0"/>
                <a:cs typeface="Times New Roman" panose="02020603050405020304" pitchFamily="18" charset="0"/>
              </a:rPr>
              <a:t>Hai đới Ôn Hòa</a:t>
            </a:r>
          </a:p>
          <a:p>
            <a:pPr algn="ctr" eaLnBrk="1" hangingPunct="1">
              <a:spcBef>
                <a:spcPct val="50000"/>
              </a:spcBef>
            </a:pPr>
            <a:r>
              <a:rPr lang="en-US" sz="2000" b="1">
                <a:solidFill>
                  <a:schemeClr val="bg1"/>
                </a:solidFill>
                <a:latin typeface="Times New Roman" panose="02020603050405020304" pitchFamily="18" charset="0"/>
                <a:cs typeface="Times New Roman" panose="02020603050405020304" pitchFamily="18" charset="0"/>
              </a:rPr>
              <a:t>(Ôn Đới)</a:t>
            </a:r>
          </a:p>
        </p:txBody>
      </p:sp>
      <p:sp>
        <p:nvSpPr>
          <p:cNvPr id="13376" name="Text Box 71"/>
          <p:cNvSpPr txBox="1">
            <a:spLocks noChangeArrowheads="1"/>
          </p:cNvSpPr>
          <p:nvPr/>
        </p:nvSpPr>
        <p:spPr bwMode="auto">
          <a:xfrm>
            <a:off x="6858000" y="0"/>
            <a:ext cx="24384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r>
              <a:rPr lang="en-US" sz="2000" b="1">
                <a:solidFill>
                  <a:schemeClr val="bg1"/>
                </a:solidFill>
                <a:latin typeface="Times New Roman" panose="02020603050405020304" pitchFamily="18" charset="0"/>
                <a:cs typeface="Times New Roman" panose="02020603050405020304" pitchFamily="18" charset="0"/>
              </a:rPr>
              <a:t>Hai đới lạnh</a:t>
            </a:r>
          </a:p>
          <a:p>
            <a:pPr algn="ctr" eaLnBrk="1" hangingPunct="1">
              <a:spcBef>
                <a:spcPct val="50000"/>
              </a:spcBef>
            </a:pPr>
            <a:r>
              <a:rPr lang="en-US" sz="2000" b="1">
                <a:solidFill>
                  <a:schemeClr val="bg1"/>
                </a:solidFill>
                <a:latin typeface="Times New Roman" panose="02020603050405020304" pitchFamily="18" charset="0"/>
                <a:cs typeface="Times New Roman" panose="02020603050405020304" pitchFamily="18" charset="0"/>
              </a:rPr>
              <a:t>( Hàn đới)</a:t>
            </a:r>
          </a:p>
        </p:txBody>
      </p:sp>
      <p:sp>
        <p:nvSpPr>
          <p:cNvPr id="74" name="Text Box 60"/>
          <p:cNvSpPr txBox="1">
            <a:spLocks noChangeArrowheads="1"/>
          </p:cNvSpPr>
          <p:nvPr/>
        </p:nvSpPr>
        <p:spPr bwMode="auto">
          <a:xfrm>
            <a:off x="2794000" y="2114550"/>
            <a:ext cx="2324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buFontTx/>
              <a:buChar char="-"/>
            </a:pPr>
            <a:r>
              <a:rPr lang="en-US" b="1">
                <a:solidFill>
                  <a:schemeClr val="bg1"/>
                </a:solidFill>
                <a:latin typeface="Times New Roman" panose="02020603050405020304" pitchFamily="18" charset="0"/>
                <a:cs typeface="Times New Roman" panose="02020603050405020304" pitchFamily="18" charset="0"/>
              </a:rPr>
              <a:t>Quanh năm lớn, nhận được nhiều lượng nhiệt </a:t>
            </a:r>
          </a:p>
        </p:txBody>
      </p:sp>
    </p:spTree>
    <p:extLst>
      <p:ext uri="{BB962C8B-B14F-4D97-AF65-F5344CB8AC3E}">
        <p14:creationId xmlns:p14="http://schemas.microsoft.com/office/powerpoint/2010/main" val="1236955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0777"/>
                                        </p:tgtEl>
                                        <p:attrNameLst>
                                          <p:attrName>style.visibility</p:attrName>
                                        </p:attrNameLst>
                                      </p:cBhvr>
                                      <p:to>
                                        <p:strVal val="visible"/>
                                      </p:to>
                                    </p:set>
                                    <p:animEffect transition="in" filter="barn(inHorizontal)">
                                      <p:cBhvr>
                                        <p:cTn id="7" dur="500"/>
                                        <p:tgtEl>
                                          <p:spTgt spid="307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barn(inHorizontal)">
                                      <p:cBhvr>
                                        <p:cTn id="12" dur="500"/>
                                        <p:tgtEl>
                                          <p:spTgt spid="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0784"/>
                                        </p:tgtEl>
                                        <p:attrNameLst>
                                          <p:attrName>style.visibility</p:attrName>
                                        </p:attrNameLst>
                                      </p:cBhvr>
                                      <p:to>
                                        <p:strVal val="visible"/>
                                      </p:to>
                                    </p:set>
                                    <p:animEffect transition="in" filter="barn(inHorizontal)">
                                      <p:cBhvr>
                                        <p:cTn id="17" dur="500"/>
                                        <p:tgtEl>
                                          <p:spTgt spid="307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0785"/>
                                        </p:tgtEl>
                                        <p:attrNameLst>
                                          <p:attrName>style.visibility</p:attrName>
                                        </p:attrNameLst>
                                      </p:cBhvr>
                                      <p:to>
                                        <p:strVal val="visible"/>
                                      </p:to>
                                    </p:set>
                                    <p:animEffect transition="in" filter="barn(inHorizontal)">
                                      <p:cBhvr>
                                        <p:cTn id="22" dur="500"/>
                                        <p:tgtEl>
                                          <p:spTgt spid="3078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0786"/>
                                        </p:tgtEl>
                                        <p:attrNameLst>
                                          <p:attrName>style.visibility</p:attrName>
                                        </p:attrNameLst>
                                      </p:cBhvr>
                                      <p:to>
                                        <p:strVal val="visible"/>
                                      </p:to>
                                    </p:set>
                                    <p:animEffect transition="in" filter="barn(inHorizontal)">
                                      <p:cBhvr>
                                        <p:cTn id="27" dur="500"/>
                                        <p:tgtEl>
                                          <p:spTgt spid="30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7" grpId="0"/>
      <p:bldP spid="30784" grpId="0"/>
      <p:bldP spid="30785" grpId="0"/>
      <p:bldP spid="30786"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rung nhiet doi"/>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457200"/>
            <a:ext cx="8839200" cy="5791200"/>
          </a:xfrm>
        </p:spPr>
      </p:pic>
    </p:spTree>
    <p:extLst>
      <p:ext uri="{BB962C8B-B14F-4D97-AF65-F5344CB8AC3E}">
        <p14:creationId xmlns:p14="http://schemas.microsoft.com/office/powerpoint/2010/main" val="14571402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borneo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6868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103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6858000"/>
          </a:xfrm>
          <a:prstGeom prst="rect">
            <a:avLst/>
          </a:prstGeom>
          <a:solidFill>
            <a:srgbClr val="003366"/>
          </a:solidFill>
          <a:ln w="9525">
            <a:solidFill>
              <a:schemeClr val="tx1"/>
            </a:solidFill>
            <a:miter lim="800000"/>
            <a:headEnd/>
            <a:tailEnd/>
          </a:ln>
        </p:spPr>
        <p:txBody>
          <a:bodyPr wrap="none" anchor="ct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endParaRPr lang="vi-VN" sz="1600">
              <a:latin typeface="Times New Roman" panose="02020603050405020304" pitchFamily="18" charset="0"/>
            </a:endParaRPr>
          </a:p>
        </p:txBody>
      </p:sp>
      <p:sp>
        <p:nvSpPr>
          <p:cNvPr id="16387" name="Rectangle 3"/>
          <p:cNvSpPr>
            <a:spLocks noGrp="1" noChangeArrowheads="1"/>
          </p:cNvSpPr>
          <p:nvPr>
            <p:ph type="ctrTitle"/>
          </p:nvPr>
        </p:nvSpPr>
        <p:spPr>
          <a:xfrm>
            <a:off x="0" y="0"/>
            <a:ext cx="9144000" cy="6858000"/>
          </a:xfrm>
        </p:spPr>
        <p:txBody>
          <a:bodyPr>
            <a:normAutofit/>
          </a:bodyPr>
          <a:lstStyle/>
          <a:p>
            <a:pPr eaLnBrk="1" hangingPunct="1"/>
            <a:endParaRPr lang="vi-VN" sz="1800" b="1" smtClean="0">
              <a:solidFill>
                <a:schemeClr val="bg1"/>
              </a:solidFill>
              <a:latin typeface="Times New Roman" panose="02020603050405020304" pitchFamily="18" charset="0"/>
            </a:endParaRPr>
          </a:p>
        </p:txBody>
      </p:sp>
      <p:graphicFrame>
        <p:nvGraphicFramePr>
          <p:cNvPr id="30724" name="Group 4"/>
          <p:cNvGraphicFramePr>
            <a:graphicFrameLocks noGrp="1"/>
          </p:cNvGraphicFramePr>
          <p:nvPr/>
        </p:nvGraphicFramePr>
        <p:xfrm>
          <a:off x="185738" y="57150"/>
          <a:ext cx="8882062" cy="6724651"/>
        </p:xfrm>
        <a:graphic>
          <a:graphicData uri="http://schemas.openxmlformats.org/drawingml/2006/table">
            <a:tbl>
              <a:tblPr/>
              <a:tblGrid>
                <a:gridCol w="1485900"/>
                <a:gridCol w="1200150"/>
                <a:gridCol w="2233612"/>
                <a:gridCol w="2090738"/>
                <a:gridCol w="1871662"/>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bg1"/>
                        </a:solidFill>
                        <a:effectLst/>
                        <a:latin typeface="Arial" panose="020B0604020202020204" pitchFamily="34"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238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bg1"/>
                        </a:solidFill>
                        <a:effectLst/>
                        <a:latin typeface="Arial" panose="020B0604020202020204" pitchFamily="34"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295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chemeClr val="bg1"/>
                        </a:solidFill>
                        <a:effectLst/>
                        <a:latin typeface="Arial" panose="020B0604020202020204" pitchFamily="34" charset="0"/>
                      </a:endParaRPr>
                    </a:p>
                  </a:txBody>
                  <a:tcPr horzOverflow="overflow">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144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200" b="1"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139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200" b="1"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144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chemeClr val="bg1"/>
                        </a:solidFill>
                        <a:effectLst/>
                        <a:latin typeface="Arial" panose="020B0604020202020204"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6432" name="Text Box 54"/>
          <p:cNvSpPr txBox="1">
            <a:spLocks noChangeArrowheads="1"/>
          </p:cNvSpPr>
          <p:nvPr/>
        </p:nvSpPr>
        <p:spPr bwMode="auto">
          <a:xfrm>
            <a:off x="228600" y="381000"/>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sz="2000" b="1">
                <a:solidFill>
                  <a:schemeClr val="bg1"/>
                </a:solidFill>
                <a:latin typeface="Times New Roman" panose="02020603050405020304" pitchFamily="18" charset="0"/>
                <a:cs typeface="Times New Roman" panose="02020603050405020304" pitchFamily="18" charset="0"/>
              </a:rPr>
              <a:t>Tên đới khí hậu</a:t>
            </a:r>
          </a:p>
        </p:txBody>
      </p:sp>
      <p:sp>
        <p:nvSpPr>
          <p:cNvPr id="16433" name="Text Box 55"/>
          <p:cNvSpPr txBox="1">
            <a:spLocks noChangeArrowheads="1"/>
          </p:cNvSpPr>
          <p:nvPr/>
        </p:nvSpPr>
        <p:spPr bwMode="auto">
          <a:xfrm>
            <a:off x="228600" y="1143000"/>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r>
              <a:rPr lang="en-US" sz="2000" b="1">
                <a:solidFill>
                  <a:schemeClr val="bg1"/>
                </a:solidFill>
                <a:latin typeface="Times New Roman" panose="02020603050405020304" pitchFamily="18" charset="0"/>
                <a:cs typeface="Times New Roman" panose="02020603050405020304" pitchFamily="18" charset="0"/>
              </a:rPr>
              <a:t>Vị trí</a:t>
            </a:r>
          </a:p>
        </p:txBody>
      </p:sp>
      <p:sp>
        <p:nvSpPr>
          <p:cNvPr id="16434" name="Text Box 56"/>
          <p:cNvSpPr txBox="1">
            <a:spLocks noChangeArrowheads="1"/>
          </p:cNvSpPr>
          <p:nvPr/>
        </p:nvSpPr>
        <p:spPr bwMode="auto">
          <a:xfrm>
            <a:off x="0" y="2286000"/>
            <a:ext cx="3048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r>
              <a:rPr lang="en-US" sz="2000" b="1">
                <a:solidFill>
                  <a:schemeClr val="bg1"/>
                </a:solidFill>
                <a:latin typeface="Times New Roman" panose="02020603050405020304" pitchFamily="18" charset="0"/>
                <a:cs typeface="Times New Roman" panose="02020603050405020304" pitchFamily="18" charset="0"/>
              </a:rPr>
              <a:t>Góc chiếu sáng Mặt Trời</a:t>
            </a:r>
          </a:p>
        </p:txBody>
      </p:sp>
      <p:sp>
        <p:nvSpPr>
          <p:cNvPr id="30777" name="Text Box 57"/>
          <p:cNvSpPr txBox="1">
            <a:spLocks noChangeArrowheads="1"/>
          </p:cNvSpPr>
          <p:nvPr/>
        </p:nvSpPr>
        <p:spPr bwMode="auto">
          <a:xfrm>
            <a:off x="2679700" y="1157288"/>
            <a:ext cx="2438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r>
              <a:rPr lang="en-US" b="1">
                <a:solidFill>
                  <a:schemeClr val="bg1"/>
                </a:solidFill>
                <a:latin typeface="Times New Roman" panose="02020603050405020304" pitchFamily="18" charset="0"/>
                <a:cs typeface="Times New Roman" panose="02020603050405020304" pitchFamily="18" charset="0"/>
              </a:rPr>
              <a:t>Từ 23</a:t>
            </a:r>
            <a:r>
              <a:rPr lang="en-US" b="1" baseline="30000">
                <a:solidFill>
                  <a:schemeClr val="bg1"/>
                </a:solidFill>
                <a:latin typeface="Times New Roman" panose="02020603050405020304" pitchFamily="18" charset="0"/>
                <a:cs typeface="Times New Roman" panose="02020603050405020304" pitchFamily="18" charset="0"/>
              </a:rPr>
              <a:t>0</a:t>
            </a:r>
            <a:r>
              <a:rPr lang="en-US" b="1">
                <a:solidFill>
                  <a:schemeClr val="bg1"/>
                </a:solidFill>
                <a:latin typeface="Times New Roman" panose="02020603050405020304" pitchFamily="18" charset="0"/>
                <a:cs typeface="Times New Roman" panose="02020603050405020304" pitchFamily="18" charset="0"/>
              </a:rPr>
              <a:t>27</a:t>
            </a:r>
            <a:r>
              <a:rPr lang="en-US" b="1" baseline="30000">
                <a:solidFill>
                  <a:schemeClr val="bg1"/>
                </a:solidFill>
                <a:latin typeface="Times New Roman" panose="02020603050405020304" pitchFamily="18" charset="0"/>
                <a:cs typeface="Times New Roman" panose="02020603050405020304" pitchFamily="18" charset="0"/>
              </a:rPr>
              <a:t>’</a:t>
            </a:r>
            <a:r>
              <a:rPr lang="en-US" b="1">
                <a:solidFill>
                  <a:schemeClr val="bg1"/>
                </a:solidFill>
                <a:latin typeface="Times New Roman" panose="02020603050405020304" pitchFamily="18" charset="0"/>
                <a:cs typeface="Times New Roman" panose="02020603050405020304" pitchFamily="18" charset="0"/>
              </a:rPr>
              <a:t>B-23</a:t>
            </a:r>
            <a:r>
              <a:rPr lang="en-US" b="1" baseline="30000">
                <a:solidFill>
                  <a:schemeClr val="bg1"/>
                </a:solidFill>
                <a:latin typeface="Times New Roman" panose="02020603050405020304" pitchFamily="18" charset="0"/>
                <a:cs typeface="Times New Roman" panose="02020603050405020304" pitchFamily="18" charset="0"/>
              </a:rPr>
              <a:t>0</a:t>
            </a:r>
            <a:r>
              <a:rPr lang="en-US" b="1">
                <a:solidFill>
                  <a:schemeClr val="bg1"/>
                </a:solidFill>
                <a:latin typeface="Times New Roman" panose="02020603050405020304" pitchFamily="18" charset="0"/>
                <a:cs typeface="Times New Roman" panose="02020603050405020304" pitchFamily="18" charset="0"/>
              </a:rPr>
              <a:t>27</a:t>
            </a:r>
            <a:r>
              <a:rPr lang="en-US" b="1" baseline="30000">
                <a:solidFill>
                  <a:schemeClr val="bg1"/>
                </a:solidFill>
                <a:latin typeface="Times New Roman" panose="02020603050405020304" pitchFamily="18" charset="0"/>
                <a:cs typeface="Times New Roman" panose="02020603050405020304" pitchFamily="18" charset="0"/>
              </a:rPr>
              <a:t>’</a:t>
            </a:r>
            <a:r>
              <a:rPr lang="en-US" b="1">
                <a:solidFill>
                  <a:schemeClr val="bg1"/>
                </a:solidFill>
                <a:latin typeface="Times New Roman" panose="02020603050405020304" pitchFamily="18" charset="0"/>
                <a:cs typeface="Times New Roman" panose="02020603050405020304" pitchFamily="18" charset="0"/>
              </a:rPr>
              <a:t>N</a:t>
            </a:r>
          </a:p>
        </p:txBody>
      </p:sp>
      <p:sp>
        <p:nvSpPr>
          <p:cNvPr id="16436" name="Text Box 58"/>
          <p:cNvSpPr txBox="1">
            <a:spLocks noChangeArrowheads="1"/>
          </p:cNvSpPr>
          <p:nvPr/>
        </p:nvSpPr>
        <p:spPr bwMode="auto">
          <a:xfrm>
            <a:off x="2895600" y="22098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endParaRPr lang="vi-VN" sz="1600" b="1">
              <a:solidFill>
                <a:schemeClr val="bg1"/>
              </a:solidFill>
              <a:latin typeface="Times New Roman" panose="02020603050405020304" pitchFamily="18" charset="0"/>
            </a:endParaRPr>
          </a:p>
        </p:txBody>
      </p:sp>
      <p:sp>
        <p:nvSpPr>
          <p:cNvPr id="16437" name="Text Box 59"/>
          <p:cNvSpPr txBox="1">
            <a:spLocks noChangeArrowheads="1"/>
          </p:cNvSpPr>
          <p:nvPr/>
        </p:nvSpPr>
        <p:spPr bwMode="auto">
          <a:xfrm>
            <a:off x="2895600" y="2362200"/>
            <a:ext cx="2438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endParaRPr lang="en-US" sz="1600" b="1">
              <a:solidFill>
                <a:schemeClr val="bg1"/>
              </a:solidFill>
              <a:latin typeface="Times New Roman" panose="02020603050405020304" pitchFamily="18" charset="0"/>
            </a:endParaRPr>
          </a:p>
        </p:txBody>
      </p:sp>
      <p:sp>
        <p:nvSpPr>
          <p:cNvPr id="16438" name="Text Box 61"/>
          <p:cNvSpPr txBox="1">
            <a:spLocks noChangeArrowheads="1"/>
          </p:cNvSpPr>
          <p:nvPr/>
        </p:nvSpPr>
        <p:spPr bwMode="auto">
          <a:xfrm>
            <a:off x="1752600" y="3549650"/>
            <a:ext cx="91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r>
              <a:rPr lang="en-US" b="1">
                <a:solidFill>
                  <a:schemeClr val="bg1"/>
                </a:solidFill>
                <a:latin typeface="Times New Roman" panose="02020603050405020304" pitchFamily="18" charset="0"/>
                <a:cs typeface="Times New Roman" panose="02020603050405020304" pitchFamily="18" charset="0"/>
              </a:rPr>
              <a:t>Nhiệt độ</a:t>
            </a:r>
          </a:p>
        </p:txBody>
      </p:sp>
      <p:sp>
        <p:nvSpPr>
          <p:cNvPr id="16439" name="Text Box 62"/>
          <p:cNvSpPr txBox="1">
            <a:spLocks noChangeArrowheads="1"/>
          </p:cNvSpPr>
          <p:nvPr/>
        </p:nvSpPr>
        <p:spPr bwMode="auto">
          <a:xfrm>
            <a:off x="1752600" y="4814888"/>
            <a:ext cx="914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r>
              <a:rPr lang="en-US" b="1">
                <a:solidFill>
                  <a:schemeClr val="bg1"/>
                </a:solidFill>
                <a:latin typeface="Times New Roman" panose="02020603050405020304" pitchFamily="18" charset="0"/>
                <a:cs typeface="Times New Roman" panose="02020603050405020304" pitchFamily="18" charset="0"/>
              </a:rPr>
              <a:t>Gió</a:t>
            </a:r>
          </a:p>
        </p:txBody>
      </p:sp>
      <p:sp>
        <p:nvSpPr>
          <p:cNvPr id="16440" name="Text Box 63"/>
          <p:cNvSpPr txBox="1">
            <a:spLocks noChangeArrowheads="1"/>
          </p:cNvSpPr>
          <p:nvPr/>
        </p:nvSpPr>
        <p:spPr bwMode="auto">
          <a:xfrm>
            <a:off x="1828800" y="5562600"/>
            <a:ext cx="914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r>
              <a:rPr lang="en-US" b="1">
                <a:solidFill>
                  <a:schemeClr val="bg1"/>
                </a:solidFill>
                <a:latin typeface="Times New Roman" panose="02020603050405020304" pitchFamily="18" charset="0"/>
                <a:cs typeface="Times New Roman" panose="02020603050405020304" pitchFamily="18" charset="0"/>
              </a:rPr>
              <a:t>Lượng mưa (mm)</a:t>
            </a:r>
          </a:p>
        </p:txBody>
      </p:sp>
      <p:sp>
        <p:nvSpPr>
          <p:cNvPr id="30784" name="Text Box 64"/>
          <p:cNvSpPr txBox="1">
            <a:spLocks noChangeArrowheads="1"/>
          </p:cNvSpPr>
          <p:nvPr/>
        </p:nvSpPr>
        <p:spPr bwMode="auto">
          <a:xfrm>
            <a:off x="3124200" y="35814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r>
              <a:rPr lang="en-US" b="1">
                <a:solidFill>
                  <a:schemeClr val="bg1"/>
                </a:solidFill>
                <a:latin typeface="Times New Roman" panose="02020603050405020304" pitchFamily="18" charset="0"/>
                <a:cs typeface="Times New Roman" panose="02020603050405020304" pitchFamily="18" charset="0"/>
              </a:rPr>
              <a:t>Nóng quanh năm</a:t>
            </a:r>
          </a:p>
        </p:txBody>
      </p:sp>
      <p:sp>
        <p:nvSpPr>
          <p:cNvPr id="30785" name="Text Box 65"/>
          <p:cNvSpPr txBox="1">
            <a:spLocks noChangeArrowheads="1"/>
          </p:cNvSpPr>
          <p:nvPr/>
        </p:nvSpPr>
        <p:spPr bwMode="auto">
          <a:xfrm>
            <a:off x="3124200" y="47244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r>
              <a:rPr lang="en-US" b="1">
                <a:solidFill>
                  <a:schemeClr val="bg1"/>
                </a:solidFill>
                <a:latin typeface="Times New Roman" panose="02020603050405020304" pitchFamily="18" charset="0"/>
                <a:cs typeface="Times New Roman" panose="02020603050405020304" pitchFamily="18" charset="0"/>
              </a:rPr>
              <a:t>Tín phong</a:t>
            </a:r>
          </a:p>
        </p:txBody>
      </p:sp>
      <p:sp>
        <p:nvSpPr>
          <p:cNvPr id="30786" name="Text Box 66"/>
          <p:cNvSpPr txBox="1">
            <a:spLocks noChangeArrowheads="1"/>
          </p:cNvSpPr>
          <p:nvPr/>
        </p:nvSpPr>
        <p:spPr bwMode="auto">
          <a:xfrm>
            <a:off x="2819400" y="6034088"/>
            <a:ext cx="228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r>
              <a:rPr lang="en-US" b="1">
                <a:solidFill>
                  <a:schemeClr val="bg1"/>
                </a:solidFill>
                <a:latin typeface="Times New Roman" panose="02020603050405020304" pitchFamily="18" charset="0"/>
                <a:cs typeface="Times New Roman" panose="02020603050405020304" pitchFamily="18" charset="0"/>
              </a:rPr>
              <a:t>1000mm-2000mm</a:t>
            </a:r>
          </a:p>
        </p:txBody>
      </p:sp>
      <p:sp>
        <p:nvSpPr>
          <p:cNvPr id="16444" name="Text Box 67"/>
          <p:cNvSpPr txBox="1">
            <a:spLocks noChangeArrowheads="1"/>
          </p:cNvSpPr>
          <p:nvPr/>
        </p:nvSpPr>
        <p:spPr bwMode="auto">
          <a:xfrm>
            <a:off x="457200" y="4143375"/>
            <a:ext cx="91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r>
              <a:rPr lang="en-US" sz="2000" b="1">
                <a:solidFill>
                  <a:schemeClr val="bg1"/>
                </a:solidFill>
                <a:latin typeface="Times New Roman" panose="02020603050405020304" pitchFamily="18" charset="0"/>
                <a:cs typeface="Times New Roman" panose="02020603050405020304" pitchFamily="18" charset="0"/>
              </a:rPr>
              <a:t>Đặc điểm khí hậu</a:t>
            </a:r>
          </a:p>
        </p:txBody>
      </p:sp>
      <p:sp>
        <p:nvSpPr>
          <p:cNvPr id="16445" name="Text Box 68"/>
          <p:cNvSpPr txBox="1">
            <a:spLocks noChangeArrowheads="1"/>
          </p:cNvSpPr>
          <p:nvPr/>
        </p:nvSpPr>
        <p:spPr bwMode="auto">
          <a:xfrm>
            <a:off x="7086600" y="3352800"/>
            <a:ext cx="2057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endParaRPr lang="vi-VN" sz="1600" b="1">
              <a:solidFill>
                <a:schemeClr val="bg1"/>
              </a:solidFill>
              <a:latin typeface="Times New Roman" panose="02020603050405020304" pitchFamily="18" charset="0"/>
            </a:endParaRPr>
          </a:p>
        </p:txBody>
      </p:sp>
      <p:sp>
        <p:nvSpPr>
          <p:cNvPr id="16446" name="Text Box 69"/>
          <p:cNvSpPr txBox="1">
            <a:spLocks noChangeArrowheads="1"/>
          </p:cNvSpPr>
          <p:nvPr/>
        </p:nvSpPr>
        <p:spPr bwMode="auto">
          <a:xfrm>
            <a:off x="2743200" y="0"/>
            <a:ext cx="24384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r>
              <a:rPr lang="en-US" sz="2000" b="1">
                <a:solidFill>
                  <a:schemeClr val="bg1"/>
                </a:solidFill>
                <a:latin typeface="Times New Roman" panose="02020603050405020304" pitchFamily="18" charset="0"/>
                <a:cs typeface="Times New Roman" panose="02020603050405020304" pitchFamily="18" charset="0"/>
              </a:rPr>
              <a:t>Đói nóng</a:t>
            </a:r>
          </a:p>
          <a:p>
            <a:pPr algn="ctr" eaLnBrk="1" hangingPunct="1">
              <a:spcBef>
                <a:spcPct val="50000"/>
              </a:spcBef>
            </a:pPr>
            <a:r>
              <a:rPr lang="en-US" sz="2000" b="1">
                <a:solidFill>
                  <a:schemeClr val="bg1"/>
                </a:solidFill>
                <a:latin typeface="Times New Roman" panose="02020603050405020304" pitchFamily="18" charset="0"/>
                <a:cs typeface="Times New Roman" panose="02020603050405020304" pitchFamily="18" charset="0"/>
              </a:rPr>
              <a:t>( Nhiệt đới )</a:t>
            </a:r>
          </a:p>
        </p:txBody>
      </p:sp>
      <p:sp>
        <p:nvSpPr>
          <p:cNvPr id="16447" name="Text Box 70"/>
          <p:cNvSpPr txBox="1">
            <a:spLocks noChangeArrowheads="1"/>
          </p:cNvSpPr>
          <p:nvPr/>
        </p:nvSpPr>
        <p:spPr bwMode="auto">
          <a:xfrm>
            <a:off x="4953000" y="60325"/>
            <a:ext cx="24384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r>
              <a:rPr lang="en-US" sz="2000" b="1">
                <a:solidFill>
                  <a:schemeClr val="bg1"/>
                </a:solidFill>
                <a:latin typeface="Times New Roman" panose="02020603050405020304" pitchFamily="18" charset="0"/>
                <a:cs typeface="Times New Roman" panose="02020603050405020304" pitchFamily="18" charset="0"/>
              </a:rPr>
              <a:t>Hai đới Ôn Hòa</a:t>
            </a:r>
          </a:p>
          <a:p>
            <a:pPr algn="ctr" eaLnBrk="1" hangingPunct="1">
              <a:spcBef>
                <a:spcPct val="50000"/>
              </a:spcBef>
            </a:pPr>
            <a:r>
              <a:rPr lang="en-US" sz="2000" b="1">
                <a:solidFill>
                  <a:schemeClr val="bg1"/>
                </a:solidFill>
                <a:latin typeface="Times New Roman" panose="02020603050405020304" pitchFamily="18" charset="0"/>
                <a:cs typeface="Times New Roman" panose="02020603050405020304" pitchFamily="18" charset="0"/>
              </a:rPr>
              <a:t>(Ôn Đới)</a:t>
            </a:r>
          </a:p>
        </p:txBody>
      </p:sp>
      <p:sp>
        <p:nvSpPr>
          <p:cNvPr id="16448" name="Text Box 71"/>
          <p:cNvSpPr txBox="1">
            <a:spLocks noChangeArrowheads="1"/>
          </p:cNvSpPr>
          <p:nvPr/>
        </p:nvSpPr>
        <p:spPr bwMode="auto">
          <a:xfrm>
            <a:off x="6858000" y="0"/>
            <a:ext cx="24384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r>
              <a:rPr lang="en-US" sz="2000" b="1">
                <a:solidFill>
                  <a:schemeClr val="bg1"/>
                </a:solidFill>
                <a:latin typeface="Times New Roman" panose="02020603050405020304" pitchFamily="18" charset="0"/>
                <a:cs typeface="Times New Roman" panose="02020603050405020304" pitchFamily="18" charset="0"/>
              </a:rPr>
              <a:t>Hai đới lạnh</a:t>
            </a:r>
          </a:p>
          <a:p>
            <a:pPr algn="ctr" eaLnBrk="1" hangingPunct="1">
              <a:spcBef>
                <a:spcPct val="50000"/>
              </a:spcBef>
            </a:pPr>
            <a:r>
              <a:rPr lang="en-US" sz="2000" b="1">
                <a:solidFill>
                  <a:schemeClr val="bg1"/>
                </a:solidFill>
                <a:latin typeface="Times New Roman" panose="02020603050405020304" pitchFamily="18" charset="0"/>
                <a:cs typeface="Times New Roman" panose="02020603050405020304" pitchFamily="18" charset="0"/>
              </a:rPr>
              <a:t>( Hàn đới)</a:t>
            </a:r>
          </a:p>
        </p:txBody>
      </p:sp>
      <p:sp>
        <p:nvSpPr>
          <p:cNvPr id="74" name="Text Box 60"/>
          <p:cNvSpPr txBox="1">
            <a:spLocks noChangeArrowheads="1"/>
          </p:cNvSpPr>
          <p:nvPr/>
        </p:nvSpPr>
        <p:spPr bwMode="auto">
          <a:xfrm>
            <a:off x="2794000" y="2114550"/>
            <a:ext cx="23241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buFontTx/>
              <a:buChar char="-"/>
            </a:pPr>
            <a:r>
              <a:rPr lang="en-US" b="1">
                <a:solidFill>
                  <a:schemeClr val="bg1"/>
                </a:solidFill>
                <a:latin typeface="Times New Roman" panose="02020603050405020304" pitchFamily="18" charset="0"/>
                <a:cs typeface="Times New Roman" panose="02020603050405020304" pitchFamily="18" charset="0"/>
              </a:rPr>
              <a:t>Quanh năm lớn, nhận được nhiều lượng nhiệt </a:t>
            </a:r>
          </a:p>
        </p:txBody>
      </p:sp>
      <p:sp>
        <p:nvSpPr>
          <p:cNvPr id="23" name="Text Box 68"/>
          <p:cNvSpPr txBox="1">
            <a:spLocks noChangeArrowheads="1"/>
          </p:cNvSpPr>
          <p:nvPr/>
        </p:nvSpPr>
        <p:spPr bwMode="auto">
          <a:xfrm>
            <a:off x="5105400" y="804863"/>
            <a:ext cx="2057400" cy="1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r>
              <a:rPr lang="en-US" b="1">
                <a:solidFill>
                  <a:schemeClr val="bg1"/>
                </a:solidFill>
                <a:latin typeface="Times New Roman" panose="02020603050405020304" pitchFamily="18" charset="0"/>
                <a:cs typeface="Times New Roman" panose="02020603050405020304" pitchFamily="18" charset="0"/>
              </a:rPr>
              <a:t>+ Từ  23</a:t>
            </a:r>
            <a:r>
              <a:rPr lang="en-US" b="1" baseline="30000">
                <a:solidFill>
                  <a:schemeClr val="bg1"/>
                </a:solidFill>
                <a:latin typeface="Times New Roman" panose="02020603050405020304" pitchFamily="18" charset="0"/>
                <a:cs typeface="Times New Roman" panose="02020603050405020304" pitchFamily="18" charset="0"/>
              </a:rPr>
              <a:t>0</a:t>
            </a:r>
            <a:r>
              <a:rPr lang="en-US" b="1">
                <a:solidFill>
                  <a:schemeClr val="bg1"/>
                </a:solidFill>
                <a:latin typeface="Times New Roman" panose="02020603050405020304" pitchFamily="18" charset="0"/>
                <a:cs typeface="Times New Roman" panose="02020603050405020304" pitchFamily="18" charset="0"/>
              </a:rPr>
              <a:t>27</a:t>
            </a:r>
            <a:r>
              <a:rPr lang="en-US" b="1" baseline="30000">
                <a:solidFill>
                  <a:schemeClr val="bg1"/>
                </a:solidFill>
                <a:latin typeface="Times New Roman" panose="02020603050405020304" pitchFamily="18" charset="0"/>
                <a:cs typeface="Times New Roman" panose="02020603050405020304" pitchFamily="18" charset="0"/>
              </a:rPr>
              <a:t>’</a:t>
            </a:r>
            <a:r>
              <a:rPr lang="en-US" b="1">
                <a:solidFill>
                  <a:schemeClr val="bg1"/>
                </a:solidFill>
                <a:latin typeface="Times New Roman" panose="02020603050405020304" pitchFamily="18" charset="0"/>
                <a:cs typeface="Times New Roman" panose="02020603050405020304" pitchFamily="18" charset="0"/>
              </a:rPr>
              <a:t>B-66</a:t>
            </a:r>
            <a:r>
              <a:rPr lang="en-US" b="1" baseline="30000">
                <a:solidFill>
                  <a:schemeClr val="bg1"/>
                </a:solidFill>
                <a:latin typeface="Times New Roman" panose="02020603050405020304" pitchFamily="18" charset="0"/>
                <a:cs typeface="Times New Roman" panose="02020603050405020304" pitchFamily="18" charset="0"/>
              </a:rPr>
              <a:t>0</a:t>
            </a:r>
            <a:r>
              <a:rPr lang="en-US" b="1">
                <a:solidFill>
                  <a:schemeClr val="bg1"/>
                </a:solidFill>
                <a:latin typeface="Times New Roman" panose="02020603050405020304" pitchFamily="18" charset="0"/>
                <a:cs typeface="Times New Roman" panose="02020603050405020304" pitchFamily="18" charset="0"/>
              </a:rPr>
              <a:t>33’B</a:t>
            </a:r>
          </a:p>
          <a:p>
            <a:pPr algn="ctr" eaLnBrk="1" hangingPunct="1">
              <a:spcBef>
                <a:spcPct val="50000"/>
              </a:spcBef>
            </a:pPr>
            <a:r>
              <a:rPr lang="en-US" b="1">
                <a:solidFill>
                  <a:schemeClr val="bg1"/>
                </a:solidFill>
                <a:latin typeface="Times New Roman" panose="02020603050405020304" pitchFamily="18" charset="0"/>
                <a:cs typeface="Times New Roman" panose="02020603050405020304" pitchFamily="18" charset="0"/>
              </a:rPr>
              <a:t>+ Từ 23</a:t>
            </a:r>
            <a:r>
              <a:rPr lang="en-US" b="1" baseline="30000">
                <a:solidFill>
                  <a:schemeClr val="bg1"/>
                </a:solidFill>
                <a:latin typeface="Times New Roman" panose="02020603050405020304" pitchFamily="18" charset="0"/>
                <a:cs typeface="Times New Roman" panose="02020603050405020304" pitchFamily="18" charset="0"/>
              </a:rPr>
              <a:t>0</a:t>
            </a:r>
            <a:r>
              <a:rPr lang="en-US" b="1">
                <a:solidFill>
                  <a:schemeClr val="bg1"/>
                </a:solidFill>
                <a:latin typeface="Times New Roman" panose="02020603050405020304" pitchFamily="18" charset="0"/>
                <a:cs typeface="Times New Roman" panose="02020603050405020304" pitchFamily="18" charset="0"/>
              </a:rPr>
              <a:t>27</a:t>
            </a:r>
            <a:r>
              <a:rPr lang="en-US" b="1">
                <a:solidFill>
                  <a:schemeClr val="bg1"/>
                </a:solidFill>
                <a:latin typeface=".VnAvant" panose="020B7200000000000000" pitchFamily="34" charset="0"/>
              </a:rPr>
              <a:t>’N-</a:t>
            </a:r>
            <a:r>
              <a:rPr lang="en-US" b="1">
                <a:solidFill>
                  <a:schemeClr val="bg1"/>
                </a:solidFill>
                <a:latin typeface="Times New Roman" panose="02020603050405020304" pitchFamily="18" charset="0"/>
                <a:cs typeface="Times New Roman" panose="02020603050405020304" pitchFamily="18" charset="0"/>
              </a:rPr>
              <a:t>66</a:t>
            </a:r>
            <a:r>
              <a:rPr lang="en-US" b="1" baseline="30000">
                <a:solidFill>
                  <a:schemeClr val="bg1"/>
                </a:solidFill>
                <a:latin typeface="Times New Roman" panose="02020603050405020304" pitchFamily="18" charset="0"/>
                <a:cs typeface="Times New Roman" panose="02020603050405020304" pitchFamily="18" charset="0"/>
              </a:rPr>
              <a:t>0</a:t>
            </a:r>
            <a:r>
              <a:rPr lang="en-US" b="1">
                <a:solidFill>
                  <a:schemeClr val="bg1"/>
                </a:solidFill>
                <a:latin typeface="Times New Roman" panose="02020603050405020304" pitchFamily="18" charset="0"/>
                <a:cs typeface="Times New Roman" panose="02020603050405020304" pitchFamily="18" charset="0"/>
              </a:rPr>
              <a:t>33</a:t>
            </a:r>
            <a:r>
              <a:rPr lang="en-US" b="1" baseline="30000">
                <a:solidFill>
                  <a:schemeClr val="bg1"/>
                </a:solidFill>
                <a:latin typeface="Times New Roman" panose="02020603050405020304" pitchFamily="18" charset="0"/>
                <a:cs typeface="Times New Roman" panose="02020603050405020304" pitchFamily="18" charset="0"/>
              </a:rPr>
              <a:t>’</a:t>
            </a:r>
            <a:r>
              <a:rPr lang="en-US" b="1">
                <a:solidFill>
                  <a:schemeClr val="bg1"/>
                </a:solidFill>
                <a:latin typeface="Times New Roman" panose="02020603050405020304" pitchFamily="18" charset="0"/>
                <a:cs typeface="Times New Roman" panose="02020603050405020304" pitchFamily="18" charset="0"/>
              </a:rPr>
              <a:t>N</a:t>
            </a:r>
            <a:r>
              <a:rPr lang="en-US" b="1">
                <a:solidFill>
                  <a:schemeClr val="bg1"/>
                </a:solidFill>
                <a:latin typeface=".VnAvant" panose="020B7200000000000000" pitchFamily="34" charset="0"/>
              </a:rPr>
              <a:t> </a:t>
            </a:r>
          </a:p>
        </p:txBody>
      </p:sp>
      <p:sp>
        <p:nvSpPr>
          <p:cNvPr id="25" name="Text Box 69"/>
          <p:cNvSpPr txBox="1">
            <a:spLocks noChangeArrowheads="1"/>
          </p:cNvSpPr>
          <p:nvPr/>
        </p:nvSpPr>
        <p:spPr bwMode="auto">
          <a:xfrm>
            <a:off x="5118100" y="2119313"/>
            <a:ext cx="2133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r>
              <a:rPr lang="en-US" b="1">
                <a:solidFill>
                  <a:schemeClr val="bg1"/>
                </a:solidFill>
                <a:latin typeface="Times New Roman" panose="02020603050405020304" pitchFamily="18" charset="0"/>
                <a:cs typeface="Times New Roman" panose="02020603050405020304" pitchFamily="18" charset="0"/>
              </a:rPr>
              <a:t>Góc chiếu và thời gian chiếu sáng trong năm ch ênh lệch lớn.</a:t>
            </a:r>
          </a:p>
        </p:txBody>
      </p:sp>
      <p:sp>
        <p:nvSpPr>
          <p:cNvPr id="26" name="Text Box 70"/>
          <p:cNvSpPr txBox="1">
            <a:spLocks noChangeArrowheads="1"/>
          </p:cNvSpPr>
          <p:nvPr/>
        </p:nvSpPr>
        <p:spPr bwMode="auto">
          <a:xfrm>
            <a:off x="5143500" y="3689350"/>
            <a:ext cx="2019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r>
              <a:rPr lang="en-US" b="1">
                <a:solidFill>
                  <a:schemeClr val="bg1"/>
                </a:solidFill>
                <a:latin typeface="Times New Roman" panose="02020603050405020304" pitchFamily="18" charset="0"/>
                <a:cs typeface="Times New Roman" panose="02020603050405020304" pitchFamily="18" charset="0"/>
              </a:rPr>
              <a:t>Nhiệt độ trung bình</a:t>
            </a:r>
          </a:p>
        </p:txBody>
      </p:sp>
      <p:sp>
        <p:nvSpPr>
          <p:cNvPr id="28" name="Text Box 70"/>
          <p:cNvSpPr txBox="1">
            <a:spLocks noChangeArrowheads="1"/>
          </p:cNvSpPr>
          <p:nvPr/>
        </p:nvSpPr>
        <p:spPr bwMode="auto">
          <a:xfrm>
            <a:off x="5346700" y="4906963"/>
            <a:ext cx="15621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r>
              <a:rPr lang="en-US" b="1">
                <a:solidFill>
                  <a:schemeClr val="bg1"/>
                </a:solidFill>
                <a:latin typeface="Times New Roman" panose="02020603050405020304" pitchFamily="18" charset="0"/>
                <a:cs typeface="Times New Roman" panose="02020603050405020304" pitchFamily="18" charset="0"/>
              </a:rPr>
              <a:t>Gió Tây Ôn Đới</a:t>
            </a:r>
          </a:p>
        </p:txBody>
      </p:sp>
      <p:sp>
        <p:nvSpPr>
          <p:cNvPr id="29" name="Text Box 70"/>
          <p:cNvSpPr txBox="1">
            <a:spLocks noChangeArrowheads="1"/>
          </p:cNvSpPr>
          <p:nvPr/>
        </p:nvSpPr>
        <p:spPr bwMode="auto">
          <a:xfrm>
            <a:off x="5130800" y="5894388"/>
            <a:ext cx="2019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r>
              <a:rPr lang="en-US" b="1">
                <a:solidFill>
                  <a:schemeClr val="bg1"/>
                </a:solidFill>
                <a:latin typeface="Times New Roman" panose="02020603050405020304" pitchFamily="18" charset="0"/>
                <a:cs typeface="Times New Roman" panose="02020603050405020304" pitchFamily="18" charset="0"/>
              </a:rPr>
              <a:t>500mm- 1000mm</a:t>
            </a:r>
          </a:p>
        </p:txBody>
      </p:sp>
      <p:sp>
        <p:nvSpPr>
          <p:cNvPr id="30" name="Text Box 70"/>
          <p:cNvSpPr txBox="1">
            <a:spLocks noChangeArrowheads="1"/>
          </p:cNvSpPr>
          <p:nvPr/>
        </p:nvSpPr>
        <p:spPr bwMode="auto">
          <a:xfrm>
            <a:off x="7112000" y="803275"/>
            <a:ext cx="1955800"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b="1">
                <a:solidFill>
                  <a:schemeClr val="bg1"/>
                </a:solidFill>
                <a:latin typeface="Times New Roman" panose="02020603050405020304" pitchFamily="18" charset="0"/>
                <a:cs typeface="Times New Roman" panose="02020603050405020304" pitchFamily="18" charset="0"/>
              </a:rPr>
              <a:t>+ Từ  66</a:t>
            </a:r>
            <a:r>
              <a:rPr lang="en-US" b="1" baseline="30000">
                <a:solidFill>
                  <a:schemeClr val="bg1"/>
                </a:solidFill>
                <a:latin typeface="Times New Roman" panose="02020603050405020304" pitchFamily="18" charset="0"/>
                <a:cs typeface="Times New Roman" panose="02020603050405020304" pitchFamily="18" charset="0"/>
              </a:rPr>
              <a:t>0</a:t>
            </a:r>
            <a:r>
              <a:rPr lang="en-US" b="1">
                <a:solidFill>
                  <a:schemeClr val="bg1"/>
                </a:solidFill>
                <a:latin typeface="Times New Roman" panose="02020603050405020304" pitchFamily="18" charset="0"/>
                <a:cs typeface="Times New Roman" panose="02020603050405020304" pitchFamily="18" charset="0"/>
              </a:rPr>
              <a:t>33</a:t>
            </a:r>
            <a:r>
              <a:rPr lang="en-US" b="1" baseline="30000">
                <a:solidFill>
                  <a:schemeClr val="bg1"/>
                </a:solidFill>
                <a:latin typeface="Times New Roman" panose="02020603050405020304" pitchFamily="18" charset="0"/>
                <a:cs typeface="Times New Roman" panose="02020603050405020304" pitchFamily="18" charset="0"/>
              </a:rPr>
              <a:t>’</a:t>
            </a:r>
            <a:r>
              <a:rPr lang="en-US" b="1">
                <a:solidFill>
                  <a:schemeClr val="bg1"/>
                </a:solidFill>
                <a:latin typeface="Times New Roman" panose="02020603050405020304" pitchFamily="18" charset="0"/>
                <a:cs typeface="Times New Roman" panose="02020603050405020304" pitchFamily="18" charset="0"/>
              </a:rPr>
              <a:t>B- Cực Bắc</a:t>
            </a:r>
          </a:p>
          <a:p>
            <a:pPr eaLnBrk="1" hangingPunct="1">
              <a:spcBef>
                <a:spcPct val="50000"/>
              </a:spcBef>
            </a:pPr>
            <a:r>
              <a:rPr lang="en-US" b="1">
                <a:solidFill>
                  <a:schemeClr val="bg1"/>
                </a:solidFill>
                <a:latin typeface="Times New Roman" panose="02020603050405020304" pitchFamily="18" charset="0"/>
                <a:cs typeface="Times New Roman" panose="02020603050405020304" pitchFamily="18" charset="0"/>
              </a:rPr>
              <a:t>+ Từ 66</a:t>
            </a:r>
            <a:r>
              <a:rPr lang="en-US" b="1" baseline="30000">
                <a:solidFill>
                  <a:schemeClr val="bg1"/>
                </a:solidFill>
                <a:latin typeface="Times New Roman" panose="02020603050405020304" pitchFamily="18" charset="0"/>
                <a:cs typeface="Times New Roman" panose="02020603050405020304" pitchFamily="18" charset="0"/>
              </a:rPr>
              <a:t>0</a:t>
            </a:r>
            <a:r>
              <a:rPr lang="en-US" b="1">
                <a:solidFill>
                  <a:schemeClr val="bg1"/>
                </a:solidFill>
                <a:latin typeface="Times New Roman" panose="02020603050405020304" pitchFamily="18" charset="0"/>
                <a:cs typeface="Times New Roman" panose="02020603050405020304" pitchFamily="18" charset="0"/>
              </a:rPr>
              <a:t>33</a:t>
            </a:r>
            <a:r>
              <a:rPr lang="en-US" b="1" baseline="30000">
                <a:solidFill>
                  <a:schemeClr val="bg1"/>
                </a:solidFill>
                <a:latin typeface="Times New Roman" panose="02020603050405020304" pitchFamily="18" charset="0"/>
                <a:cs typeface="Times New Roman" panose="02020603050405020304" pitchFamily="18" charset="0"/>
              </a:rPr>
              <a:t>’</a:t>
            </a:r>
            <a:r>
              <a:rPr lang="en-US" b="1">
                <a:solidFill>
                  <a:schemeClr val="bg1"/>
                </a:solidFill>
                <a:latin typeface="Times New Roman" panose="02020603050405020304" pitchFamily="18" charset="0"/>
                <a:cs typeface="Times New Roman" panose="02020603050405020304" pitchFamily="18" charset="0"/>
              </a:rPr>
              <a:t>N</a:t>
            </a:r>
            <a:r>
              <a:rPr lang="en-US" b="1">
                <a:solidFill>
                  <a:schemeClr val="bg1"/>
                </a:solidFill>
                <a:latin typeface=".VnAvant" panose="020B7200000000000000" pitchFamily="34" charset="0"/>
              </a:rPr>
              <a:t>- </a:t>
            </a:r>
            <a:r>
              <a:rPr lang="en-US" b="1">
                <a:solidFill>
                  <a:schemeClr val="bg1"/>
                </a:solidFill>
                <a:latin typeface="Times New Roman" panose="02020603050405020304" pitchFamily="18" charset="0"/>
                <a:cs typeface="Times New Roman" panose="02020603050405020304" pitchFamily="18" charset="0"/>
              </a:rPr>
              <a:t>Cực Nam</a:t>
            </a:r>
            <a:r>
              <a:rPr lang="en-US" b="1">
                <a:solidFill>
                  <a:schemeClr val="bg1"/>
                </a:solidFill>
                <a:latin typeface=".VnAvant" panose="020B7200000000000000" pitchFamily="34" charset="0"/>
              </a:rPr>
              <a:t> </a:t>
            </a:r>
            <a:endParaRPr lang="en-US" b="1">
              <a:solidFill>
                <a:schemeClr val="bg1"/>
              </a:solidFill>
              <a:latin typeface="Times New Roman" panose="02020603050405020304" pitchFamily="18" charset="0"/>
              <a:cs typeface="Times New Roman" panose="02020603050405020304" pitchFamily="18" charset="0"/>
            </a:endParaRPr>
          </a:p>
        </p:txBody>
      </p:sp>
      <p:sp>
        <p:nvSpPr>
          <p:cNvPr id="31" name="Text Box 74"/>
          <p:cNvSpPr txBox="1">
            <a:spLocks noChangeArrowheads="1"/>
          </p:cNvSpPr>
          <p:nvPr/>
        </p:nvSpPr>
        <p:spPr bwMode="auto">
          <a:xfrm>
            <a:off x="7086600" y="23495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buFontTx/>
              <a:buChar char="-"/>
            </a:pPr>
            <a:r>
              <a:rPr lang="en-US" b="1">
                <a:solidFill>
                  <a:schemeClr val="bg1"/>
                </a:solidFill>
                <a:latin typeface="Times New Roman" panose="02020603050405020304" pitchFamily="18" charset="0"/>
                <a:cs typeface="Times New Roman" panose="02020603050405020304" pitchFamily="18" charset="0"/>
              </a:rPr>
              <a:t>Quanh năm nhỏ</a:t>
            </a:r>
          </a:p>
        </p:txBody>
      </p:sp>
      <p:sp>
        <p:nvSpPr>
          <p:cNvPr id="32" name="Text Box 76"/>
          <p:cNvSpPr txBox="1">
            <a:spLocks noChangeArrowheads="1"/>
          </p:cNvSpPr>
          <p:nvPr/>
        </p:nvSpPr>
        <p:spPr bwMode="auto">
          <a:xfrm>
            <a:off x="7010400" y="3640138"/>
            <a:ext cx="2133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r>
              <a:rPr lang="en-US" b="1">
                <a:solidFill>
                  <a:schemeClr val="bg1"/>
                </a:solidFill>
                <a:latin typeface="Times New Roman" panose="02020603050405020304" pitchFamily="18" charset="0"/>
                <a:cs typeface="Times New Roman" panose="02020603050405020304" pitchFamily="18" charset="0"/>
              </a:rPr>
              <a:t>Quanh năm giá lạnh</a:t>
            </a:r>
          </a:p>
        </p:txBody>
      </p:sp>
      <p:sp>
        <p:nvSpPr>
          <p:cNvPr id="33" name="Text Box 77"/>
          <p:cNvSpPr txBox="1">
            <a:spLocks noChangeArrowheads="1"/>
          </p:cNvSpPr>
          <p:nvPr/>
        </p:nvSpPr>
        <p:spPr bwMode="auto">
          <a:xfrm>
            <a:off x="6934200" y="49530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r>
              <a:rPr lang="en-US" b="1">
                <a:solidFill>
                  <a:schemeClr val="bg1"/>
                </a:solidFill>
                <a:latin typeface="Times New Roman" panose="02020603050405020304" pitchFamily="18" charset="0"/>
                <a:cs typeface="Times New Roman" panose="02020603050405020304" pitchFamily="18" charset="0"/>
              </a:rPr>
              <a:t>Đông Cực</a:t>
            </a:r>
          </a:p>
        </p:txBody>
      </p:sp>
      <p:sp>
        <p:nvSpPr>
          <p:cNvPr id="34" name="Text Box 78"/>
          <p:cNvSpPr txBox="1">
            <a:spLocks noChangeArrowheads="1"/>
          </p:cNvSpPr>
          <p:nvPr/>
        </p:nvSpPr>
        <p:spPr bwMode="auto">
          <a:xfrm>
            <a:off x="7175500" y="6075363"/>
            <a:ext cx="2133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50000"/>
              </a:spcBef>
            </a:pPr>
            <a:r>
              <a:rPr lang="en-US" b="1">
                <a:solidFill>
                  <a:schemeClr val="bg1"/>
                </a:solidFill>
                <a:latin typeface="Times New Roman" panose="02020603050405020304" pitchFamily="18" charset="0"/>
                <a:cs typeface="Times New Roman" panose="02020603050405020304" pitchFamily="18" charset="0"/>
              </a:rPr>
              <a:t>&lt; 500mm</a:t>
            </a:r>
          </a:p>
        </p:txBody>
      </p:sp>
    </p:spTree>
    <p:extLst>
      <p:ext uri="{BB962C8B-B14F-4D97-AF65-F5344CB8AC3E}">
        <p14:creationId xmlns:p14="http://schemas.microsoft.com/office/powerpoint/2010/main" val="2204909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0777"/>
                                        </p:tgtEl>
                                        <p:attrNameLst>
                                          <p:attrName>style.visibility</p:attrName>
                                        </p:attrNameLst>
                                      </p:cBhvr>
                                      <p:to>
                                        <p:strVal val="visible"/>
                                      </p:to>
                                    </p:set>
                                    <p:animEffect transition="in" filter="barn(inHorizontal)">
                                      <p:cBhvr>
                                        <p:cTn id="7" dur="500"/>
                                        <p:tgtEl>
                                          <p:spTgt spid="307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barn(inHorizontal)">
                                      <p:cBhvr>
                                        <p:cTn id="12" dur="500"/>
                                        <p:tgtEl>
                                          <p:spTgt spid="7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0784"/>
                                        </p:tgtEl>
                                        <p:attrNameLst>
                                          <p:attrName>style.visibility</p:attrName>
                                        </p:attrNameLst>
                                      </p:cBhvr>
                                      <p:to>
                                        <p:strVal val="visible"/>
                                      </p:to>
                                    </p:set>
                                    <p:animEffect transition="in" filter="barn(inHorizontal)">
                                      <p:cBhvr>
                                        <p:cTn id="17" dur="500"/>
                                        <p:tgtEl>
                                          <p:spTgt spid="307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0785"/>
                                        </p:tgtEl>
                                        <p:attrNameLst>
                                          <p:attrName>style.visibility</p:attrName>
                                        </p:attrNameLst>
                                      </p:cBhvr>
                                      <p:to>
                                        <p:strVal val="visible"/>
                                      </p:to>
                                    </p:set>
                                    <p:animEffect transition="in" filter="barn(inHorizontal)">
                                      <p:cBhvr>
                                        <p:cTn id="22" dur="500"/>
                                        <p:tgtEl>
                                          <p:spTgt spid="3078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0786"/>
                                        </p:tgtEl>
                                        <p:attrNameLst>
                                          <p:attrName>style.visibility</p:attrName>
                                        </p:attrNameLst>
                                      </p:cBhvr>
                                      <p:to>
                                        <p:strVal val="visible"/>
                                      </p:to>
                                    </p:set>
                                    <p:animEffect transition="in" filter="barn(inHorizontal)">
                                      <p:cBhvr>
                                        <p:cTn id="27" dur="500"/>
                                        <p:tgtEl>
                                          <p:spTgt spid="3078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Horizontal)">
                                      <p:cBhvr>
                                        <p:cTn id="32" dur="500"/>
                                        <p:tgtEl>
                                          <p:spTgt spid="2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Horizontal)">
                                      <p:cBhvr>
                                        <p:cTn id="37" dur="500"/>
                                        <p:tgtEl>
                                          <p:spTgt spid="2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inHorizontal)">
                                      <p:cBhvr>
                                        <p:cTn id="42" dur="500"/>
                                        <p:tgtEl>
                                          <p:spTgt spid="2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6"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Horizontal)">
                                      <p:cBhvr>
                                        <p:cTn id="47" dur="500"/>
                                        <p:tgtEl>
                                          <p:spTgt spid="2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6"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barn(inHorizontal)">
                                      <p:cBhvr>
                                        <p:cTn id="52" dur="500"/>
                                        <p:tgtEl>
                                          <p:spTgt spid="2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6"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barn(inHorizontal)">
                                      <p:cBhvr>
                                        <p:cTn id="57" dur="500"/>
                                        <p:tgtEl>
                                          <p:spTgt spid="3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6" presetClass="entr" presetSubtype="26"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barn(inHorizontal)">
                                      <p:cBhvr>
                                        <p:cTn id="62" dur="500"/>
                                        <p:tgtEl>
                                          <p:spTgt spid="3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ntr" presetSubtype="26"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barn(inHorizontal)">
                                      <p:cBhvr>
                                        <p:cTn id="67" dur="500"/>
                                        <p:tgtEl>
                                          <p:spTgt spid="3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6" presetClass="entr" presetSubtype="26"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barn(inHorizontal)">
                                      <p:cBhvr>
                                        <p:cTn id="72" dur="500"/>
                                        <p:tgtEl>
                                          <p:spTgt spid="3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2" presetClass="entr" presetSubtype="4"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slide(fromBottom)">
                                      <p:cBhvr>
                                        <p:cTn id="7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7" grpId="0"/>
      <p:bldP spid="30784" grpId="0"/>
      <p:bldP spid="30785" grpId="0"/>
      <p:bldP spid="30786" grpId="0"/>
      <p:bldP spid="74" grpId="0"/>
      <p:bldP spid="23" grpId="0"/>
      <p:bldP spid="25" grpId="0"/>
      <p:bldP spid="26" grpId="0"/>
      <p:bldP spid="28" grpId="0"/>
      <p:bldP spid="29" grpId="0"/>
      <p:bldP spid="30" grpId="0"/>
      <p:bldP spid="31" grpId="0"/>
      <p:bldP spid="32" grpId="0"/>
      <p:bldP spid="33"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TEK-SUMME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458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4603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tai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699500"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07135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04800" y="609600"/>
            <a:ext cx="8458200" cy="5791200"/>
          </a:xfrm>
          <a:noFill/>
        </p:spPr>
      </p:pic>
    </p:spTree>
    <p:extLst>
      <p:ext uri="{BB962C8B-B14F-4D97-AF65-F5344CB8AC3E}">
        <p14:creationId xmlns:p14="http://schemas.microsoft.com/office/powerpoint/2010/main" val="895201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12395946229438_yume_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65125"/>
            <a:ext cx="7859713"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5009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2" descr="Copy (2) of chimho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0"/>
            <a:ext cx="17526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descr="Copy (2) of chimho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518150"/>
            <a:ext cx="17526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4"/>
          <p:cNvSpPr txBox="1">
            <a:spLocks noChangeArrowheads="1"/>
          </p:cNvSpPr>
          <p:nvPr/>
        </p:nvSpPr>
        <p:spPr bwMode="auto">
          <a:xfrm>
            <a:off x="228600" y="609600"/>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r>
              <a:rPr lang="en-US" sz="2800" b="1" u="sng" dirty="0">
                <a:latin typeface="Times New Roman" panose="02020603050405020304" pitchFamily="18" charset="0"/>
                <a:cs typeface="Times New Roman" panose="02020603050405020304" pitchFamily="18" charset="0"/>
              </a:rPr>
              <a:t>Cu 1</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hậu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vẽ</a:t>
            </a:r>
            <a:r>
              <a:rPr lang="en-US" sz="2800" b="1" dirty="0">
                <a:latin typeface="Times New Roman" panose="02020603050405020304" pitchFamily="18" charset="0"/>
                <a:cs typeface="Times New Roman" panose="02020603050405020304" pitchFamily="18" charset="0"/>
              </a:rPr>
              <a:t> :</a:t>
            </a:r>
          </a:p>
          <a:p>
            <a:r>
              <a:rPr lang="vi-VN" sz="2800" b="1" dirty="0">
                <a:latin typeface="Times New Roman" panose="02020603050405020304" pitchFamily="18" charset="0"/>
                <a:cs typeface="Times New Roman" panose="02020603050405020304" pitchFamily="18" charset="0"/>
              </a:rPr>
              <a:t>	- Tương ứng các số là đới khí hậu gì ?</a:t>
            </a:r>
          </a:p>
        </p:txBody>
      </p:sp>
      <p:sp>
        <p:nvSpPr>
          <p:cNvPr id="21509" name="Text Box 5"/>
          <p:cNvSpPr txBox="1">
            <a:spLocks noChangeArrowheads="1"/>
          </p:cNvSpPr>
          <p:nvPr/>
        </p:nvSpPr>
        <p:spPr bwMode="auto">
          <a:xfrm>
            <a:off x="2286000" y="1752600"/>
            <a:ext cx="426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endParaRPr lang="en-US">
              <a:latin typeface="Tahoma" panose="020B0604030504040204" pitchFamily="34" charset="0"/>
              <a:cs typeface="Arial" panose="020B0604020202020204" pitchFamily="34" charset="0"/>
            </a:endParaRPr>
          </a:p>
        </p:txBody>
      </p:sp>
      <p:sp>
        <p:nvSpPr>
          <p:cNvPr id="21510" name="Text Box 6"/>
          <p:cNvSpPr txBox="1">
            <a:spLocks noChangeArrowheads="1"/>
          </p:cNvSpPr>
          <p:nvPr/>
        </p:nvSpPr>
        <p:spPr bwMode="auto">
          <a:xfrm>
            <a:off x="4098925" y="292735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endParaRPr lang="en-US">
              <a:latin typeface="Tahoma" panose="020B0604030504040204" pitchFamily="34" charset="0"/>
              <a:cs typeface="Arial" panose="020B0604020202020204" pitchFamily="34" charset="0"/>
            </a:endParaRPr>
          </a:p>
        </p:txBody>
      </p:sp>
      <p:sp>
        <p:nvSpPr>
          <p:cNvPr id="21511" name="Text Box 7"/>
          <p:cNvSpPr txBox="1">
            <a:spLocks noChangeArrowheads="1"/>
          </p:cNvSpPr>
          <p:nvPr/>
        </p:nvSpPr>
        <p:spPr bwMode="auto">
          <a:xfrm>
            <a:off x="2895600" y="1447800"/>
            <a:ext cx="342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endParaRPr lang="en-US">
              <a:latin typeface="Tahoma" panose="020B0604030504040204" pitchFamily="34" charset="0"/>
              <a:cs typeface="Arial" panose="020B0604020202020204" pitchFamily="34" charset="0"/>
            </a:endParaRPr>
          </a:p>
        </p:txBody>
      </p:sp>
      <p:sp>
        <p:nvSpPr>
          <p:cNvPr id="21512" name="Text Box 8"/>
          <p:cNvSpPr txBox="1">
            <a:spLocks noChangeArrowheads="1"/>
          </p:cNvSpPr>
          <p:nvPr/>
        </p:nvSpPr>
        <p:spPr bwMode="auto">
          <a:xfrm>
            <a:off x="2743200" y="1744663"/>
            <a:ext cx="2209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endParaRPr lang="en-US">
              <a:latin typeface="Tahoma" panose="020B0604030504040204" pitchFamily="34" charset="0"/>
              <a:cs typeface="Arial" panose="020B0604020202020204" pitchFamily="34" charset="0"/>
            </a:endParaRPr>
          </a:p>
        </p:txBody>
      </p:sp>
      <p:pic>
        <p:nvPicPr>
          <p:cNvPr id="21513" name="Picture 9" descr="han d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828800"/>
            <a:ext cx="4343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6" name="Rectangle 10"/>
          <p:cNvSpPr>
            <a:spLocks noChangeArrowheads="1"/>
          </p:cNvSpPr>
          <p:nvPr/>
        </p:nvSpPr>
        <p:spPr bwMode="auto">
          <a:xfrm>
            <a:off x="4495800" y="1905000"/>
            <a:ext cx="10668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a:r>
              <a:rPr lang="en-US" sz="2400">
                <a:latin typeface="Tahoma" panose="020B0604030504040204" pitchFamily="34" charset="0"/>
                <a:cs typeface="Arial" panose="020B0604020202020204" pitchFamily="34" charset="0"/>
              </a:rPr>
              <a:t>1</a:t>
            </a:r>
          </a:p>
        </p:txBody>
      </p:sp>
      <p:sp>
        <p:nvSpPr>
          <p:cNvPr id="39947" name="Rectangle 11"/>
          <p:cNvSpPr>
            <a:spLocks noChangeArrowheads="1"/>
          </p:cNvSpPr>
          <p:nvPr/>
        </p:nvSpPr>
        <p:spPr bwMode="auto">
          <a:xfrm>
            <a:off x="4495800" y="2438400"/>
            <a:ext cx="1219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a:r>
              <a:rPr lang="en-US" sz="2400">
                <a:latin typeface="Tahoma" panose="020B0604030504040204" pitchFamily="34" charset="0"/>
                <a:cs typeface="Arial" panose="020B0604020202020204" pitchFamily="34" charset="0"/>
              </a:rPr>
              <a:t>2</a:t>
            </a:r>
          </a:p>
        </p:txBody>
      </p:sp>
      <p:sp>
        <p:nvSpPr>
          <p:cNvPr id="39948" name="Rectangle 12"/>
          <p:cNvSpPr>
            <a:spLocks noChangeArrowheads="1"/>
          </p:cNvSpPr>
          <p:nvPr/>
        </p:nvSpPr>
        <p:spPr bwMode="auto">
          <a:xfrm>
            <a:off x="4419600" y="3276600"/>
            <a:ext cx="16002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a:r>
              <a:rPr lang="en-US" sz="2400">
                <a:latin typeface="Tahoma" panose="020B0604030504040204" pitchFamily="34" charset="0"/>
                <a:cs typeface="Arial" panose="020B0604020202020204" pitchFamily="34" charset="0"/>
              </a:rPr>
              <a:t>3</a:t>
            </a:r>
          </a:p>
        </p:txBody>
      </p:sp>
      <p:sp>
        <p:nvSpPr>
          <p:cNvPr id="39949" name="Rectangle 13"/>
          <p:cNvSpPr>
            <a:spLocks noChangeArrowheads="1"/>
          </p:cNvSpPr>
          <p:nvPr/>
        </p:nvSpPr>
        <p:spPr bwMode="auto">
          <a:xfrm>
            <a:off x="4267200" y="4648200"/>
            <a:ext cx="1524000" cy="609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a:r>
              <a:rPr lang="en-US" sz="2400">
                <a:latin typeface="Tahoma" panose="020B0604030504040204" pitchFamily="34" charset="0"/>
                <a:cs typeface="Arial" panose="020B0604020202020204" pitchFamily="34" charset="0"/>
              </a:rPr>
              <a:t>2</a:t>
            </a:r>
          </a:p>
        </p:txBody>
      </p:sp>
      <p:sp>
        <p:nvSpPr>
          <p:cNvPr id="39950" name="Rectangle 14"/>
          <p:cNvSpPr>
            <a:spLocks noChangeArrowheads="1"/>
          </p:cNvSpPr>
          <p:nvPr/>
        </p:nvSpPr>
        <p:spPr bwMode="auto">
          <a:xfrm>
            <a:off x="4495800" y="5410200"/>
            <a:ext cx="1219200" cy="3048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a:r>
              <a:rPr lang="en-US" sz="2400">
                <a:latin typeface="Tahoma" panose="020B0604030504040204" pitchFamily="34" charset="0"/>
                <a:cs typeface="Arial" panose="020B0604020202020204" pitchFamily="34" charset="0"/>
              </a:rPr>
              <a:t>1</a:t>
            </a:r>
          </a:p>
        </p:txBody>
      </p:sp>
      <p:sp>
        <p:nvSpPr>
          <p:cNvPr id="21519" name="Text Box 15"/>
          <p:cNvSpPr txBox="1">
            <a:spLocks noChangeArrowheads="1"/>
          </p:cNvSpPr>
          <p:nvPr/>
        </p:nvSpPr>
        <p:spPr bwMode="auto">
          <a:xfrm>
            <a:off x="2667000" y="11113"/>
            <a:ext cx="419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a:r>
              <a:rPr lang="en-US" sz="3200" b="1" i="1" u="sng" dirty="0" err="1">
                <a:latin typeface="Times New Roman" panose="02020603050405020304" pitchFamily="18" charset="0"/>
                <a:cs typeface="Times New Roman" panose="02020603050405020304" pitchFamily="18" charset="0"/>
              </a:rPr>
              <a:t>Bài</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tập</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củng</a:t>
            </a:r>
            <a:r>
              <a:rPr lang="en-US" sz="3200" b="1" i="1" u="sng" dirty="0">
                <a:latin typeface="Times New Roman" panose="02020603050405020304" pitchFamily="18" charset="0"/>
                <a:cs typeface="Times New Roman" panose="02020603050405020304" pitchFamily="18" charset="0"/>
              </a:rPr>
              <a:t> </a:t>
            </a:r>
            <a:r>
              <a:rPr lang="en-US" sz="3200" b="1" i="1" u="sng" dirty="0" err="1">
                <a:latin typeface="Times New Roman" panose="02020603050405020304" pitchFamily="18" charset="0"/>
                <a:cs typeface="Times New Roman" panose="02020603050405020304" pitchFamily="18" charset="0"/>
              </a:rPr>
              <a:t>cố</a:t>
            </a:r>
            <a:endParaRPr lang="en-US" sz="3200" b="1" i="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62600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39946"/>
                                        </p:tgtEl>
                                        <p:attrNameLst>
                                          <p:attrName>ppt_x</p:attrName>
                                        </p:attrNameLst>
                                      </p:cBhvr>
                                      <p:tavLst>
                                        <p:tav tm="0">
                                          <p:val>
                                            <p:strVal val="ppt_x"/>
                                          </p:val>
                                        </p:tav>
                                        <p:tav tm="100000">
                                          <p:val>
                                            <p:strVal val="ppt_x"/>
                                          </p:val>
                                        </p:tav>
                                      </p:tavLst>
                                    </p:anim>
                                    <p:anim calcmode="lin" valueType="num">
                                      <p:cBhvr additive="base">
                                        <p:cTn id="7" dur="500"/>
                                        <p:tgtEl>
                                          <p:spTgt spid="39946"/>
                                        </p:tgtEl>
                                        <p:attrNameLst>
                                          <p:attrName>ppt_y</p:attrName>
                                        </p:attrNameLst>
                                      </p:cBhvr>
                                      <p:tavLst>
                                        <p:tav tm="0">
                                          <p:val>
                                            <p:strVal val="ppt_y"/>
                                          </p:val>
                                        </p:tav>
                                        <p:tav tm="100000">
                                          <p:val>
                                            <p:strVal val="1+ppt_h/2"/>
                                          </p:val>
                                        </p:tav>
                                      </p:tavLst>
                                    </p:anim>
                                    <p:set>
                                      <p:cBhvr>
                                        <p:cTn id="8" dur="1" fill="hold">
                                          <p:stCondLst>
                                            <p:cond delay="499"/>
                                          </p:stCondLst>
                                        </p:cTn>
                                        <p:tgtEl>
                                          <p:spTgt spid="39946"/>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2" fill="hold" grpId="0" nodeType="clickEffect">
                                  <p:stCondLst>
                                    <p:cond delay="0"/>
                                  </p:stCondLst>
                                  <p:childTnLst>
                                    <p:anim calcmode="lin" valueType="num">
                                      <p:cBhvr additive="base">
                                        <p:cTn id="12" dur="500"/>
                                        <p:tgtEl>
                                          <p:spTgt spid="39950"/>
                                        </p:tgtEl>
                                        <p:attrNameLst>
                                          <p:attrName>ppt_x</p:attrName>
                                        </p:attrNameLst>
                                      </p:cBhvr>
                                      <p:tavLst>
                                        <p:tav tm="0">
                                          <p:val>
                                            <p:strVal val="ppt_x"/>
                                          </p:val>
                                        </p:tav>
                                        <p:tav tm="100000">
                                          <p:val>
                                            <p:strVal val="1+ppt_w/2"/>
                                          </p:val>
                                        </p:tav>
                                      </p:tavLst>
                                    </p:anim>
                                    <p:anim calcmode="lin" valueType="num">
                                      <p:cBhvr additive="base">
                                        <p:cTn id="13" dur="500"/>
                                        <p:tgtEl>
                                          <p:spTgt spid="39950"/>
                                        </p:tgtEl>
                                        <p:attrNameLst>
                                          <p:attrName>ppt_y</p:attrName>
                                        </p:attrNameLst>
                                      </p:cBhvr>
                                      <p:tavLst>
                                        <p:tav tm="0">
                                          <p:val>
                                            <p:strVal val="ppt_y"/>
                                          </p:val>
                                        </p:tav>
                                        <p:tav tm="100000">
                                          <p:val>
                                            <p:strVal val="ppt_y"/>
                                          </p:val>
                                        </p:tav>
                                      </p:tavLst>
                                    </p:anim>
                                    <p:set>
                                      <p:cBhvr>
                                        <p:cTn id="14" dur="1" fill="hold">
                                          <p:stCondLst>
                                            <p:cond delay="499"/>
                                          </p:stCondLst>
                                        </p:cTn>
                                        <p:tgtEl>
                                          <p:spTgt spid="39950"/>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12" fill="hold" grpId="0" nodeType="clickEffect">
                                  <p:stCondLst>
                                    <p:cond delay="0"/>
                                  </p:stCondLst>
                                  <p:childTnLst>
                                    <p:anim calcmode="lin" valueType="num">
                                      <p:cBhvr additive="base">
                                        <p:cTn id="18" dur="500"/>
                                        <p:tgtEl>
                                          <p:spTgt spid="39947"/>
                                        </p:tgtEl>
                                        <p:attrNameLst>
                                          <p:attrName>ppt_x</p:attrName>
                                        </p:attrNameLst>
                                      </p:cBhvr>
                                      <p:tavLst>
                                        <p:tav tm="0">
                                          <p:val>
                                            <p:strVal val="ppt_x"/>
                                          </p:val>
                                        </p:tav>
                                        <p:tav tm="100000">
                                          <p:val>
                                            <p:strVal val="0-ppt_w/2"/>
                                          </p:val>
                                        </p:tav>
                                      </p:tavLst>
                                    </p:anim>
                                    <p:anim calcmode="lin" valueType="num">
                                      <p:cBhvr additive="base">
                                        <p:cTn id="19" dur="500"/>
                                        <p:tgtEl>
                                          <p:spTgt spid="39947"/>
                                        </p:tgtEl>
                                        <p:attrNameLst>
                                          <p:attrName>ppt_y</p:attrName>
                                        </p:attrNameLst>
                                      </p:cBhvr>
                                      <p:tavLst>
                                        <p:tav tm="0">
                                          <p:val>
                                            <p:strVal val="ppt_y"/>
                                          </p:val>
                                        </p:tav>
                                        <p:tav tm="100000">
                                          <p:val>
                                            <p:strVal val="1+ppt_h/2"/>
                                          </p:val>
                                        </p:tav>
                                      </p:tavLst>
                                    </p:anim>
                                    <p:set>
                                      <p:cBhvr>
                                        <p:cTn id="20" dur="1" fill="hold">
                                          <p:stCondLst>
                                            <p:cond delay="499"/>
                                          </p:stCondLst>
                                        </p:cTn>
                                        <p:tgtEl>
                                          <p:spTgt spid="39947"/>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12" fill="hold" grpId="0" nodeType="clickEffect">
                                  <p:stCondLst>
                                    <p:cond delay="0"/>
                                  </p:stCondLst>
                                  <p:childTnLst>
                                    <p:anim calcmode="lin" valueType="num">
                                      <p:cBhvr additive="base">
                                        <p:cTn id="24" dur="500"/>
                                        <p:tgtEl>
                                          <p:spTgt spid="39949"/>
                                        </p:tgtEl>
                                        <p:attrNameLst>
                                          <p:attrName>ppt_x</p:attrName>
                                        </p:attrNameLst>
                                      </p:cBhvr>
                                      <p:tavLst>
                                        <p:tav tm="0">
                                          <p:val>
                                            <p:strVal val="ppt_x"/>
                                          </p:val>
                                        </p:tav>
                                        <p:tav tm="100000">
                                          <p:val>
                                            <p:strVal val="0-ppt_w/2"/>
                                          </p:val>
                                        </p:tav>
                                      </p:tavLst>
                                    </p:anim>
                                    <p:anim calcmode="lin" valueType="num">
                                      <p:cBhvr additive="base">
                                        <p:cTn id="25" dur="500"/>
                                        <p:tgtEl>
                                          <p:spTgt spid="39949"/>
                                        </p:tgtEl>
                                        <p:attrNameLst>
                                          <p:attrName>ppt_y</p:attrName>
                                        </p:attrNameLst>
                                      </p:cBhvr>
                                      <p:tavLst>
                                        <p:tav tm="0">
                                          <p:val>
                                            <p:strVal val="ppt_y"/>
                                          </p:val>
                                        </p:tav>
                                        <p:tav tm="100000">
                                          <p:val>
                                            <p:strVal val="1+ppt_h/2"/>
                                          </p:val>
                                        </p:tav>
                                      </p:tavLst>
                                    </p:anim>
                                    <p:set>
                                      <p:cBhvr>
                                        <p:cTn id="26" dur="1" fill="hold">
                                          <p:stCondLst>
                                            <p:cond delay="499"/>
                                          </p:stCondLst>
                                        </p:cTn>
                                        <p:tgtEl>
                                          <p:spTgt spid="39949"/>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xit" presetSubtype="4" fill="hold" grpId="0" nodeType="clickEffect">
                                  <p:stCondLst>
                                    <p:cond delay="0"/>
                                  </p:stCondLst>
                                  <p:childTnLst>
                                    <p:anim calcmode="lin" valueType="num">
                                      <p:cBhvr additive="base">
                                        <p:cTn id="30" dur="500"/>
                                        <p:tgtEl>
                                          <p:spTgt spid="39948"/>
                                        </p:tgtEl>
                                        <p:attrNameLst>
                                          <p:attrName>ppt_x</p:attrName>
                                        </p:attrNameLst>
                                      </p:cBhvr>
                                      <p:tavLst>
                                        <p:tav tm="0">
                                          <p:val>
                                            <p:strVal val="ppt_x"/>
                                          </p:val>
                                        </p:tav>
                                        <p:tav tm="100000">
                                          <p:val>
                                            <p:strVal val="ppt_x"/>
                                          </p:val>
                                        </p:tav>
                                      </p:tavLst>
                                    </p:anim>
                                    <p:anim calcmode="lin" valueType="num">
                                      <p:cBhvr additive="base">
                                        <p:cTn id="31" dur="500"/>
                                        <p:tgtEl>
                                          <p:spTgt spid="39948"/>
                                        </p:tgtEl>
                                        <p:attrNameLst>
                                          <p:attrName>ppt_y</p:attrName>
                                        </p:attrNameLst>
                                      </p:cBhvr>
                                      <p:tavLst>
                                        <p:tav tm="0">
                                          <p:val>
                                            <p:strVal val="ppt_y"/>
                                          </p:val>
                                        </p:tav>
                                        <p:tav tm="100000">
                                          <p:val>
                                            <p:strVal val="1+ppt_h/2"/>
                                          </p:val>
                                        </p:tav>
                                      </p:tavLst>
                                    </p:anim>
                                    <p:set>
                                      <p:cBhvr>
                                        <p:cTn id="32" dur="1" fill="hold">
                                          <p:stCondLst>
                                            <p:cond delay="499"/>
                                          </p:stCondLst>
                                        </p:cTn>
                                        <p:tgtEl>
                                          <p:spTgt spid="3994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8" fill="hold" grpId="1" nodeType="clickEffect">
                                  <p:stCondLst>
                                    <p:cond delay="0"/>
                                  </p:stCondLst>
                                  <p:childTnLst>
                                    <p:anim calcmode="lin" valueType="num">
                                      <p:cBhvr additive="base">
                                        <p:cTn id="36" dur="500"/>
                                        <p:tgtEl>
                                          <p:spTgt spid="39946"/>
                                        </p:tgtEl>
                                        <p:attrNameLst>
                                          <p:attrName>ppt_x</p:attrName>
                                        </p:attrNameLst>
                                      </p:cBhvr>
                                      <p:tavLst>
                                        <p:tav tm="0">
                                          <p:val>
                                            <p:strVal val="ppt_x"/>
                                          </p:val>
                                        </p:tav>
                                        <p:tav tm="100000">
                                          <p:val>
                                            <p:strVal val="0-ppt_w/2"/>
                                          </p:val>
                                        </p:tav>
                                      </p:tavLst>
                                    </p:anim>
                                    <p:anim calcmode="lin" valueType="num">
                                      <p:cBhvr additive="base">
                                        <p:cTn id="37" dur="500"/>
                                        <p:tgtEl>
                                          <p:spTgt spid="39946"/>
                                        </p:tgtEl>
                                        <p:attrNameLst>
                                          <p:attrName>ppt_y</p:attrName>
                                        </p:attrNameLst>
                                      </p:cBhvr>
                                      <p:tavLst>
                                        <p:tav tm="0">
                                          <p:val>
                                            <p:strVal val="ppt_y"/>
                                          </p:val>
                                        </p:tav>
                                        <p:tav tm="100000">
                                          <p:val>
                                            <p:strVal val="ppt_y"/>
                                          </p:val>
                                        </p:tav>
                                      </p:tavLst>
                                    </p:anim>
                                    <p:set>
                                      <p:cBhvr>
                                        <p:cTn id="38" dur="1" fill="hold">
                                          <p:stCondLst>
                                            <p:cond delay="499"/>
                                          </p:stCondLst>
                                        </p:cTn>
                                        <p:tgtEl>
                                          <p:spTgt spid="399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6" grpId="0" animBg="1"/>
      <p:bldP spid="39946" grpId="1" animBg="1"/>
      <p:bldP spid="39947" grpId="0" animBg="1"/>
      <p:bldP spid="39948" grpId="0" animBg="1"/>
      <p:bldP spid="39949" grpId="0" animBg="1"/>
      <p:bldP spid="3995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0"/>
            <a:ext cx="9144000" cy="6858000"/>
          </a:xfrm>
          <a:prstGeom prst="rect">
            <a:avLst/>
          </a:prstGeom>
          <a:solidFill>
            <a:srgbClr val="003366"/>
          </a:solidFill>
          <a:ln w="9525">
            <a:solidFill>
              <a:schemeClr val="tx1"/>
            </a:solidFill>
            <a:miter lim="800000"/>
            <a:headEnd/>
            <a:tailEnd/>
          </a:ln>
        </p:spPr>
        <p:txBody>
          <a:bodyPr wrap="none" anchor="ct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endParaRPr lang="vi-VN">
              <a:latin typeface="Arial" panose="020B0604020202020204" pitchFamily="34" charset="0"/>
            </a:endParaRPr>
          </a:p>
        </p:txBody>
      </p:sp>
      <p:sp>
        <p:nvSpPr>
          <p:cNvPr id="4102" name="Rectangle 6"/>
          <p:cNvSpPr>
            <a:spLocks noChangeArrowheads="1"/>
          </p:cNvSpPr>
          <p:nvPr/>
        </p:nvSpPr>
        <p:spPr bwMode="auto">
          <a:xfrm>
            <a:off x="-228600" y="3810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r>
              <a:rPr lang="en-US" sz="2200" b="1" smtClean="0">
                <a:solidFill>
                  <a:srgbClr val="FFFF00"/>
                </a:solidFill>
                <a:latin typeface="Times New Roman" panose="02020603050405020304" pitchFamily="18" charset="0"/>
              </a:rPr>
              <a:t>1. Các chí tuyến và các vòng cực trên Trái Đất</a:t>
            </a:r>
            <a:endParaRPr lang="en-US" sz="2200" b="1">
              <a:solidFill>
                <a:srgbClr val="FFFF00"/>
              </a:solidFill>
              <a:latin typeface="Times New Roman" panose="02020603050405020304" pitchFamily="18" charset="0"/>
            </a:endParaRPr>
          </a:p>
        </p:txBody>
      </p:sp>
      <p:pic>
        <p:nvPicPr>
          <p:cNvPr id="4103" name="Picture 7" descr="ban do the gioi"/>
          <p:cNvPicPr>
            <a:picLocks noChangeAspect="1" noChangeArrowheads="1"/>
          </p:cNvPicPr>
          <p:nvPr/>
        </p:nvPicPr>
        <p:blipFill>
          <a:blip r:embed="rId2">
            <a:clrChange>
              <a:clrFrom>
                <a:srgbClr val="DDB963"/>
              </a:clrFrom>
              <a:clrTo>
                <a:srgbClr val="DDB963">
                  <a:alpha val="0"/>
                </a:srgbClr>
              </a:clrTo>
            </a:clrChange>
            <a:lum bright="-36000"/>
            <a:extLst>
              <a:ext uri="{28A0092B-C50C-407E-A947-70E740481C1C}">
                <a14:useLocalDpi xmlns:a14="http://schemas.microsoft.com/office/drawing/2010/main" val="0"/>
              </a:ext>
            </a:extLst>
          </a:blip>
          <a:srcRect/>
          <a:stretch>
            <a:fillRect/>
          </a:stretch>
        </p:blipFill>
        <p:spPr bwMode="auto">
          <a:xfrm>
            <a:off x="4572000" y="1828800"/>
            <a:ext cx="4572000" cy="4140200"/>
          </a:xfrm>
          <a:prstGeom prst="rect">
            <a:avLst/>
          </a:prstGeom>
          <a:noFill/>
          <a:ln w="38100">
            <a:solidFill>
              <a:srgbClr val="FFFF66"/>
            </a:solidFill>
            <a:miter lim="800000"/>
            <a:headEnd/>
            <a:tailEnd/>
          </a:ln>
          <a:extLst>
            <a:ext uri="{909E8E84-426E-40DD-AFC4-6F175D3DCCD1}">
              <a14:hiddenFill xmlns:a14="http://schemas.microsoft.com/office/drawing/2010/main">
                <a:solidFill>
                  <a:srgbClr val="FFFFFF"/>
                </a:solidFill>
              </a14:hiddenFill>
            </a:ext>
          </a:extLst>
        </p:spPr>
      </p:pic>
      <p:sp>
        <p:nvSpPr>
          <p:cNvPr id="4119" name="Line 23"/>
          <p:cNvSpPr>
            <a:spLocks noChangeShapeType="1"/>
          </p:cNvSpPr>
          <p:nvPr/>
        </p:nvSpPr>
        <p:spPr bwMode="auto">
          <a:xfrm>
            <a:off x="4876800" y="4876800"/>
            <a:ext cx="3962400" cy="25400"/>
          </a:xfrm>
          <a:prstGeom prst="line">
            <a:avLst/>
          </a:prstGeom>
          <a:noFill/>
          <a:ln w="38100">
            <a:solidFill>
              <a:srgbClr val="FF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120" name="Line 24"/>
          <p:cNvSpPr>
            <a:spLocks noChangeShapeType="1"/>
          </p:cNvSpPr>
          <p:nvPr/>
        </p:nvSpPr>
        <p:spPr bwMode="auto">
          <a:xfrm>
            <a:off x="4724400" y="3505200"/>
            <a:ext cx="4279900" cy="38100"/>
          </a:xfrm>
          <a:prstGeom prst="line">
            <a:avLst/>
          </a:prstGeom>
          <a:noFill/>
          <a:ln w="38100">
            <a:solidFill>
              <a:srgbClr val="FF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121" name="Line 25"/>
          <p:cNvSpPr>
            <a:spLocks noChangeShapeType="1"/>
          </p:cNvSpPr>
          <p:nvPr/>
        </p:nvSpPr>
        <p:spPr bwMode="auto">
          <a:xfrm>
            <a:off x="5181600" y="2590800"/>
            <a:ext cx="3352800" cy="0"/>
          </a:xfrm>
          <a:prstGeom prst="line">
            <a:avLst/>
          </a:prstGeom>
          <a:noFill/>
          <a:ln w="38100">
            <a:solidFill>
              <a:srgbClr val="FF00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122" name="Line 26"/>
          <p:cNvSpPr>
            <a:spLocks noChangeShapeType="1"/>
          </p:cNvSpPr>
          <p:nvPr/>
        </p:nvSpPr>
        <p:spPr bwMode="auto">
          <a:xfrm>
            <a:off x="5562600" y="5791200"/>
            <a:ext cx="2438400" cy="76200"/>
          </a:xfrm>
          <a:prstGeom prst="line">
            <a:avLst/>
          </a:prstGeom>
          <a:noFill/>
          <a:ln w="38100">
            <a:solidFill>
              <a:srgbClr val="FF00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123" name="AutoShape 27"/>
          <p:cNvSpPr>
            <a:spLocks noChangeArrowheads="1"/>
          </p:cNvSpPr>
          <p:nvPr/>
        </p:nvSpPr>
        <p:spPr bwMode="auto">
          <a:xfrm>
            <a:off x="8267700" y="2133600"/>
            <a:ext cx="876300" cy="396875"/>
          </a:xfrm>
          <a:prstGeom prst="roundRect">
            <a:avLst>
              <a:gd name="adj" fmla="val 17093"/>
            </a:avLst>
          </a:pr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nchorCtr="1">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endParaRPr lang="en-US" b="1">
              <a:solidFill>
                <a:schemeClr val="bg1"/>
              </a:solidFill>
              <a:latin typeface="Times New Roman" panose="02020603050405020304" pitchFamily="18" charset="0"/>
            </a:endParaRPr>
          </a:p>
        </p:txBody>
      </p:sp>
      <p:sp>
        <p:nvSpPr>
          <p:cNvPr id="4124" name="AutoShape 28"/>
          <p:cNvSpPr>
            <a:spLocks noChangeArrowheads="1"/>
          </p:cNvSpPr>
          <p:nvPr/>
        </p:nvSpPr>
        <p:spPr bwMode="auto">
          <a:xfrm>
            <a:off x="8202613" y="3200400"/>
            <a:ext cx="941387" cy="304800"/>
          </a:xfrm>
          <a:prstGeom prst="roundRect">
            <a:avLst>
              <a:gd name="adj" fmla="val 16667"/>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nchorCtr="1">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b="1">
                <a:solidFill>
                  <a:schemeClr val="bg1"/>
                </a:solidFill>
                <a:latin typeface="Times New Roman" panose="02020603050405020304" pitchFamily="18" charset="0"/>
              </a:rPr>
              <a:t>23</a:t>
            </a:r>
            <a:r>
              <a:rPr lang="en-US" b="1" baseline="30000">
                <a:solidFill>
                  <a:schemeClr val="bg1"/>
                </a:solidFill>
                <a:latin typeface="Times New Roman" panose="02020603050405020304" pitchFamily="18" charset="0"/>
              </a:rPr>
              <a:t>0</a:t>
            </a:r>
            <a:r>
              <a:rPr lang="en-US" b="1">
                <a:solidFill>
                  <a:schemeClr val="bg1"/>
                </a:solidFill>
                <a:latin typeface="Times New Roman" panose="02020603050405020304" pitchFamily="18" charset="0"/>
              </a:rPr>
              <a:t>27’B</a:t>
            </a:r>
          </a:p>
        </p:txBody>
      </p:sp>
      <p:sp>
        <p:nvSpPr>
          <p:cNvPr id="4125" name="AutoShape 29"/>
          <p:cNvSpPr>
            <a:spLocks noChangeArrowheads="1"/>
          </p:cNvSpPr>
          <p:nvPr/>
        </p:nvSpPr>
        <p:spPr bwMode="auto">
          <a:xfrm>
            <a:off x="8183563" y="5105400"/>
            <a:ext cx="960437" cy="304800"/>
          </a:xfrm>
          <a:prstGeom prst="roundRect">
            <a:avLst>
              <a:gd name="adj" fmla="val 16801"/>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nchorCtr="1">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b="1">
                <a:solidFill>
                  <a:schemeClr val="bg1"/>
                </a:solidFill>
                <a:latin typeface="Times New Roman" panose="02020603050405020304" pitchFamily="18" charset="0"/>
              </a:rPr>
              <a:t>23</a:t>
            </a:r>
            <a:r>
              <a:rPr lang="en-US" b="1" baseline="30000">
                <a:solidFill>
                  <a:schemeClr val="bg1"/>
                </a:solidFill>
                <a:latin typeface="Times New Roman" panose="02020603050405020304" pitchFamily="18" charset="0"/>
              </a:rPr>
              <a:t>0</a:t>
            </a:r>
            <a:r>
              <a:rPr lang="en-US" b="1">
                <a:solidFill>
                  <a:schemeClr val="bg1"/>
                </a:solidFill>
                <a:latin typeface="Times New Roman" panose="02020603050405020304" pitchFamily="18" charset="0"/>
              </a:rPr>
              <a:t>27’N</a:t>
            </a:r>
          </a:p>
        </p:txBody>
      </p:sp>
      <p:sp>
        <p:nvSpPr>
          <p:cNvPr id="4126" name="AutoShape 30"/>
          <p:cNvSpPr>
            <a:spLocks noChangeArrowheads="1"/>
          </p:cNvSpPr>
          <p:nvPr/>
        </p:nvSpPr>
        <p:spPr bwMode="auto">
          <a:xfrm>
            <a:off x="8285163" y="5638800"/>
            <a:ext cx="858837" cy="396875"/>
          </a:xfrm>
          <a:prstGeom prst="roundRect">
            <a:avLst>
              <a:gd name="adj" fmla="val 16801"/>
            </a:avLst>
          </a:pr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nchorCtr="1">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endParaRPr lang="en-US" b="1">
              <a:solidFill>
                <a:schemeClr val="bg1"/>
              </a:solidFill>
              <a:latin typeface="Times New Roman" panose="02020603050405020304" pitchFamily="18" charset="0"/>
            </a:endParaRPr>
          </a:p>
        </p:txBody>
      </p:sp>
      <p:sp>
        <p:nvSpPr>
          <p:cNvPr id="4109" name="Text Box 15"/>
          <p:cNvSpPr txBox="1">
            <a:spLocks noChangeArrowheads="1"/>
          </p:cNvSpPr>
          <p:nvPr/>
        </p:nvSpPr>
        <p:spPr bwMode="auto">
          <a:xfrm>
            <a:off x="381000" y="228600"/>
            <a:ext cx="876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sz="2800">
                <a:solidFill>
                  <a:srgbClr val="00FFFF"/>
                </a:solidFill>
                <a:latin typeface="Times New Roman" panose="02020603050405020304" pitchFamily="18" charset="0"/>
              </a:rPr>
              <a:t>Tiết 26- Bài 22: CÁC ĐỚI KHÍ HẬU TRÊN TRÁI ĐẤT</a:t>
            </a:r>
          </a:p>
        </p:txBody>
      </p:sp>
      <p:sp>
        <p:nvSpPr>
          <p:cNvPr id="3088" name="Text Box 16"/>
          <p:cNvSpPr txBox="1">
            <a:spLocks noChangeArrowheads="1"/>
          </p:cNvSpPr>
          <p:nvPr/>
        </p:nvSpPr>
        <p:spPr bwMode="auto">
          <a:xfrm>
            <a:off x="152400" y="381000"/>
            <a:ext cx="711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en-US" sz="5400">
                <a:solidFill>
                  <a:schemeClr val="bg1"/>
                </a:solidFill>
                <a:latin typeface="Arial" panose="020B0604020202020204" pitchFamily="34" charset="0"/>
                <a:sym typeface="Wingdings" panose="05000000000000000000" pitchFamily="2" charset="2"/>
              </a:rPr>
              <a:t></a:t>
            </a:r>
            <a:endParaRPr lang="en-US">
              <a:solidFill>
                <a:schemeClr val="bg1"/>
              </a:solidFill>
            </a:endParaRPr>
          </a:p>
        </p:txBody>
      </p:sp>
      <p:sp>
        <p:nvSpPr>
          <p:cNvPr id="3089" name="AutoShape 17"/>
          <p:cNvSpPr>
            <a:spLocks noChangeArrowheads="1"/>
          </p:cNvSpPr>
          <p:nvPr/>
        </p:nvSpPr>
        <p:spPr bwMode="auto">
          <a:xfrm>
            <a:off x="762000" y="2514600"/>
            <a:ext cx="2590800" cy="2209800"/>
          </a:xfrm>
          <a:prstGeom prst="cloudCallout">
            <a:avLst>
              <a:gd name="adj1" fmla="val 82171"/>
              <a:gd name="adj2" fmla="val -17241"/>
            </a:avLst>
          </a:prstGeom>
          <a:solidFill>
            <a:schemeClr val="accent1"/>
          </a:solidFill>
          <a:ln w="9525">
            <a:solidFill>
              <a:schemeClr val="tx1"/>
            </a:solidFill>
            <a:round/>
            <a:headEnd/>
            <a:tailEnd/>
          </a:ln>
        </p:spPr>
        <p:txBody>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r>
              <a:rPr lang="en-US" sz="2000" i="1">
                <a:solidFill>
                  <a:srgbClr val="FF0000"/>
                </a:solidFill>
                <a:latin typeface="Times New Roman" panose="02020603050405020304" pitchFamily="18" charset="0"/>
              </a:rPr>
              <a:t>Các đường chí tuyết Bắc và Nam nằm ở vĩ độ bao nhiêu</a:t>
            </a:r>
          </a:p>
        </p:txBody>
      </p:sp>
      <p:sp>
        <p:nvSpPr>
          <p:cNvPr id="3090" name="Text Box 18"/>
          <p:cNvSpPr txBox="1">
            <a:spLocks noChangeArrowheads="1"/>
          </p:cNvSpPr>
          <p:nvPr/>
        </p:nvSpPr>
        <p:spPr bwMode="auto">
          <a:xfrm>
            <a:off x="4648200" y="28956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a:solidFill>
                  <a:srgbClr val="FFFF99"/>
                </a:solidFill>
                <a:latin typeface="Times New Roman" panose="02020603050405020304" pitchFamily="18" charset="0"/>
              </a:rPr>
              <a:t>CT Bắc</a:t>
            </a:r>
          </a:p>
        </p:txBody>
      </p:sp>
      <p:sp>
        <p:nvSpPr>
          <p:cNvPr id="3091" name="Text Box 19"/>
          <p:cNvSpPr txBox="1">
            <a:spLocks noChangeArrowheads="1"/>
          </p:cNvSpPr>
          <p:nvPr/>
        </p:nvSpPr>
        <p:spPr bwMode="auto">
          <a:xfrm>
            <a:off x="4800600" y="41910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a:solidFill>
                  <a:srgbClr val="FFFF99"/>
                </a:solidFill>
                <a:latin typeface="Times New Roman" panose="02020603050405020304" pitchFamily="18" charset="0"/>
              </a:rPr>
              <a:t>CT Nam</a:t>
            </a:r>
          </a:p>
        </p:txBody>
      </p:sp>
      <p:sp>
        <p:nvSpPr>
          <p:cNvPr id="3092" name="AutoShape 20"/>
          <p:cNvSpPr>
            <a:spLocks noChangeArrowheads="1"/>
          </p:cNvSpPr>
          <p:nvPr/>
        </p:nvSpPr>
        <p:spPr bwMode="auto">
          <a:xfrm>
            <a:off x="381000" y="2514600"/>
            <a:ext cx="3200400" cy="2667000"/>
          </a:xfrm>
          <a:prstGeom prst="cloudCallout">
            <a:avLst>
              <a:gd name="adj1" fmla="val 68898"/>
              <a:gd name="adj2" fmla="val -22856"/>
            </a:avLst>
          </a:prstGeom>
          <a:solidFill>
            <a:srgbClr val="B7E2E7"/>
          </a:solidFill>
          <a:ln w="9525">
            <a:solidFill>
              <a:schemeClr val="tx1"/>
            </a:solidFill>
            <a:round/>
            <a:headEnd/>
            <a:tailEnd/>
          </a:ln>
        </p:spPr>
        <p:txBody>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en-US" sz="2000" b="1" i="1">
                <a:solidFill>
                  <a:srgbClr val="FF3300"/>
                </a:solidFill>
                <a:latin typeface="Times New Roman" panose="02020603050405020304" pitchFamily="18" charset="0"/>
              </a:rPr>
              <a:t>Tia sáng mặt trời chiếu vuông góc với mặt đất ở các đường này vào các ngày nào trong năm?</a:t>
            </a:r>
          </a:p>
        </p:txBody>
      </p:sp>
      <p:sp>
        <p:nvSpPr>
          <p:cNvPr id="4115" name="AutoShape 21">
            <a:hlinkClick r:id="" action="ppaction://hlinkshowjump?jump=nextslide" highlightClick="1"/>
          </p:cNvPr>
          <p:cNvSpPr>
            <a:spLocks noChangeArrowheads="1"/>
          </p:cNvSpPr>
          <p:nvPr/>
        </p:nvSpPr>
        <p:spPr bwMode="auto">
          <a:xfrm>
            <a:off x="0" y="6400800"/>
            <a:ext cx="609600" cy="457200"/>
          </a:xfrm>
          <a:prstGeom prst="actionButtonForwardNex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endParaRPr lang="en-US" sz="1600">
              <a:latin typeface="Times New Roman" panose="02020603050405020304" pitchFamily="18" charset="0"/>
            </a:endParaRPr>
          </a:p>
        </p:txBody>
      </p:sp>
    </p:spTree>
    <p:extLst>
      <p:ext uri="{BB962C8B-B14F-4D97-AF65-F5344CB8AC3E}">
        <p14:creationId xmlns:p14="http://schemas.microsoft.com/office/powerpoint/2010/main" val="668008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diamond(in)">
                                      <p:cBhvr>
                                        <p:cTn id="7" dur="2000"/>
                                        <p:tgtEl>
                                          <p:spTgt spid="41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88"/>
                                        </p:tgtEl>
                                        <p:attrNameLst>
                                          <p:attrName>style.visibility</p:attrName>
                                        </p:attrNameLst>
                                      </p:cBhvr>
                                      <p:to>
                                        <p:strVal val="visible"/>
                                      </p:to>
                                    </p:set>
                                    <p:animEffect transition="in" filter="blinds(horizontal)">
                                      <p:cBhvr>
                                        <p:cTn id="12" dur="500"/>
                                        <p:tgtEl>
                                          <p:spTgt spid="30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4103"/>
                                        </p:tgtEl>
                                        <p:attrNameLst>
                                          <p:attrName>style.visibility</p:attrName>
                                        </p:attrNameLst>
                                      </p:cBhvr>
                                      <p:to>
                                        <p:strVal val="visible"/>
                                      </p:to>
                                    </p:set>
                                    <p:animEffect transition="in" filter="diamond(in)">
                                      <p:cBhvr>
                                        <p:cTn id="17" dur="2000"/>
                                        <p:tgtEl>
                                          <p:spTgt spid="41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120"/>
                                        </p:tgtEl>
                                        <p:attrNameLst>
                                          <p:attrName>style.visibility</p:attrName>
                                        </p:attrNameLst>
                                      </p:cBhvr>
                                      <p:to>
                                        <p:strVal val="visible"/>
                                      </p:to>
                                    </p:set>
                                    <p:animEffect transition="in" filter="checkerboard(across)">
                                      <p:cBhvr>
                                        <p:cTn id="22" dur="500"/>
                                        <p:tgtEl>
                                          <p:spTgt spid="41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089"/>
                                        </p:tgtEl>
                                        <p:attrNameLst>
                                          <p:attrName>style.visibility</p:attrName>
                                        </p:attrNameLst>
                                      </p:cBhvr>
                                      <p:to>
                                        <p:strVal val="visible"/>
                                      </p:to>
                                    </p:set>
                                    <p:animEffect transition="in" filter="diamond(in)">
                                      <p:cBhvr>
                                        <p:cTn id="27" dur="1000"/>
                                        <p:tgtEl>
                                          <p:spTgt spid="3089"/>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4119"/>
                                        </p:tgtEl>
                                        <p:attrNameLst>
                                          <p:attrName>style.visibility</p:attrName>
                                        </p:attrNameLst>
                                      </p:cBhvr>
                                      <p:to>
                                        <p:strVal val="visible"/>
                                      </p:to>
                                    </p:set>
                                    <p:animEffect transition="in" filter="checkerboard(across)">
                                      <p:cBhvr>
                                        <p:cTn id="30" dur="500"/>
                                        <p:tgtEl>
                                          <p:spTgt spid="411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090"/>
                                        </p:tgtEl>
                                        <p:attrNameLst>
                                          <p:attrName>style.visibility</p:attrName>
                                        </p:attrNameLst>
                                      </p:cBhvr>
                                      <p:to>
                                        <p:strVal val="visible"/>
                                      </p:to>
                                    </p:set>
                                    <p:animEffect transition="in" filter="blinds(horizontal)">
                                      <p:cBhvr>
                                        <p:cTn id="35" dur="500"/>
                                        <p:tgtEl>
                                          <p:spTgt spid="309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3091"/>
                                        </p:tgtEl>
                                        <p:attrNameLst>
                                          <p:attrName>style.visibility</p:attrName>
                                        </p:attrNameLst>
                                      </p:cBhvr>
                                      <p:to>
                                        <p:strVal val="visible"/>
                                      </p:to>
                                    </p:set>
                                    <p:animEffect transition="in" filter="blinds(horizontal)">
                                      <p:cBhvr>
                                        <p:cTn id="40" dur="500"/>
                                        <p:tgtEl>
                                          <p:spTgt spid="3091"/>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4124"/>
                                        </p:tgtEl>
                                        <p:attrNameLst>
                                          <p:attrName>style.visibility</p:attrName>
                                        </p:attrNameLst>
                                      </p:cBhvr>
                                      <p:to>
                                        <p:strVal val="visible"/>
                                      </p:to>
                                    </p:set>
                                    <p:animEffect transition="in" filter="checkerboard(across)">
                                      <p:cBhvr>
                                        <p:cTn id="43" dur="500"/>
                                        <p:tgtEl>
                                          <p:spTgt spid="4124"/>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4125"/>
                                        </p:tgtEl>
                                        <p:attrNameLst>
                                          <p:attrName>style.visibility</p:attrName>
                                        </p:attrNameLst>
                                      </p:cBhvr>
                                      <p:to>
                                        <p:strVal val="visible"/>
                                      </p:to>
                                    </p:set>
                                    <p:animEffect transition="in" filter="checkerboard(across)">
                                      <p:cBhvr>
                                        <p:cTn id="46" dur="500"/>
                                        <p:tgtEl>
                                          <p:spTgt spid="412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4121"/>
                                        </p:tgtEl>
                                        <p:attrNameLst>
                                          <p:attrName>style.visibility</p:attrName>
                                        </p:attrNameLst>
                                      </p:cBhvr>
                                      <p:to>
                                        <p:strVal val="visible"/>
                                      </p:to>
                                    </p:set>
                                    <p:animEffect transition="in" filter="blinds(horizontal)">
                                      <p:cBhvr>
                                        <p:cTn id="51" dur="500"/>
                                        <p:tgtEl>
                                          <p:spTgt spid="412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4123"/>
                                        </p:tgtEl>
                                        <p:attrNameLst>
                                          <p:attrName>style.visibility</p:attrName>
                                        </p:attrNameLst>
                                      </p:cBhvr>
                                      <p:to>
                                        <p:strVal val="visible"/>
                                      </p:to>
                                    </p:set>
                                    <p:animEffect transition="in" filter="blinds(horizontal)">
                                      <p:cBhvr>
                                        <p:cTn id="56" dur="500"/>
                                        <p:tgtEl>
                                          <p:spTgt spid="412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4122"/>
                                        </p:tgtEl>
                                        <p:attrNameLst>
                                          <p:attrName>style.visibility</p:attrName>
                                        </p:attrNameLst>
                                      </p:cBhvr>
                                      <p:to>
                                        <p:strVal val="visible"/>
                                      </p:to>
                                    </p:set>
                                    <p:animEffect transition="in" filter="blinds(horizontal)">
                                      <p:cBhvr>
                                        <p:cTn id="61" dur="500"/>
                                        <p:tgtEl>
                                          <p:spTgt spid="412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4126"/>
                                        </p:tgtEl>
                                        <p:attrNameLst>
                                          <p:attrName>style.visibility</p:attrName>
                                        </p:attrNameLst>
                                      </p:cBhvr>
                                      <p:to>
                                        <p:strVal val="visible"/>
                                      </p:to>
                                    </p:set>
                                    <p:animEffect transition="in" filter="blinds(horizontal)">
                                      <p:cBhvr>
                                        <p:cTn id="66" dur="500"/>
                                        <p:tgtEl>
                                          <p:spTgt spid="4126"/>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8" presetClass="entr" presetSubtype="16" fill="hold" grpId="0" nodeType="clickEffect">
                                  <p:stCondLst>
                                    <p:cond delay="0"/>
                                  </p:stCondLst>
                                  <p:childTnLst>
                                    <p:set>
                                      <p:cBhvr>
                                        <p:cTn id="70" dur="1" fill="hold">
                                          <p:stCondLst>
                                            <p:cond delay="0"/>
                                          </p:stCondLst>
                                        </p:cTn>
                                        <p:tgtEl>
                                          <p:spTgt spid="3092"/>
                                        </p:tgtEl>
                                        <p:attrNameLst>
                                          <p:attrName>style.visibility</p:attrName>
                                        </p:attrNameLst>
                                      </p:cBhvr>
                                      <p:to>
                                        <p:strVal val="visible"/>
                                      </p:to>
                                    </p:set>
                                    <p:animEffect transition="in" filter="diamond(in)">
                                      <p:cBhvr>
                                        <p:cTn id="71" dur="1000"/>
                                        <p:tgtEl>
                                          <p:spTgt spid="3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p:bldP spid="4119" grpId="0" animBg="1"/>
      <p:bldP spid="4120" grpId="0" animBg="1"/>
      <p:bldP spid="4121" grpId="0" animBg="1"/>
      <p:bldP spid="4122" grpId="0" animBg="1"/>
      <p:bldP spid="4123" grpId="0" animBg="1"/>
      <p:bldP spid="4124" grpId="0" animBg="1"/>
      <p:bldP spid="4125" grpId="0" animBg="1"/>
      <p:bldP spid="4126" grpId="0" animBg="1"/>
      <p:bldP spid="3088" grpId="0"/>
      <p:bldP spid="3089" grpId="0" animBg="1"/>
      <p:bldP spid="3090" grpId="0"/>
      <p:bldP spid="3091" grpId="0"/>
      <p:bldP spid="309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2" descr="Copy (2) of chimho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5518150"/>
            <a:ext cx="17526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Copy (2) of chimho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518150"/>
            <a:ext cx="17526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Copy (2) of chimho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5518150"/>
            <a:ext cx="1752600"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bee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han d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600200"/>
            <a:ext cx="4267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Text Box 7"/>
          <p:cNvSpPr txBox="1">
            <a:spLocks noChangeArrowheads="1"/>
          </p:cNvSpPr>
          <p:nvPr/>
        </p:nvSpPr>
        <p:spPr bwMode="auto">
          <a:xfrm>
            <a:off x="304800" y="2286000"/>
            <a:ext cx="2514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sz="2200" b="1" smtClean="0">
                <a:latin typeface="Times New Roman" panose="02020603050405020304" pitchFamily="18" charset="0"/>
                <a:cs typeface="Arial" panose="020B0604020202020204" pitchFamily="34" charset="0"/>
              </a:rPr>
              <a:t>Gió Tây ôn đới</a:t>
            </a:r>
            <a:endParaRPr lang="en-US" sz="2200" b="1">
              <a:latin typeface="Times New Roman" panose="02020603050405020304" pitchFamily="18" charset="0"/>
              <a:cs typeface="Arial" panose="020B0604020202020204" pitchFamily="34" charset="0"/>
            </a:endParaRPr>
          </a:p>
        </p:txBody>
      </p:sp>
      <p:sp>
        <p:nvSpPr>
          <p:cNvPr id="40968" name="Text Box 8"/>
          <p:cNvSpPr txBox="1">
            <a:spLocks noChangeArrowheads="1"/>
          </p:cNvSpPr>
          <p:nvPr/>
        </p:nvSpPr>
        <p:spPr bwMode="auto">
          <a:xfrm>
            <a:off x="228600" y="4343400"/>
            <a:ext cx="29718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sz="2200" b="1" smtClean="0">
                <a:latin typeface="Times New Roman" panose="02020603050405020304" pitchFamily="18" charset="0"/>
                <a:cs typeface="Arial" panose="020B0604020202020204" pitchFamily="34" charset="0"/>
              </a:rPr>
              <a:t>Gió Tây ôn đới</a:t>
            </a:r>
            <a:endParaRPr lang="en-US" sz="2200" b="1">
              <a:latin typeface="Times New Roman" panose="02020603050405020304" pitchFamily="18" charset="0"/>
              <a:cs typeface="Arial" panose="020B0604020202020204" pitchFamily="34" charset="0"/>
            </a:endParaRPr>
          </a:p>
        </p:txBody>
      </p:sp>
      <p:sp>
        <p:nvSpPr>
          <p:cNvPr id="40969" name="Text Box 9"/>
          <p:cNvSpPr txBox="1">
            <a:spLocks noChangeArrowheads="1"/>
          </p:cNvSpPr>
          <p:nvPr/>
        </p:nvSpPr>
        <p:spPr bwMode="auto">
          <a:xfrm>
            <a:off x="457200" y="3581400"/>
            <a:ext cx="20574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sz="2200" b="1" dirty="0" err="1" smtClean="0">
                <a:latin typeface="Times New Roman" panose="02020603050405020304" pitchFamily="18" charset="0"/>
                <a:cs typeface="Arial" panose="020B0604020202020204" pitchFamily="34" charset="0"/>
              </a:rPr>
              <a:t>Gió</a:t>
            </a:r>
            <a:r>
              <a:rPr lang="en-US" sz="2200" b="1" dirty="0" smtClean="0">
                <a:latin typeface="Times New Roman" panose="02020603050405020304" pitchFamily="18" charset="0"/>
                <a:cs typeface="Arial" panose="020B0604020202020204" pitchFamily="34" charset="0"/>
              </a:rPr>
              <a:t> </a:t>
            </a:r>
            <a:r>
              <a:rPr lang="en-US" sz="2200" b="1" dirty="0" err="1" smtClean="0">
                <a:latin typeface="Times New Roman" panose="02020603050405020304" pitchFamily="18" charset="0"/>
                <a:cs typeface="Arial" panose="020B0604020202020204" pitchFamily="34" charset="0"/>
              </a:rPr>
              <a:t>tín</a:t>
            </a:r>
            <a:r>
              <a:rPr lang="en-US" sz="2200" b="1" dirty="0" smtClean="0">
                <a:latin typeface="Times New Roman" panose="02020603050405020304" pitchFamily="18" charset="0"/>
                <a:cs typeface="Arial" panose="020B0604020202020204" pitchFamily="34" charset="0"/>
              </a:rPr>
              <a:t> </a:t>
            </a:r>
            <a:r>
              <a:rPr lang="en-US" sz="2200" b="1" dirty="0" err="1" smtClean="0">
                <a:latin typeface="Times New Roman" panose="02020603050405020304" pitchFamily="18" charset="0"/>
                <a:cs typeface="Arial" panose="020B0604020202020204" pitchFamily="34" charset="0"/>
              </a:rPr>
              <a:t>phong</a:t>
            </a:r>
            <a:endParaRPr lang="en-US" sz="2200" b="1" dirty="0" smtClean="0">
              <a:latin typeface="Times New Roman" panose="02020603050405020304" pitchFamily="18" charset="0"/>
              <a:cs typeface="Arial" panose="020B0604020202020204" pitchFamily="34" charset="0"/>
            </a:endParaRPr>
          </a:p>
          <a:p>
            <a:pPr>
              <a:spcBef>
                <a:spcPct val="50000"/>
              </a:spcBef>
            </a:pPr>
            <a:endParaRPr lang="en-US" sz="2200" dirty="0">
              <a:latin typeface="Times New Roman" panose="02020603050405020304" pitchFamily="18" charset="0"/>
              <a:cs typeface="Arial" panose="020B0604020202020204" pitchFamily="34" charset="0"/>
            </a:endParaRPr>
          </a:p>
        </p:txBody>
      </p:sp>
      <p:sp>
        <p:nvSpPr>
          <p:cNvPr id="40970" name="Text Box 10"/>
          <p:cNvSpPr txBox="1">
            <a:spLocks noChangeArrowheads="1"/>
          </p:cNvSpPr>
          <p:nvPr/>
        </p:nvSpPr>
        <p:spPr bwMode="auto">
          <a:xfrm>
            <a:off x="457200" y="1600200"/>
            <a:ext cx="22860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sz="2200" b="1" dirty="0" err="1" smtClean="0">
                <a:latin typeface="Times New Roman" panose="02020603050405020304" pitchFamily="18" charset="0"/>
                <a:cs typeface="Arial" panose="020B0604020202020204" pitchFamily="34" charset="0"/>
              </a:rPr>
              <a:t>Gió</a:t>
            </a:r>
            <a:r>
              <a:rPr lang="en-US" sz="2200" b="1" dirty="0" smtClean="0">
                <a:latin typeface="Times New Roman" panose="02020603050405020304" pitchFamily="18" charset="0"/>
                <a:cs typeface="Arial" panose="020B0604020202020204" pitchFamily="34" charset="0"/>
              </a:rPr>
              <a:t> </a:t>
            </a:r>
            <a:r>
              <a:rPr lang="en-US" sz="2200" b="1" dirty="0" err="1" smtClean="0">
                <a:latin typeface="Times New Roman" panose="02020603050405020304" pitchFamily="18" charset="0"/>
                <a:cs typeface="Arial" panose="020B0604020202020204" pitchFamily="34" charset="0"/>
              </a:rPr>
              <a:t>đông</a:t>
            </a:r>
            <a:r>
              <a:rPr lang="en-US" sz="2200" b="1" dirty="0" smtClean="0">
                <a:latin typeface="Times New Roman" panose="02020603050405020304" pitchFamily="18" charset="0"/>
                <a:cs typeface="Arial" panose="020B0604020202020204" pitchFamily="34" charset="0"/>
              </a:rPr>
              <a:t> </a:t>
            </a:r>
            <a:r>
              <a:rPr lang="en-US" sz="2200" b="1" dirty="0" err="1" smtClean="0">
                <a:latin typeface="Times New Roman" panose="02020603050405020304" pitchFamily="18" charset="0"/>
                <a:cs typeface="Arial" panose="020B0604020202020204" pitchFamily="34" charset="0"/>
              </a:rPr>
              <a:t>cực</a:t>
            </a:r>
            <a:endParaRPr lang="en-US" sz="2200" b="1" dirty="0" smtClean="0">
              <a:latin typeface="Times New Roman" panose="02020603050405020304" pitchFamily="18" charset="0"/>
              <a:cs typeface="Arial" panose="020B0604020202020204" pitchFamily="34" charset="0"/>
            </a:endParaRPr>
          </a:p>
          <a:p>
            <a:pPr>
              <a:spcBef>
                <a:spcPct val="50000"/>
              </a:spcBef>
            </a:pPr>
            <a:endParaRPr lang="en-US" sz="2200" dirty="0">
              <a:latin typeface="Times New Roman" panose="02020603050405020304" pitchFamily="18" charset="0"/>
              <a:cs typeface="Arial" panose="020B0604020202020204" pitchFamily="34" charset="0"/>
            </a:endParaRPr>
          </a:p>
        </p:txBody>
      </p:sp>
      <p:sp>
        <p:nvSpPr>
          <p:cNvPr id="40971" name="Text Box 11"/>
          <p:cNvSpPr txBox="1">
            <a:spLocks noChangeArrowheads="1"/>
          </p:cNvSpPr>
          <p:nvPr/>
        </p:nvSpPr>
        <p:spPr bwMode="auto">
          <a:xfrm>
            <a:off x="381000" y="5181600"/>
            <a:ext cx="20574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sz="2200" b="1" dirty="0" err="1" smtClean="0">
                <a:latin typeface="Times New Roman" panose="02020603050405020304" pitchFamily="18" charset="0"/>
                <a:cs typeface="Arial" panose="020B0604020202020204" pitchFamily="34" charset="0"/>
              </a:rPr>
              <a:t>Gió</a:t>
            </a:r>
            <a:r>
              <a:rPr lang="en-US" sz="2200" b="1" dirty="0" smtClean="0">
                <a:latin typeface="Times New Roman" panose="02020603050405020304" pitchFamily="18" charset="0"/>
                <a:cs typeface="Arial" panose="020B0604020202020204" pitchFamily="34" charset="0"/>
              </a:rPr>
              <a:t> </a:t>
            </a:r>
            <a:r>
              <a:rPr lang="en-US" sz="2200" b="1" dirty="0" err="1" smtClean="0">
                <a:latin typeface="Times New Roman" panose="02020603050405020304" pitchFamily="18" charset="0"/>
                <a:cs typeface="Arial" panose="020B0604020202020204" pitchFamily="34" charset="0"/>
              </a:rPr>
              <a:t>đông</a:t>
            </a:r>
            <a:r>
              <a:rPr lang="en-US" sz="2200" b="1" dirty="0" smtClean="0">
                <a:latin typeface="Times New Roman" panose="02020603050405020304" pitchFamily="18" charset="0"/>
                <a:cs typeface="Arial" panose="020B0604020202020204" pitchFamily="34" charset="0"/>
              </a:rPr>
              <a:t> </a:t>
            </a:r>
            <a:r>
              <a:rPr lang="en-US" sz="2200" b="1" dirty="0" err="1" smtClean="0">
                <a:latin typeface="Times New Roman" panose="02020603050405020304" pitchFamily="18" charset="0"/>
                <a:cs typeface="Arial" panose="020B0604020202020204" pitchFamily="34" charset="0"/>
              </a:rPr>
              <a:t>cực</a:t>
            </a:r>
            <a:endParaRPr lang="en-US" sz="2200" b="1" dirty="0" smtClean="0">
              <a:latin typeface="Times New Roman" panose="02020603050405020304" pitchFamily="18" charset="0"/>
              <a:cs typeface="Arial" panose="020B0604020202020204" pitchFamily="34" charset="0"/>
            </a:endParaRPr>
          </a:p>
          <a:p>
            <a:pPr>
              <a:spcBef>
                <a:spcPct val="50000"/>
              </a:spcBef>
            </a:pPr>
            <a:endParaRPr lang="en-US" sz="2200" dirty="0">
              <a:latin typeface="Times New Roman" panose="02020603050405020304" pitchFamily="18" charset="0"/>
              <a:cs typeface="Arial" panose="020B0604020202020204" pitchFamily="34" charset="0"/>
            </a:endParaRPr>
          </a:p>
        </p:txBody>
      </p:sp>
      <p:sp>
        <p:nvSpPr>
          <p:cNvPr id="40972" name="Text Box 12"/>
          <p:cNvSpPr txBox="1">
            <a:spLocks noChangeArrowheads="1"/>
          </p:cNvSpPr>
          <p:nvPr/>
        </p:nvSpPr>
        <p:spPr bwMode="auto">
          <a:xfrm>
            <a:off x="4648200" y="36576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sz="2400" b="1">
                <a:solidFill>
                  <a:srgbClr val="3333FF"/>
                </a:solidFill>
                <a:latin typeface="Tahoma" panose="020B0604030504040204" pitchFamily="34" charset="0"/>
                <a:cs typeface="Arial" panose="020B0604020202020204" pitchFamily="34" charset="0"/>
              </a:rPr>
              <a:t>1000 – 2000 mm</a:t>
            </a:r>
          </a:p>
        </p:txBody>
      </p:sp>
      <p:sp>
        <p:nvSpPr>
          <p:cNvPr id="40973" name="Text Box 13"/>
          <p:cNvSpPr txBox="1">
            <a:spLocks noChangeArrowheads="1"/>
          </p:cNvSpPr>
          <p:nvPr/>
        </p:nvSpPr>
        <p:spPr bwMode="auto">
          <a:xfrm>
            <a:off x="5181600" y="24384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sz="2400" b="1">
                <a:latin typeface="Tahoma" panose="020B0604030504040204" pitchFamily="34" charset="0"/>
                <a:cs typeface="Arial" panose="020B0604020202020204" pitchFamily="34" charset="0"/>
              </a:rPr>
              <a:t>500 – 1000mm</a:t>
            </a:r>
          </a:p>
        </p:txBody>
      </p:sp>
      <p:sp>
        <p:nvSpPr>
          <p:cNvPr id="40974" name="Text Box 14"/>
          <p:cNvSpPr txBox="1">
            <a:spLocks noChangeArrowheads="1"/>
          </p:cNvSpPr>
          <p:nvPr/>
        </p:nvSpPr>
        <p:spPr bwMode="auto">
          <a:xfrm>
            <a:off x="5105400" y="47244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sz="2400" b="1">
                <a:latin typeface="Tahoma" panose="020B0604030504040204" pitchFamily="34" charset="0"/>
                <a:cs typeface="Arial" panose="020B0604020202020204" pitchFamily="34" charset="0"/>
              </a:rPr>
              <a:t>500 – 1000mm</a:t>
            </a:r>
          </a:p>
        </p:txBody>
      </p:sp>
      <p:sp>
        <p:nvSpPr>
          <p:cNvPr id="40975" name="Text Box 15"/>
          <p:cNvSpPr txBox="1">
            <a:spLocks noChangeArrowheads="1"/>
          </p:cNvSpPr>
          <p:nvPr/>
        </p:nvSpPr>
        <p:spPr bwMode="auto">
          <a:xfrm>
            <a:off x="5943600" y="16764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sz="2400" b="1">
                <a:latin typeface="Tahoma" panose="020B0604030504040204" pitchFamily="34" charset="0"/>
                <a:cs typeface="Arial" panose="020B0604020202020204" pitchFamily="34" charset="0"/>
              </a:rPr>
              <a:t>&lt; 500mm</a:t>
            </a:r>
          </a:p>
        </p:txBody>
      </p:sp>
      <p:sp>
        <p:nvSpPr>
          <p:cNvPr id="40976" name="Text Box 16"/>
          <p:cNvSpPr txBox="1">
            <a:spLocks noChangeArrowheads="1"/>
          </p:cNvSpPr>
          <p:nvPr/>
        </p:nvSpPr>
        <p:spPr bwMode="auto">
          <a:xfrm>
            <a:off x="6096000" y="5257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sz="2400" b="1">
                <a:latin typeface="Tahoma" panose="020B0604030504040204" pitchFamily="34" charset="0"/>
                <a:cs typeface="Arial" panose="020B0604020202020204" pitchFamily="34" charset="0"/>
              </a:rPr>
              <a:t>&lt; 500mm</a:t>
            </a:r>
          </a:p>
        </p:txBody>
      </p:sp>
      <p:sp>
        <p:nvSpPr>
          <p:cNvPr id="22545" name="Text Box 17"/>
          <p:cNvSpPr txBox="1">
            <a:spLocks noChangeArrowheads="1"/>
          </p:cNvSpPr>
          <p:nvPr/>
        </p:nvSpPr>
        <p:spPr bwMode="auto">
          <a:xfrm>
            <a:off x="3048000" y="35052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sz="2400">
                <a:latin typeface="Tahoma" panose="020B0604030504040204" pitchFamily="34" charset="0"/>
                <a:cs typeface="Arial" panose="020B0604020202020204" pitchFamily="34" charset="0"/>
              </a:rPr>
              <a:t>I</a:t>
            </a:r>
          </a:p>
        </p:txBody>
      </p:sp>
      <p:sp>
        <p:nvSpPr>
          <p:cNvPr id="22546" name="Text Box 18"/>
          <p:cNvSpPr txBox="1">
            <a:spLocks noChangeArrowheads="1"/>
          </p:cNvSpPr>
          <p:nvPr/>
        </p:nvSpPr>
        <p:spPr bwMode="auto">
          <a:xfrm>
            <a:off x="3048000" y="2133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sz="2400">
                <a:latin typeface="Tahoma" panose="020B0604030504040204" pitchFamily="34" charset="0"/>
                <a:cs typeface="Arial" panose="020B0604020202020204" pitchFamily="34" charset="0"/>
              </a:rPr>
              <a:t>II</a:t>
            </a:r>
          </a:p>
        </p:txBody>
      </p:sp>
      <p:sp>
        <p:nvSpPr>
          <p:cNvPr id="22547" name="Text Box 19"/>
          <p:cNvSpPr txBox="1">
            <a:spLocks noChangeArrowheads="1"/>
          </p:cNvSpPr>
          <p:nvPr/>
        </p:nvSpPr>
        <p:spPr bwMode="auto">
          <a:xfrm>
            <a:off x="2971800" y="4419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sz="2400">
                <a:latin typeface="Tahoma" panose="020B0604030504040204" pitchFamily="34" charset="0"/>
                <a:cs typeface="Arial" panose="020B0604020202020204" pitchFamily="34" charset="0"/>
              </a:rPr>
              <a:t>II</a:t>
            </a:r>
          </a:p>
        </p:txBody>
      </p:sp>
      <p:sp>
        <p:nvSpPr>
          <p:cNvPr id="22548" name="Text Box 20"/>
          <p:cNvSpPr txBox="1">
            <a:spLocks noChangeArrowheads="1"/>
          </p:cNvSpPr>
          <p:nvPr/>
        </p:nvSpPr>
        <p:spPr bwMode="auto">
          <a:xfrm>
            <a:off x="3733800" y="5105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sz="2400">
                <a:latin typeface="Tahoma" panose="020B0604030504040204" pitchFamily="34" charset="0"/>
                <a:cs typeface="Arial" panose="020B0604020202020204" pitchFamily="34" charset="0"/>
              </a:rPr>
              <a:t>III</a:t>
            </a:r>
          </a:p>
        </p:txBody>
      </p:sp>
      <p:sp>
        <p:nvSpPr>
          <p:cNvPr id="22549" name="Text Box 21"/>
          <p:cNvSpPr txBox="1">
            <a:spLocks noChangeArrowheads="1"/>
          </p:cNvSpPr>
          <p:nvPr/>
        </p:nvSpPr>
        <p:spPr bwMode="auto">
          <a:xfrm>
            <a:off x="3886200" y="1524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sz="2400">
                <a:latin typeface="Tahoma" panose="020B0604030504040204" pitchFamily="34" charset="0"/>
                <a:cs typeface="Arial" panose="020B0604020202020204" pitchFamily="34" charset="0"/>
              </a:rPr>
              <a:t>III</a:t>
            </a:r>
          </a:p>
        </p:txBody>
      </p:sp>
      <p:sp>
        <p:nvSpPr>
          <p:cNvPr id="22550" name="Text Box 22"/>
          <p:cNvSpPr txBox="1">
            <a:spLocks noChangeArrowheads="1"/>
          </p:cNvSpPr>
          <p:nvPr/>
        </p:nvSpPr>
        <p:spPr bwMode="auto">
          <a:xfrm>
            <a:off x="4191000" y="37338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sz="2400">
                <a:latin typeface="Tahoma" panose="020B0604030504040204" pitchFamily="34" charset="0"/>
                <a:cs typeface="Arial" panose="020B0604020202020204" pitchFamily="34" charset="0"/>
              </a:rPr>
              <a:t>A</a:t>
            </a:r>
          </a:p>
        </p:txBody>
      </p:sp>
      <p:sp>
        <p:nvSpPr>
          <p:cNvPr id="22551" name="Text Box 23"/>
          <p:cNvSpPr txBox="1">
            <a:spLocks noChangeArrowheads="1"/>
          </p:cNvSpPr>
          <p:nvPr/>
        </p:nvSpPr>
        <p:spPr bwMode="auto">
          <a:xfrm>
            <a:off x="4191000" y="2362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sz="2400">
                <a:latin typeface="Tahoma" panose="020B0604030504040204" pitchFamily="34" charset="0"/>
                <a:cs typeface="Arial" panose="020B0604020202020204" pitchFamily="34" charset="0"/>
              </a:rPr>
              <a:t>B</a:t>
            </a:r>
          </a:p>
        </p:txBody>
      </p:sp>
      <p:sp>
        <p:nvSpPr>
          <p:cNvPr id="22552" name="Text Box 24"/>
          <p:cNvSpPr txBox="1">
            <a:spLocks noChangeArrowheads="1"/>
          </p:cNvSpPr>
          <p:nvPr/>
        </p:nvSpPr>
        <p:spPr bwMode="auto">
          <a:xfrm>
            <a:off x="4191000" y="46482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sz="2400">
                <a:latin typeface="Tahoma" panose="020B0604030504040204" pitchFamily="34" charset="0"/>
                <a:cs typeface="Arial" panose="020B0604020202020204" pitchFamily="34" charset="0"/>
              </a:rPr>
              <a:t>B</a:t>
            </a:r>
          </a:p>
        </p:txBody>
      </p:sp>
      <p:sp>
        <p:nvSpPr>
          <p:cNvPr id="22553" name="Text Box 25"/>
          <p:cNvSpPr txBox="1">
            <a:spLocks noChangeArrowheads="1"/>
          </p:cNvSpPr>
          <p:nvPr/>
        </p:nvSpPr>
        <p:spPr bwMode="auto">
          <a:xfrm>
            <a:off x="4572000" y="1676400"/>
            <a:ext cx="30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sz="2400">
                <a:latin typeface="Tahoma" panose="020B0604030504040204" pitchFamily="34" charset="0"/>
                <a:cs typeface="Arial" panose="020B0604020202020204" pitchFamily="34" charset="0"/>
              </a:rPr>
              <a:t>C</a:t>
            </a:r>
          </a:p>
        </p:txBody>
      </p:sp>
      <p:sp>
        <p:nvSpPr>
          <p:cNvPr id="22554" name="Text Box 26"/>
          <p:cNvSpPr txBox="1">
            <a:spLocks noChangeArrowheads="1"/>
          </p:cNvSpPr>
          <p:nvPr/>
        </p:nvSpPr>
        <p:spPr bwMode="auto">
          <a:xfrm>
            <a:off x="4572000" y="510540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spcBef>
                <a:spcPct val="50000"/>
              </a:spcBef>
            </a:pPr>
            <a:r>
              <a:rPr lang="en-US" sz="2400">
                <a:latin typeface="Tahoma" panose="020B0604030504040204" pitchFamily="34" charset="0"/>
                <a:cs typeface="Arial" panose="020B0604020202020204" pitchFamily="34" charset="0"/>
              </a:rPr>
              <a:t>C</a:t>
            </a:r>
          </a:p>
        </p:txBody>
      </p:sp>
      <p:sp>
        <p:nvSpPr>
          <p:cNvPr id="40987" name="AutoShape 27"/>
          <p:cNvSpPr>
            <a:spLocks noChangeArrowheads="1"/>
          </p:cNvSpPr>
          <p:nvPr/>
        </p:nvSpPr>
        <p:spPr bwMode="auto">
          <a:xfrm>
            <a:off x="0" y="0"/>
            <a:ext cx="9144000" cy="1600200"/>
          </a:xfrm>
          <a:prstGeom prst="roundRect">
            <a:avLst>
              <a:gd name="adj" fmla="val 16667"/>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a:r>
              <a:rPr lang="vi-VN" sz="2200" b="1" smtClean="0">
                <a:latin typeface="Times New Roman" panose="02020603050405020304" pitchFamily="18" charset="0"/>
                <a:cs typeface="Arial" panose="020B0604020202020204" pitchFamily="34" charset="0"/>
              </a:rPr>
              <a:t>Hãy xác định các đặc điểm khí hậu trên hình vẽ :</a:t>
            </a:r>
          </a:p>
          <a:p>
            <a:pPr algn="ctr"/>
            <a:r>
              <a:rPr lang="vi-VN" sz="2200" b="1" smtClean="0">
                <a:latin typeface="Times New Roman" panose="02020603050405020304" pitchFamily="18" charset="0"/>
                <a:cs typeface="Arial" panose="020B0604020202020204" pitchFamily="34" charset="0"/>
              </a:rPr>
              <a:t>	- Tương ứng các số I, II , III của các đới là loại gió gì ?</a:t>
            </a:r>
          </a:p>
          <a:p>
            <a:pPr algn="ctr"/>
            <a:endParaRPr lang="en-US" sz="2200">
              <a:solidFill>
                <a:srgbClr val="66FF66"/>
              </a:solidFill>
              <a:latin typeface="Times New Roman" panose="02020603050405020304" pitchFamily="18" charset="0"/>
              <a:cs typeface="Arial" panose="020B0604020202020204" pitchFamily="34" charset="0"/>
            </a:endParaRPr>
          </a:p>
        </p:txBody>
      </p:sp>
      <p:sp>
        <p:nvSpPr>
          <p:cNvPr id="40988" name="AutoShape 28"/>
          <p:cNvSpPr>
            <a:spLocks noChangeArrowheads="1"/>
          </p:cNvSpPr>
          <p:nvPr/>
        </p:nvSpPr>
        <p:spPr bwMode="auto">
          <a:xfrm>
            <a:off x="0" y="0"/>
            <a:ext cx="9144000" cy="1371600"/>
          </a:xfrm>
          <a:prstGeom prst="flowChartTerminator">
            <a:avLst/>
          </a:prstGeom>
          <a:solidFill>
            <a:schemeClr val="folHlink"/>
          </a:solidFill>
          <a:ln w="9525">
            <a:solidFill>
              <a:schemeClr val="tx1"/>
            </a:solidFill>
            <a:miter lim="800000"/>
            <a:headEnd/>
            <a:tailEnd/>
          </a:ln>
        </p:spPr>
        <p:txBody>
          <a:bodyPr wrap="none" anchor="ct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a:r>
              <a:rPr lang="en-US" sz="2300" b="1" dirty="0" err="1" smtClean="0">
                <a:latin typeface="Times New Roman" panose="02020603050405020304" pitchFamily="18" charset="0"/>
                <a:cs typeface="Times New Roman" panose="02020603050405020304" pitchFamily="18" charset="0"/>
              </a:rPr>
              <a:t>Câu</a:t>
            </a:r>
            <a:r>
              <a:rPr lang="en-US" sz="2300" b="1" dirty="0" smtClean="0">
                <a:latin typeface="Times New Roman" panose="02020603050405020304" pitchFamily="18" charset="0"/>
                <a:cs typeface="Times New Roman" panose="02020603050405020304" pitchFamily="18" charset="0"/>
              </a:rPr>
              <a:t> </a:t>
            </a:r>
            <a:r>
              <a:rPr lang="en-US" sz="2300" b="1" dirty="0">
                <a:latin typeface="Times New Roman" panose="02020603050405020304" pitchFamily="18" charset="0"/>
                <a:cs typeface="Times New Roman" panose="02020603050405020304" pitchFamily="18" charset="0"/>
              </a:rPr>
              <a:t>2: </a:t>
            </a:r>
            <a:r>
              <a:rPr lang="en-US" sz="2300" b="1" dirty="0" err="1">
                <a:latin typeface="Times New Roman" panose="02020603050405020304" pitchFamily="18" charset="0"/>
                <a:cs typeface="Times New Roman" panose="02020603050405020304" pitchFamily="18" charset="0"/>
              </a:rPr>
              <a:t>Hãy</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xác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định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các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đặc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điểm</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khí</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hậu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trên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hình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vẽ</a:t>
            </a:r>
            <a:r>
              <a:rPr lang="en-US" sz="2300" b="1" dirty="0">
                <a:latin typeface="Times New Roman" panose="02020603050405020304" pitchFamily="18" charset="0"/>
                <a:cs typeface="Times New Roman" panose="02020603050405020304" pitchFamily="18" charset="0"/>
              </a:rPr>
              <a:t> </a:t>
            </a:r>
            <a:r>
              <a:rPr lang="en-US" sz="2300" b="1" dirty="0" smtClean="0">
                <a:latin typeface="Times New Roman" panose="02020603050405020304" pitchFamily="18" charset="0"/>
                <a:cs typeface="Times New Roman" panose="02020603050405020304" pitchFamily="18" charset="0"/>
              </a:rPr>
              <a:t>:</a:t>
            </a:r>
          </a:p>
          <a:p>
            <a:pPr algn="ctr"/>
            <a:r>
              <a:rPr lang="vi-VN" sz="2300" b="1" dirty="0" smtClean="0">
                <a:latin typeface="Times New Roman" panose="02020603050405020304" pitchFamily="18" charset="0"/>
                <a:cs typeface="Times New Roman" panose="02020603050405020304" pitchFamily="18" charset="0"/>
              </a:rPr>
              <a:t>- </a:t>
            </a:r>
            <a:r>
              <a:rPr lang="vi-VN" sz="2300" b="1" dirty="0">
                <a:latin typeface="Times New Roman" panose="02020603050405020304" pitchFamily="18" charset="0"/>
                <a:cs typeface="Times New Roman" panose="02020603050405020304" pitchFamily="18" charset="0"/>
              </a:rPr>
              <a:t>Tương ứng các chữ  A, B ,C của các đới  có lượng mưa bao nhiêu</a:t>
            </a:r>
            <a:r>
              <a:rPr lang="vi-VN" sz="2300" b="1" dirty="0" smtClean="0">
                <a:latin typeface="Times New Roman" panose="02020603050405020304" pitchFamily="18" charset="0"/>
                <a:cs typeface="Times New Roman" panose="02020603050405020304" pitchFamily="18" charset="0"/>
              </a:rPr>
              <a:t>?</a:t>
            </a:r>
            <a:endParaRPr lang="vi-VN" sz="23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06137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87"/>
                                        </p:tgtEl>
                                        <p:attrNameLst>
                                          <p:attrName>style.visibility</p:attrName>
                                        </p:attrNameLst>
                                      </p:cBhvr>
                                      <p:to>
                                        <p:strVal val="visible"/>
                                      </p:to>
                                    </p:set>
                                    <p:anim calcmode="lin" valueType="num">
                                      <p:cBhvr additive="base">
                                        <p:cTn id="7" dur="500" fill="hold"/>
                                        <p:tgtEl>
                                          <p:spTgt spid="40987"/>
                                        </p:tgtEl>
                                        <p:attrNameLst>
                                          <p:attrName>ppt_x</p:attrName>
                                        </p:attrNameLst>
                                      </p:cBhvr>
                                      <p:tavLst>
                                        <p:tav tm="0">
                                          <p:val>
                                            <p:strVal val="#ppt_x"/>
                                          </p:val>
                                        </p:tav>
                                        <p:tav tm="100000">
                                          <p:val>
                                            <p:strVal val="#ppt_x"/>
                                          </p:val>
                                        </p:tav>
                                      </p:tavLst>
                                    </p:anim>
                                    <p:anim calcmode="lin" valueType="num">
                                      <p:cBhvr additive="base">
                                        <p:cTn id="8" dur="500" fill="hold"/>
                                        <p:tgtEl>
                                          <p:spTgt spid="4098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grpId="1" nodeType="clickEffect">
                                  <p:stCondLst>
                                    <p:cond delay="0"/>
                                  </p:stCondLst>
                                  <p:childTnLst>
                                    <p:anim calcmode="lin" valueType="num">
                                      <p:cBhvr additive="base">
                                        <p:cTn id="12" dur="500"/>
                                        <p:tgtEl>
                                          <p:spTgt spid="40987"/>
                                        </p:tgtEl>
                                        <p:attrNameLst>
                                          <p:attrName>ppt_x</p:attrName>
                                        </p:attrNameLst>
                                      </p:cBhvr>
                                      <p:tavLst>
                                        <p:tav tm="0">
                                          <p:val>
                                            <p:strVal val="ppt_x"/>
                                          </p:val>
                                        </p:tav>
                                        <p:tav tm="100000">
                                          <p:val>
                                            <p:strVal val="ppt_x"/>
                                          </p:val>
                                        </p:tav>
                                      </p:tavLst>
                                    </p:anim>
                                    <p:anim calcmode="lin" valueType="num">
                                      <p:cBhvr additive="base">
                                        <p:cTn id="13" dur="500"/>
                                        <p:tgtEl>
                                          <p:spTgt spid="40987"/>
                                        </p:tgtEl>
                                        <p:attrNameLst>
                                          <p:attrName>ppt_y</p:attrName>
                                        </p:attrNameLst>
                                      </p:cBhvr>
                                      <p:tavLst>
                                        <p:tav tm="0">
                                          <p:val>
                                            <p:strVal val="ppt_y"/>
                                          </p:val>
                                        </p:tav>
                                        <p:tav tm="100000">
                                          <p:val>
                                            <p:strVal val="1+ppt_h/2"/>
                                          </p:val>
                                        </p:tav>
                                      </p:tavLst>
                                    </p:anim>
                                    <p:set>
                                      <p:cBhvr>
                                        <p:cTn id="14" dur="1" fill="hold">
                                          <p:stCondLst>
                                            <p:cond delay="499"/>
                                          </p:stCondLst>
                                        </p:cTn>
                                        <p:tgtEl>
                                          <p:spTgt spid="40987"/>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nodeType="clickEffect">
                                  <p:stCondLst>
                                    <p:cond delay="0"/>
                                  </p:stCondLst>
                                  <p:childTnLst>
                                    <p:set>
                                      <p:cBhvr>
                                        <p:cTn id="18" dur="1" fill="hold">
                                          <p:stCondLst>
                                            <p:cond delay="0"/>
                                          </p:stCondLst>
                                        </p:cTn>
                                        <p:tgtEl>
                                          <p:spTgt spid="40969">
                                            <p:txEl>
                                              <p:pRg st="0" end="0"/>
                                            </p:txEl>
                                          </p:spTgt>
                                        </p:tgtEl>
                                        <p:attrNameLst>
                                          <p:attrName>style.visibility</p:attrName>
                                        </p:attrNameLst>
                                      </p:cBhvr>
                                      <p:to>
                                        <p:strVal val="visible"/>
                                      </p:to>
                                    </p:set>
                                    <p:animEffect transition="in" filter="box(in)">
                                      <p:cBhvr>
                                        <p:cTn id="19" dur="500"/>
                                        <p:tgtEl>
                                          <p:spTgt spid="40969">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0" presetClass="entr" presetSubtype="0" fill="hold" nodeType="clickEffect">
                                  <p:stCondLst>
                                    <p:cond delay="0"/>
                                  </p:stCondLst>
                                  <p:childTnLst>
                                    <p:set>
                                      <p:cBhvr>
                                        <p:cTn id="23" dur="1" fill="hold">
                                          <p:stCondLst>
                                            <p:cond delay="0"/>
                                          </p:stCondLst>
                                        </p:cTn>
                                        <p:tgtEl>
                                          <p:spTgt spid="40968">
                                            <p:txEl>
                                              <p:pRg st="0" end="0"/>
                                            </p:txEl>
                                          </p:spTgt>
                                        </p:tgtEl>
                                        <p:attrNameLst>
                                          <p:attrName>style.visibility</p:attrName>
                                        </p:attrNameLst>
                                      </p:cBhvr>
                                      <p:to>
                                        <p:strVal val="visible"/>
                                      </p:to>
                                    </p:set>
                                    <p:animEffect transition="in" filter="wedge">
                                      <p:cBhvr>
                                        <p:cTn id="24" dur="2000"/>
                                        <p:tgtEl>
                                          <p:spTgt spid="40968">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0" presetClass="entr" presetSubtype="0" fill="hold" nodeType="clickEffect">
                                  <p:stCondLst>
                                    <p:cond delay="0"/>
                                  </p:stCondLst>
                                  <p:childTnLst>
                                    <p:set>
                                      <p:cBhvr>
                                        <p:cTn id="28" dur="1" fill="hold">
                                          <p:stCondLst>
                                            <p:cond delay="0"/>
                                          </p:stCondLst>
                                        </p:cTn>
                                        <p:tgtEl>
                                          <p:spTgt spid="40967">
                                            <p:txEl>
                                              <p:pRg st="0" end="0"/>
                                            </p:txEl>
                                          </p:spTgt>
                                        </p:tgtEl>
                                        <p:attrNameLst>
                                          <p:attrName>style.visibility</p:attrName>
                                        </p:attrNameLst>
                                      </p:cBhvr>
                                      <p:to>
                                        <p:strVal val="visible"/>
                                      </p:to>
                                    </p:set>
                                    <p:animEffect transition="in" filter="wedge">
                                      <p:cBhvr>
                                        <p:cTn id="29" dur="2000"/>
                                        <p:tgtEl>
                                          <p:spTgt spid="40967">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6" fill="hold" nodeType="clickEffect">
                                  <p:stCondLst>
                                    <p:cond delay="0"/>
                                  </p:stCondLst>
                                  <p:childTnLst>
                                    <p:set>
                                      <p:cBhvr>
                                        <p:cTn id="33" dur="1" fill="hold">
                                          <p:stCondLst>
                                            <p:cond delay="0"/>
                                          </p:stCondLst>
                                        </p:cTn>
                                        <p:tgtEl>
                                          <p:spTgt spid="40970">
                                            <p:txEl>
                                              <p:pRg st="0" end="0"/>
                                            </p:txEl>
                                          </p:spTgt>
                                        </p:tgtEl>
                                        <p:attrNameLst>
                                          <p:attrName>style.visibility</p:attrName>
                                        </p:attrNameLst>
                                      </p:cBhvr>
                                      <p:to>
                                        <p:strVal val="visible"/>
                                      </p:to>
                                    </p:set>
                                    <p:anim calcmode="lin" valueType="num">
                                      <p:cBhvr additive="base">
                                        <p:cTn id="34" dur="500" fill="hold"/>
                                        <p:tgtEl>
                                          <p:spTgt spid="40970">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409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6" fill="hold" nodeType="clickEffect">
                                  <p:stCondLst>
                                    <p:cond delay="0"/>
                                  </p:stCondLst>
                                  <p:childTnLst>
                                    <p:set>
                                      <p:cBhvr>
                                        <p:cTn id="39" dur="1" fill="hold">
                                          <p:stCondLst>
                                            <p:cond delay="0"/>
                                          </p:stCondLst>
                                        </p:cTn>
                                        <p:tgtEl>
                                          <p:spTgt spid="40971">
                                            <p:txEl>
                                              <p:pRg st="0" end="0"/>
                                            </p:txEl>
                                          </p:spTgt>
                                        </p:tgtEl>
                                        <p:attrNameLst>
                                          <p:attrName>style.visibility</p:attrName>
                                        </p:attrNameLst>
                                      </p:cBhvr>
                                      <p:to>
                                        <p:strVal val="visible"/>
                                      </p:to>
                                    </p:set>
                                    <p:anim calcmode="lin" valueType="num">
                                      <p:cBhvr additive="base">
                                        <p:cTn id="40" dur="500" fill="hold"/>
                                        <p:tgtEl>
                                          <p:spTgt spid="40971">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409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0988"/>
                                        </p:tgtEl>
                                        <p:attrNameLst>
                                          <p:attrName>style.visibility</p:attrName>
                                        </p:attrNameLst>
                                      </p:cBhvr>
                                      <p:to>
                                        <p:strVal val="visible"/>
                                      </p:to>
                                    </p:set>
                                    <p:anim calcmode="lin" valueType="num">
                                      <p:cBhvr additive="base">
                                        <p:cTn id="46" dur="2000" fill="hold"/>
                                        <p:tgtEl>
                                          <p:spTgt spid="40988"/>
                                        </p:tgtEl>
                                        <p:attrNameLst>
                                          <p:attrName>ppt_x</p:attrName>
                                        </p:attrNameLst>
                                      </p:cBhvr>
                                      <p:tavLst>
                                        <p:tav tm="0">
                                          <p:val>
                                            <p:strVal val="#ppt_x"/>
                                          </p:val>
                                        </p:tav>
                                        <p:tav tm="100000">
                                          <p:val>
                                            <p:strVal val="#ppt_x"/>
                                          </p:val>
                                        </p:tav>
                                      </p:tavLst>
                                    </p:anim>
                                    <p:anim calcmode="lin" valueType="num">
                                      <p:cBhvr additive="base">
                                        <p:cTn id="47" dur="2000" fill="hold"/>
                                        <p:tgtEl>
                                          <p:spTgt spid="40988"/>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xit" presetSubtype="4" fill="hold" grpId="1" nodeType="clickEffect">
                                  <p:stCondLst>
                                    <p:cond delay="0"/>
                                  </p:stCondLst>
                                  <p:childTnLst>
                                    <p:anim calcmode="lin" valueType="num">
                                      <p:cBhvr additive="base">
                                        <p:cTn id="51" dur="500"/>
                                        <p:tgtEl>
                                          <p:spTgt spid="40988"/>
                                        </p:tgtEl>
                                        <p:attrNameLst>
                                          <p:attrName>ppt_x</p:attrName>
                                        </p:attrNameLst>
                                      </p:cBhvr>
                                      <p:tavLst>
                                        <p:tav tm="0">
                                          <p:val>
                                            <p:strVal val="ppt_x"/>
                                          </p:val>
                                        </p:tav>
                                        <p:tav tm="100000">
                                          <p:val>
                                            <p:strVal val="ppt_x"/>
                                          </p:val>
                                        </p:tav>
                                      </p:tavLst>
                                    </p:anim>
                                    <p:anim calcmode="lin" valueType="num">
                                      <p:cBhvr additive="base">
                                        <p:cTn id="52" dur="500"/>
                                        <p:tgtEl>
                                          <p:spTgt spid="40988"/>
                                        </p:tgtEl>
                                        <p:attrNameLst>
                                          <p:attrName>ppt_y</p:attrName>
                                        </p:attrNameLst>
                                      </p:cBhvr>
                                      <p:tavLst>
                                        <p:tav tm="0">
                                          <p:val>
                                            <p:strVal val="ppt_y"/>
                                          </p:val>
                                        </p:tav>
                                        <p:tav tm="100000">
                                          <p:val>
                                            <p:strVal val="1+ppt_h/2"/>
                                          </p:val>
                                        </p:tav>
                                      </p:tavLst>
                                    </p:anim>
                                    <p:set>
                                      <p:cBhvr>
                                        <p:cTn id="53" dur="1" fill="hold">
                                          <p:stCondLst>
                                            <p:cond delay="499"/>
                                          </p:stCondLst>
                                        </p:cTn>
                                        <p:tgtEl>
                                          <p:spTgt spid="40988"/>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21" presetClass="entr" presetSubtype="4" fill="hold" nodeType="clickEffect">
                                  <p:stCondLst>
                                    <p:cond delay="0"/>
                                  </p:stCondLst>
                                  <p:childTnLst>
                                    <p:set>
                                      <p:cBhvr>
                                        <p:cTn id="57" dur="1" fill="hold">
                                          <p:stCondLst>
                                            <p:cond delay="0"/>
                                          </p:stCondLst>
                                        </p:cTn>
                                        <p:tgtEl>
                                          <p:spTgt spid="40972">
                                            <p:txEl>
                                              <p:pRg st="0" end="0"/>
                                            </p:txEl>
                                          </p:spTgt>
                                        </p:tgtEl>
                                        <p:attrNameLst>
                                          <p:attrName>style.visibility</p:attrName>
                                        </p:attrNameLst>
                                      </p:cBhvr>
                                      <p:to>
                                        <p:strVal val="visible"/>
                                      </p:to>
                                    </p:set>
                                    <p:animEffect transition="in" filter="wheel(4)">
                                      <p:cBhvr>
                                        <p:cTn id="58" dur="2000"/>
                                        <p:tgtEl>
                                          <p:spTgt spid="40972">
                                            <p:txEl>
                                              <p:pRg st="0" end="0"/>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 presetClass="entr" presetSubtype="10" fill="hold" nodeType="clickEffect">
                                  <p:stCondLst>
                                    <p:cond delay="0"/>
                                  </p:stCondLst>
                                  <p:childTnLst>
                                    <p:set>
                                      <p:cBhvr>
                                        <p:cTn id="62" dur="1" fill="hold">
                                          <p:stCondLst>
                                            <p:cond delay="0"/>
                                          </p:stCondLst>
                                        </p:cTn>
                                        <p:tgtEl>
                                          <p:spTgt spid="40973">
                                            <p:txEl>
                                              <p:pRg st="0" end="0"/>
                                            </p:txEl>
                                          </p:spTgt>
                                        </p:tgtEl>
                                        <p:attrNameLst>
                                          <p:attrName>style.visibility</p:attrName>
                                        </p:attrNameLst>
                                      </p:cBhvr>
                                      <p:to>
                                        <p:strVal val="visible"/>
                                      </p:to>
                                    </p:set>
                                    <p:animEffect transition="in" filter="checkerboard(across)">
                                      <p:cBhvr>
                                        <p:cTn id="63" dur="500"/>
                                        <p:tgtEl>
                                          <p:spTgt spid="40973">
                                            <p:txEl>
                                              <p:pRg st="0" end="0"/>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 presetClass="entr" presetSubtype="10" fill="hold" nodeType="clickEffect">
                                  <p:stCondLst>
                                    <p:cond delay="0"/>
                                  </p:stCondLst>
                                  <p:childTnLst>
                                    <p:set>
                                      <p:cBhvr>
                                        <p:cTn id="67" dur="1" fill="hold">
                                          <p:stCondLst>
                                            <p:cond delay="0"/>
                                          </p:stCondLst>
                                        </p:cTn>
                                        <p:tgtEl>
                                          <p:spTgt spid="40974">
                                            <p:txEl>
                                              <p:pRg st="0" end="0"/>
                                            </p:txEl>
                                          </p:spTgt>
                                        </p:tgtEl>
                                        <p:attrNameLst>
                                          <p:attrName>style.visibility</p:attrName>
                                        </p:attrNameLst>
                                      </p:cBhvr>
                                      <p:to>
                                        <p:strVal val="visible"/>
                                      </p:to>
                                    </p:set>
                                    <p:animEffect transition="in" filter="checkerboard(across)">
                                      <p:cBhvr>
                                        <p:cTn id="68" dur="500"/>
                                        <p:tgtEl>
                                          <p:spTgt spid="40974">
                                            <p:txEl>
                                              <p:pRg st="0" end="0"/>
                                            </p:txEl>
                                          </p:spTgt>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6" fill="hold" nodeType="clickEffect">
                                  <p:stCondLst>
                                    <p:cond delay="0"/>
                                  </p:stCondLst>
                                  <p:childTnLst>
                                    <p:set>
                                      <p:cBhvr>
                                        <p:cTn id="72" dur="1" fill="hold">
                                          <p:stCondLst>
                                            <p:cond delay="0"/>
                                          </p:stCondLst>
                                        </p:cTn>
                                        <p:tgtEl>
                                          <p:spTgt spid="40975">
                                            <p:txEl>
                                              <p:pRg st="0" end="0"/>
                                            </p:txEl>
                                          </p:spTgt>
                                        </p:tgtEl>
                                        <p:attrNameLst>
                                          <p:attrName>style.visibility</p:attrName>
                                        </p:attrNameLst>
                                      </p:cBhvr>
                                      <p:to>
                                        <p:strVal val="visible"/>
                                      </p:to>
                                    </p:set>
                                    <p:anim calcmode="lin" valueType="num">
                                      <p:cBhvr additive="base">
                                        <p:cTn id="73" dur="500" fill="hold"/>
                                        <p:tgtEl>
                                          <p:spTgt spid="40975">
                                            <p:txEl>
                                              <p:pRg st="0" end="0"/>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409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6" fill="hold" nodeType="clickEffect">
                                  <p:stCondLst>
                                    <p:cond delay="0"/>
                                  </p:stCondLst>
                                  <p:childTnLst>
                                    <p:set>
                                      <p:cBhvr>
                                        <p:cTn id="78" dur="1" fill="hold">
                                          <p:stCondLst>
                                            <p:cond delay="0"/>
                                          </p:stCondLst>
                                        </p:cTn>
                                        <p:tgtEl>
                                          <p:spTgt spid="40976">
                                            <p:txEl>
                                              <p:pRg st="0" end="0"/>
                                            </p:txEl>
                                          </p:spTgt>
                                        </p:tgtEl>
                                        <p:attrNameLst>
                                          <p:attrName>style.visibility</p:attrName>
                                        </p:attrNameLst>
                                      </p:cBhvr>
                                      <p:to>
                                        <p:strVal val="visible"/>
                                      </p:to>
                                    </p:set>
                                    <p:anim calcmode="lin" valueType="num">
                                      <p:cBhvr additive="base">
                                        <p:cTn id="79" dur="500" fill="hold"/>
                                        <p:tgtEl>
                                          <p:spTgt spid="40976">
                                            <p:txEl>
                                              <p:pRg st="0" end="0"/>
                                            </p:tx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4097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7" grpId="0" animBg="1"/>
      <p:bldP spid="40987" grpId="1" animBg="1"/>
      <p:bldP spid="40988" grpId="0" animBg="1"/>
      <p:bldP spid="4098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0"/>
            <a:ext cx="9144000" cy="6858000"/>
          </a:xfrm>
          <a:prstGeom prst="rect">
            <a:avLst/>
          </a:prstGeom>
          <a:gradFill rotWithShape="1">
            <a:gsLst>
              <a:gs pos="0">
                <a:schemeClr val="tx1"/>
              </a:gs>
              <a:gs pos="50000">
                <a:srgbClr val="003366"/>
              </a:gs>
              <a:gs pos="100000">
                <a:schemeClr val="tx1"/>
              </a:gs>
            </a:gsLst>
            <a:lin ang="5400000" scaled="1"/>
          </a:gradFill>
          <a:ln w="9525">
            <a:solidFill>
              <a:schemeClr val="tx1"/>
            </a:solidFill>
            <a:miter lim="800000"/>
            <a:headEnd/>
            <a:tailEnd/>
          </a:ln>
          <a:effectLst/>
          <a:extLst/>
        </p:spPr>
        <p:txBody>
          <a:bodyPr wrap="none" anchor="ctr"/>
          <a:lstStyle/>
          <a:p>
            <a:pPr algn="ctr">
              <a:defRPr/>
            </a:pPr>
            <a:endParaRPr lang="vi-VN">
              <a:latin typeface="Arial" charset="0"/>
            </a:endParaRPr>
          </a:p>
        </p:txBody>
      </p:sp>
      <p:sp>
        <p:nvSpPr>
          <p:cNvPr id="38915" name="Rectangle 3"/>
          <p:cNvSpPr>
            <a:spLocks noGrp="1" noChangeArrowheads="1"/>
          </p:cNvSpPr>
          <p:nvPr>
            <p:ph type="ctrTitle"/>
          </p:nvPr>
        </p:nvSpPr>
        <p:spPr>
          <a:xfrm>
            <a:off x="-76200" y="76200"/>
            <a:ext cx="9296400" cy="1470025"/>
          </a:xfrm>
          <a:effectLst>
            <a:outerShdw dist="35921" dir="2700000" algn="ctr" rotWithShape="0">
              <a:srgbClr val="FF99FF"/>
            </a:outerShdw>
          </a:effectLst>
        </p:spPr>
        <p:txBody>
          <a:bodyPr>
            <a:normAutofit/>
          </a:bodyPr>
          <a:lstStyle/>
          <a:p>
            <a:pPr eaLnBrk="1" hangingPunct="1">
              <a:defRPr/>
            </a:pPr>
            <a:r>
              <a:rPr lang="vi-VN" sz="3800" b="1" dirty="0" smtClean="0">
                <a:solidFill>
                  <a:schemeClr val="bg1"/>
                </a:solidFill>
                <a:latin typeface="Times New Roman" panose="02020603050405020304" pitchFamily="18" charset="0"/>
              </a:rPr>
              <a:t>H</a:t>
            </a:r>
            <a:r>
              <a:rPr lang="en-US" sz="3800" b="1" dirty="0" smtClean="0">
                <a:solidFill>
                  <a:schemeClr val="bg1"/>
                </a:solidFill>
                <a:latin typeface="Times New Roman" panose="02020603050405020304" pitchFamily="18" charset="0"/>
              </a:rPr>
              <a:t>ư</a:t>
            </a:r>
            <a:r>
              <a:rPr lang="vi-VN" sz="3800" b="1" dirty="0" smtClean="0">
                <a:solidFill>
                  <a:schemeClr val="bg1"/>
                </a:solidFill>
                <a:latin typeface="Times New Roman" panose="02020603050405020304" pitchFamily="18" charset="0"/>
              </a:rPr>
              <a:t>ớng dẫn bài tập về nhà:</a:t>
            </a:r>
            <a:endParaRPr lang="en-US" sz="3800" b="1" dirty="0" smtClean="0">
              <a:latin typeface="Times New Roman" panose="02020603050405020304" pitchFamily="18" charset="0"/>
            </a:endParaRPr>
          </a:p>
        </p:txBody>
      </p:sp>
      <p:sp>
        <p:nvSpPr>
          <p:cNvPr id="38916" name="Rectangle 4"/>
          <p:cNvSpPr>
            <a:spLocks noGrp="1" noChangeArrowheads="1"/>
          </p:cNvSpPr>
          <p:nvPr>
            <p:ph type="subTitle" idx="1"/>
          </p:nvPr>
        </p:nvSpPr>
        <p:spPr>
          <a:xfrm>
            <a:off x="228600" y="1524000"/>
            <a:ext cx="8763000" cy="1752600"/>
          </a:xfrm>
        </p:spPr>
        <p:txBody>
          <a:bodyPr>
            <a:normAutofit/>
          </a:bodyPr>
          <a:lstStyle/>
          <a:p>
            <a:pPr algn="just" eaLnBrk="1" hangingPunct="1">
              <a:buFontTx/>
              <a:buChar char="-"/>
            </a:pPr>
            <a:r>
              <a:rPr lang="vi-VN" sz="2600" b="1" smtClean="0">
                <a:solidFill>
                  <a:schemeClr val="bg1"/>
                </a:solidFill>
                <a:latin typeface="Times New Roman" panose="02020603050405020304" pitchFamily="18" charset="0"/>
              </a:rPr>
              <a:t>Học thuộc các kiến thức cơ bản của bài  học hôm nay.</a:t>
            </a:r>
          </a:p>
          <a:p>
            <a:pPr algn="just" eaLnBrk="1" hangingPunct="1">
              <a:buFontTx/>
              <a:buChar char="-"/>
            </a:pPr>
            <a:r>
              <a:rPr lang="vi-VN" sz="2600" b="1" smtClean="0">
                <a:solidFill>
                  <a:schemeClr val="bg1"/>
                </a:solidFill>
                <a:latin typeface="Times New Roman" panose="02020603050405020304" pitchFamily="18" charset="0"/>
              </a:rPr>
              <a:t> Làm bài tập.</a:t>
            </a:r>
          </a:p>
          <a:p>
            <a:pPr algn="just" eaLnBrk="1" hangingPunct="1">
              <a:buFontTx/>
              <a:buChar char="-"/>
            </a:pPr>
            <a:r>
              <a:rPr lang="vi-VN" sz="2600" b="1" smtClean="0">
                <a:solidFill>
                  <a:schemeClr val="bg1"/>
                </a:solidFill>
                <a:latin typeface="Times New Roman" panose="02020603050405020304" pitchFamily="18" charset="0"/>
              </a:rPr>
              <a:t>Nghiên cứu trước từ bài 15 đến bài 22, tiết sau ụn tập.</a:t>
            </a:r>
            <a:endParaRPr lang="en-US" sz="2600" b="1" smtClean="0">
              <a:solidFill>
                <a:schemeClr val="bg1"/>
              </a:solidFill>
              <a:latin typeface="Times New Roman" panose="02020603050405020304" pitchFamily="18" charset="0"/>
            </a:endParaRPr>
          </a:p>
        </p:txBody>
      </p:sp>
      <p:sp>
        <p:nvSpPr>
          <p:cNvPr id="23557" name="Rectangle 5"/>
          <p:cNvSpPr>
            <a:spLocks noChangeArrowheads="1"/>
          </p:cNvSpPr>
          <p:nvPr/>
        </p:nvSpPr>
        <p:spPr bwMode="auto">
          <a:xfrm>
            <a:off x="838200" y="381000"/>
            <a:ext cx="7620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endParaRPr lang="vi-VN" b="1">
              <a:solidFill>
                <a:srgbClr val="003366"/>
              </a:solidFill>
              <a:latin typeface="Times New Roman" panose="02020603050405020304" pitchFamily="18" charset="0"/>
            </a:endParaRPr>
          </a:p>
        </p:txBody>
      </p:sp>
      <p:sp>
        <p:nvSpPr>
          <p:cNvPr id="38918" name="Rectangle 6"/>
          <p:cNvSpPr>
            <a:spLocks noChangeArrowheads="1"/>
          </p:cNvSpPr>
          <p:nvPr/>
        </p:nvSpPr>
        <p:spPr bwMode="auto">
          <a:xfrm>
            <a:off x="-152400" y="2743200"/>
            <a:ext cx="92964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20000"/>
              </a:spcBef>
            </a:pPr>
            <a:endParaRPr lang="vi-VN" sz="2600" b="1">
              <a:solidFill>
                <a:schemeClr val="bg1"/>
              </a:solidFill>
              <a:latin typeface="Times New Roman" panose="02020603050405020304" pitchFamily="18" charset="0"/>
            </a:endParaRPr>
          </a:p>
        </p:txBody>
      </p:sp>
    </p:spTree>
    <p:extLst>
      <p:ext uri="{BB962C8B-B14F-4D97-AF65-F5344CB8AC3E}">
        <p14:creationId xmlns:p14="http://schemas.microsoft.com/office/powerpoint/2010/main" val="1779302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 calcmode="lin" valueType="num">
                                      <p:cBhvr additive="base">
                                        <p:cTn id="7" dur="500" fill="hold"/>
                                        <p:tgtEl>
                                          <p:spTgt spid="38915"/>
                                        </p:tgtEl>
                                        <p:attrNameLst>
                                          <p:attrName>ppt_x</p:attrName>
                                        </p:attrNameLst>
                                      </p:cBhvr>
                                      <p:tavLst>
                                        <p:tav tm="0">
                                          <p:val>
                                            <p:strVal val="#ppt_x"/>
                                          </p:val>
                                        </p:tav>
                                        <p:tav tm="100000">
                                          <p:val>
                                            <p:strVal val="#ppt_x"/>
                                          </p:val>
                                        </p:tav>
                                      </p:tavLst>
                                    </p:anim>
                                    <p:anim calcmode="lin" valueType="num">
                                      <p:cBhvr additive="base">
                                        <p:cTn id="8" dur="500" fill="hold"/>
                                        <p:tgtEl>
                                          <p:spTgt spid="389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916">
                                            <p:txEl>
                                              <p:pRg st="0" end="0"/>
                                            </p:txEl>
                                          </p:spTgt>
                                        </p:tgtEl>
                                        <p:attrNameLst>
                                          <p:attrName>style.visibility</p:attrName>
                                        </p:attrNameLst>
                                      </p:cBhvr>
                                      <p:to>
                                        <p:strVal val="visible"/>
                                      </p:to>
                                    </p:set>
                                    <p:anim calcmode="lin" valueType="num">
                                      <p:cBhvr additive="base">
                                        <p:cTn id="13" dur="500" fill="hold"/>
                                        <p:tgtEl>
                                          <p:spTgt spid="389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916">
                                            <p:txEl>
                                              <p:pRg st="1" end="1"/>
                                            </p:txEl>
                                          </p:spTgt>
                                        </p:tgtEl>
                                        <p:attrNameLst>
                                          <p:attrName>style.visibility</p:attrName>
                                        </p:attrNameLst>
                                      </p:cBhvr>
                                      <p:to>
                                        <p:strVal val="visible"/>
                                      </p:to>
                                    </p:set>
                                    <p:anim calcmode="lin" valueType="num">
                                      <p:cBhvr additive="base">
                                        <p:cTn id="19" dur="500" fill="hold"/>
                                        <p:tgtEl>
                                          <p:spTgt spid="389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916">
                                            <p:txEl>
                                              <p:pRg st="2" end="2"/>
                                            </p:txEl>
                                          </p:spTgt>
                                        </p:tgtEl>
                                        <p:attrNameLst>
                                          <p:attrName>style.visibility</p:attrName>
                                        </p:attrNameLst>
                                      </p:cBhvr>
                                      <p:to>
                                        <p:strVal val="visible"/>
                                      </p:to>
                                    </p:set>
                                    <p:anim calcmode="lin" valueType="num">
                                      <p:cBhvr additive="base">
                                        <p:cTn id="25" dur="500" fill="hold"/>
                                        <p:tgtEl>
                                          <p:spTgt spid="389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89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nodePh="1">
                                  <p:stCondLst>
                                    <p:cond delay="0"/>
                                  </p:stCondLst>
                                  <p:endCondLst>
                                    <p:cond evt="begin" delay="0">
                                      <p:tn val="29"/>
                                    </p:cond>
                                  </p:endCondLst>
                                  <p:childTnLst>
                                    <p:set>
                                      <p:cBhvr>
                                        <p:cTn id="30" dur="1" fill="hold">
                                          <p:stCondLst>
                                            <p:cond delay="0"/>
                                          </p:stCondLst>
                                        </p:cTn>
                                        <p:tgtEl>
                                          <p:spTgt spid="38918"/>
                                        </p:tgtEl>
                                        <p:attrNameLst>
                                          <p:attrName>style.visibility</p:attrName>
                                        </p:attrNameLst>
                                      </p:cBhvr>
                                      <p:to>
                                        <p:strVal val="visible"/>
                                      </p:to>
                                    </p:set>
                                    <p:anim calcmode="lin" valueType="num">
                                      <p:cBhvr additive="base">
                                        <p:cTn id="31" dur="500" fill="hold"/>
                                        <p:tgtEl>
                                          <p:spTgt spid="38918"/>
                                        </p:tgtEl>
                                        <p:attrNameLst>
                                          <p:attrName>ppt_x</p:attrName>
                                        </p:attrNameLst>
                                      </p:cBhvr>
                                      <p:tavLst>
                                        <p:tav tm="0">
                                          <p:val>
                                            <p:strVal val="#ppt_x"/>
                                          </p:val>
                                        </p:tav>
                                        <p:tav tm="100000">
                                          <p:val>
                                            <p:strVal val="#ppt_x"/>
                                          </p:val>
                                        </p:tav>
                                      </p:tavLst>
                                    </p:anim>
                                    <p:anim calcmode="lin" valueType="num">
                                      <p:cBhvr additive="base">
                                        <p:cTn id="32" dur="500" fill="hold"/>
                                        <p:tgtEl>
                                          <p:spTgt spid="389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38916" grpId="0" build="p"/>
      <p:bldP spid="389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p:txBody>
          <a:bodyPr/>
          <a:lstStyle/>
          <a:p>
            <a:pPr eaLnBrk="1" hangingPunct="1"/>
            <a:endParaRPr lang="vi-VN" smtClean="0"/>
          </a:p>
        </p:txBody>
      </p:sp>
      <p:sp>
        <p:nvSpPr>
          <p:cNvPr id="5123" name="Rectangle 4"/>
          <p:cNvSpPr>
            <a:spLocks noChangeArrowheads="1"/>
          </p:cNvSpPr>
          <p:nvPr/>
        </p:nvSpPr>
        <p:spPr bwMode="auto">
          <a:xfrm>
            <a:off x="0" y="0"/>
            <a:ext cx="9144000" cy="6858000"/>
          </a:xfrm>
          <a:prstGeom prst="rect">
            <a:avLst/>
          </a:prstGeom>
          <a:solidFill>
            <a:srgbClr val="003366"/>
          </a:solidFill>
          <a:ln w="9525">
            <a:solidFill>
              <a:schemeClr val="tx1"/>
            </a:solidFill>
            <a:miter lim="800000"/>
            <a:headEnd/>
            <a:tailEnd/>
          </a:ln>
        </p:spPr>
        <p:txBody>
          <a:bodyPr wrap="none" anchor="ct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endParaRPr lang="vi-VN">
              <a:latin typeface="Arial" panose="020B0604020202020204" pitchFamily="34" charset="0"/>
            </a:endParaRPr>
          </a:p>
        </p:txBody>
      </p:sp>
      <p:sp>
        <p:nvSpPr>
          <p:cNvPr id="5124" name="Rectangle 5"/>
          <p:cNvSpPr>
            <a:spLocks noGrp="1" noChangeArrowheads="1"/>
          </p:cNvSpPr>
          <p:nvPr>
            <p:ph type="title"/>
          </p:nvPr>
        </p:nvSpPr>
        <p:spPr>
          <a:xfrm>
            <a:off x="457200" y="304800"/>
            <a:ext cx="8229600" cy="1143000"/>
          </a:xfrm>
        </p:spPr>
        <p:txBody>
          <a:bodyPr>
            <a:normAutofit/>
          </a:bodyPr>
          <a:lstStyle/>
          <a:p>
            <a:pPr eaLnBrk="1" hangingPunct="1"/>
            <a:endParaRPr lang="vi-VN" sz="2200" smtClean="0">
              <a:latin typeface="Times New Roman" panose="02020603050405020304" pitchFamily="18" charset="0"/>
            </a:endParaRPr>
          </a:p>
        </p:txBody>
      </p:sp>
      <p:pic>
        <p:nvPicPr>
          <p:cNvPr id="5125" name="Picture 6" descr="Dong chi"/>
          <p:cNvPicPr>
            <a:picLocks noChangeAspect="1" noChangeArrowheads="1"/>
          </p:cNvPicPr>
          <p:nvPr/>
        </p:nvPicPr>
        <p:blipFill>
          <a:blip r:embed="rId2">
            <a:lum bright="-36000"/>
            <a:extLst>
              <a:ext uri="{28A0092B-C50C-407E-A947-70E740481C1C}">
                <a14:useLocalDpi xmlns:a14="http://schemas.microsoft.com/office/drawing/2010/main" val="0"/>
              </a:ext>
            </a:extLst>
          </a:blip>
          <a:srcRect/>
          <a:stretch>
            <a:fillRect/>
          </a:stretch>
        </p:blipFill>
        <p:spPr bwMode="auto">
          <a:xfrm>
            <a:off x="381000" y="990600"/>
            <a:ext cx="7997825" cy="4572000"/>
          </a:xfrm>
          <a:prstGeom prst="rect">
            <a:avLst/>
          </a:prstGeom>
          <a:noFill/>
          <a:ln w="57150" cmpd="thinThick">
            <a:solidFill>
              <a:srgbClr val="FFFF66"/>
            </a:solidFill>
            <a:miter lim="800000"/>
            <a:headEnd/>
            <a:tailEnd/>
          </a:ln>
          <a:extLst>
            <a:ext uri="{909E8E84-426E-40DD-AFC4-6F175D3DCCD1}">
              <a14:hiddenFill xmlns:a14="http://schemas.microsoft.com/office/drawing/2010/main">
                <a:solidFill>
                  <a:srgbClr val="FFFFFF"/>
                </a:solidFill>
              </a14:hiddenFill>
            </a:ext>
          </a:extLst>
        </p:spPr>
      </p:pic>
      <p:sp>
        <p:nvSpPr>
          <p:cNvPr id="5127" name="Line 7"/>
          <p:cNvSpPr>
            <a:spLocks noChangeShapeType="1"/>
          </p:cNvSpPr>
          <p:nvPr/>
        </p:nvSpPr>
        <p:spPr bwMode="auto">
          <a:xfrm flipH="1">
            <a:off x="3381375" y="3187700"/>
            <a:ext cx="917575" cy="0"/>
          </a:xfrm>
          <a:prstGeom prst="line">
            <a:avLst/>
          </a:prstGeom>
          <a:noFill/>
          <a:ln w="76200">
            <a:solidFill>
              <a:srgbClr val="00FF00"/>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
        <p:nvSpPr>
          <p:cNvPr id="2" name="Text Box 8"/>
          <p:cNvSpPr txBox="1">
            <a:spLocks noChangeArrowheads="1"/>
          </p:cNvSpPr>
          <p:nvPr/>
        </p:nvSpPr>
        <p:spPr bwMode="auto">
          <a:xfrm>
            <a:off x="1447800" y="5029200"/>
            <a:ext cx="1628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sz="2000" b="1">
                <a:solidFill>
                  <a:srgbClr val="FFFF00"/>
                </a:solidFill>
                <a:latin typeface="Times New Roman" panose="02020603050405020304" pitchFamily="18" charset="0"/>
              </a:rPr>
              <a:t>HẠ CHÍ</a:t>
            </a:r>
          </a:p>
        </p:txBody>
      </p:sp>
      <p:sp>
        <p:nvSpPr>
          <p:cNvPr id="5128" name="Text Box 9"/>
          <p:cNvSpPr txBox="1">
            <a:spLocks noChangeArrowheads="1"/>
          </p:cNvSpPr>
          <p:nvPr/>
        </p:nvSpPr>
        <p:spPr bwMode="auto">
          <a:xfrm>
            <a:off x="5943600" y="5029200"/>
            <a:ext cx="201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sz="2000" b="1">
                <a:solidFill>
                  <a:srgbClr val="FFFF00"/>
                </a:solidFill>
                <a:latin typeface="Times New Roman" panose="02020603050405020304" pitchFamily="18" charset="0"/>
              </a:rPr>
              <a:t>ĐÔNG CHÍ</a:t>
            </a:r>
          </a:p>
        </p:txBody>
      </p:sp>
      <p:sp>
        <p:nvSpPr>
          <p:cNvPr id="5129" name="Text Box 10"/>
          <p:cNvSpPr txBox="1">
            <a:spLocks noChangeArrowheads="1"/>
          </p:cNvSpPr>
          <p:nvPr/>
        </p:nvSpPr>
        <p:spPr bwMode="auto">
          <a:xfrm>
            <a:off x="1944688" y="1060450"/>
            <a:ext cx="6127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vi-VN" b="1" smtClean="0">
                <a:solidFill>
                  <a:srgbClr val="FFFF00"/>
                </a:solidFill>
                <a:latin typeface="Times New Roman" panose="02020603050405020304" pitchFamily="18" charset="0"/>
              </a:rPr>
              <a:t>Sơ đồ các vòng cực và chí tuyến</a:t>
            </a:r>
            <a:endParaRPr lang="en-US" b="1">
              <a:solidFill>
                <a:srgbClr val="FFFF00"/>
              </a:solidFill>
              <a:latin typeface="Times New Roman" panose="02020603050405020304" pitchFamily="18" charset="0"/>
            </a:endParaRPr>
          </a:p>
        </p:txBody>
      </p:sp>
      <p:sp>
        <p:nvSpPr>
          <p:cNvPr id="5133" name="Line 13"/>
          <p:cNvSpPr>
            <a:spLocks noChangeShapeType="1"/>
          </p:cNvSpPr>
          <p:nvPr/>
        </p:nvSpPr>
        <p:spPr bwMode="auto">
          <a:xfrm>
            <a:off x="1117600" y="2133600"/>
            <a:ext cx="2286000" cy="1066800"/>
          </a:xfrm>
          <a:prstGeom prst="line">
            <a:avLst/>
          </a:prstGeom>
          <a:noFill/>
          <a:ln w="38100">
            <a:solidFill>
              <a:srgbClr val="FF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134" name="Line 14"/>
          <p:cNvSpPr>
            <a:spLocks noChangeShapeType="1"/>
          </p:cNvSpPr>
          <p:nvPr/>
        </p:nvSpPr>
        <p:spPr bwMode="auto">
          <a:xfrm>
            <a:off x="685800" y="3175000"/>
            <a:ext cx="2286000" cy="1066800"/>
          </a:xfrm>
          <a:prstGeom prst="line">
            <a:avLst/>
          </a:prstGeom>
          <a:noFill/>
          <a:ln w="38100">
            <a:solidFill>
              <a:srgbClr val="FF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136" name="Line 16"/>
          <p:cNvSpPr>
            <a:spLocks noChangeShapeType="1"/>
          </p:cNvSpPr>
          <p:nvPr/>
        </p:nvSpPr>
        <p:spPr bwMode="auto">
          <a:xfrm>
            <a:off x="5803900" y="2197100"/>
            <a:ext cx="2209800" cy="1066800"/>
          </a:xfrm>
          <a:prstGeom prst="line">
            <a:avLst/>
          </a:prstGeom>
          <a:noFill/>
          <a:ln w="38100">
            <a:solidFill>
              <a:srgbClr val="FF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137" name="Line 17"/>
          <p:cNvSpPr>
            <a:spLocks noChangeShapeType="1"/>
          </p:cNvSpPr>
          <p:nvPr/>
        </p:nvSpPr>
        <p:spPr bwMode="auto">
          <a:xfrm>
            <a:off x="5321300" y="3213100"/>
            <a:ext cx="2209800" cy="1066800"/>
          </a:xfrm>
          <a:prstGeom prst="line">
            <a:avLst/>
          </a:prstGeom>
          <a:noFill/>
          <a:ln w="38100">
            <a:solidFill>
              <a:srgbClr val="FF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141" name="Line 21"/>
          <p:cNvSpPr>
            <a:spLocks noChangeShapeType="1"/>
          </p:cNvSpPr>
          <p:nvPr/>
        </p:nvSpPr>
        <p:spPr bwMode="auto">
          <a:xfrm>
            <a:off x="4457700" y="3200400"/>
            <a:ext cx="835025" cy="0"/>
          </a:xfrm>
          <a:prstGeom prst="line">
            <a:avLst/>
          </a:prstGeom>
          <a:noFill/>
          <a:ln w="76200">
            <a:solidFill>
              <a:srgbClr val="00FF00"/>
            </a:solidFill>
            <a:round/>
            <a:headEnd/>
            <a:tailEnd type="stealth" w="med" len="lg"/>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560164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grpId="0" nodeType="clickEffect">
                                  <p:stCondLst>
                                    <p:cond delay="0"/>
                                  </p:stCondLst>
                                  <p:childTnLst>
                                    <p:animMotion origin="layout" path="M 0.06666 3.33333E-6 L 3.33333E-6 3.33333E-6 " pathEditMode="relative" rAng="0" ptsTypes="AA">
                                      <p:cBhvr>
                                        <p:cTn id="6" dur="2000" fill="hold"/>
                                        <p:tgtEl>
                                          <p:spTgt spid="5127"/>
                                        </p:tgtEl>
                                        <p:attrNameLst>
                                          <p:attrName>ppt_x</p:attrName>
                                          <p:attrName>ppt_y</p:attrName>
                                        </p:attrNameLst>
                                      </p:cBhvr>
                                      <p:rCtr x="-3333"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5133"/>
                                        </p:tgtEl>
                                        <p:attrNameLst>
                                          <p:attrName>style.visibility</p:attrName>
                                        </p:attrNameLst>
                                      </p:cBhvr>
                                      <p:to>
                                        <p:strVal val="visible"/>
                                      </p:to>
                                    </p:set>
                                    <p:animEffect transition="in" filter="checkerboard(across)">
                                      <p:cBhvr>
                                        <p:cTn id="11" dur="500"/>
                                        <p:tgtEl>
                                          <p:spTgt spid="513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5134"/>
                                        </p:tgtEl>
                                        <p:attrNameLst>
                                          <p:attrName>style.visibility</p:attrName>
                                        </p:attrNameLst>
                                      </p:cBhvr>
                                      <p:to>
                                        <p:strVal val="visible"/>
                                      </p:to>
                                    </p:set>
                                    <p:animEffect transition="in" filter="checkerboard(across)">
                                      <p:cBhvr>
                                        <p:cTn id="16" dur="500"/>
                                        <p:tgtEl>
                                          <p:spTgt spid="513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3" presetClass="path" presetSubtype="0" accel="50000" decel="50000" fill="hold" grpId="0" nodeType="clickEffect">
                                  <p:stCondLst>
                                    <p:cond delay="0"/>
                                  </p:stCondLst>
                                  <p:childTnLst>
                                    <p:animMotion origin="layout" path="M -0.05 3.33333E-6 L 0 3.33333E-6 " pathEditMode="relative" rAng="0" ptsTypes="AA">
                                      <p:cBhvr>
                                        <p:cTn id="20" dur="2000" fill="hold"/>
                                        <p:tgtEl>
                                          <p:spTgt spid="5141"/>
                                        </p:tgtEl>
                                        <p:attrNameLst>
                                          <p:attrName>ppt_x</p:attrName>
                                          <p:attrName>ppt_y</p:attrName>
                                        </p:attrNameLst>
                                      </p:cBhvr>
                                      <p:rCtr x="2500" y="0"/>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5137"/>
                                        </p:tgtEl>
                                        <p:attrNameLst>
                                          <p:attrName>style.visibility</p:attrName>
                                        </p:attrNameLst>
                                      </p:cBhvr>
                                      <p:to>
                                        <p:strVal val="visible"/>
                                      </p:to>
                                    </p:set>
                                    <p:animEffect transition="in" filter="checkerboard(across)">
                                      <p:cBhvr>
                                        <p:cTn id="25" dur="500"/>
                                        <p:tgtEl>
                                          <p:spTgt spid="513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5136"/>
                                        </p:tgtEl>
                                        <p:attrNameLst>
                                          <p:attrName>style.visibility</p:attrName>
                                        </p:attrNameLst>
                                      </p:cBhvr>
                                      <p:to>
                                        <p:strVal val="visible"/>
                                      </p:to>
                                    </p:set>
                                    <p:animEffect transition="in" filter="checkerboard(across)">
                                      <p:cBhvr>
                                        <p:cTn id="30" dur="500"/>
                                        <p:tgtEl>
                                          <p:spTgt spid="5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animBg="1"/>
      <p:bldP spid="5133" grpId="0" animBg="1"/>
      <p:bldP spid="5134" grpId="0" animBg="1"/>
      <p:bldP spid="5136" grpId="0" animBg="1"/>
      <p:bldP spid="5137" grpId="0" animBg="1"/>
      <p:bldP spid="51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76200" y="0"/>
            <a:ext cx="9144000" cy="6858000"/>
          </a:xfrm>
          <a:prstGeom prst="rect">
            <a:avLst/>
          </a:prstGeom>
          <a:solidFill>
            <a:srgbClr val="003366"/>
          </a:solidFill>
          <a:ln w="9525">
            <a:solidFill>
              <a:schemeClr val="tx1"/>
            </a:solidFill>
            <a:miter lim="800000"/>
            <a:headEnd/>
            <a:tailEnd/>
          </a:ln>
        </p:spPr>
        <p:txBody>
          <a:bodyPr wrap="none" anchor="ct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endParaRPr lang="vi-VN">
              <a:latin typeface="Arial" panose="020B0604020202020204" pitchFamily="34" charset="0"/>
            </a:endParaRPr>
          </a:p>
        </p:txBody>
      </p:sp>
      <p:sp>
        <p:nvSpPr>
          <p:cNvPr id="6147" name="Rectangle 4"/>
          <p:cNvSpPr>
            <a:spLocks noChangeArrowheads="1"/>
          </p:cNvSpPr>
          <p:nvPr/>
        </p:nvSpPr>
        <p:spPr bwMode="auto">
          <a:xfrm>
            <a:off x="1066800" y="457200"/>
            <a:ext cx="8077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en-US" sz="2400" b="1">
                <a:solidFill>
                  <a:srgbClr val="FFFF00"/>
                </a:solidFill>
                <a:latin typeface="Times New Roman" panose="02020603050405020304" pitchFamily="18" charset="0"/>
                <a:cs typeface="Times New Roman" panose="02020603050405020304" pitchFamily="18" charset="0"/>
              </a:rPr>
              <a:t>1. </a:t>
            </a:r>
            <a:r>
              <a:rPr lang="en-US" sz="2400" b="1" u="sng">
                <a:solidFill>
                  <a:srgbClr val="FFFF00"/>
                </a:solidFill>
                <a:latin typeface="Times New Roman" panose="02020603050405020304" pitchFamily="18" charset="0"/>
                <a:cs typeface="Times New Roman" panose="02020603050405020304" pitchFamily="18" charset="0"/>
              </a:rPr>
              <a:t>Các Chí tuyến và vòng cực trên Trái Đất</a:t>
            </a:r>
            <a:r>
              <a:rPr lang="en-US" sz="2400" b="1">
                <a:solidFill>
                  <a:srgbClr val="FFFF00"/>
                </a:solidFill>
                <a:latin typeface="Times New Roman" panose="02020603050405020304" pitchFamily="18" charset="0"/>
                <a:cs typeface="Times New Roman" panose="02020603050405020304" pitchFamily="18" charset="0"/>
              </a:rPr>
              <a:t/>
            </a:r>
            <a:br>
              <a:rPr lang="en-US" sz="2400" b="1">
                <a:solidFill>
                  <a:srgbClr val="FFFF00"/>
                </a:solidFill>
                <a:latin typeface="Times New Roman" panose="02020603050405020304" pitchFamily="18" charset="0"/>
                <a:cs typeface="Times New Roman" panose="02020603050405020304" pitchFamily="18" charset="0"/>
              </a:rPr>
            </a:br>
            <a:r>
              <a:rPr lang="en-US" sz="2400" b="1">
                <a:solidFill>
                  <a:srgbClr val="FFFF00"/>
                </a:solidFill>
                <a:latin typeface="Times New Roman" panose="02020603050405020304" pitchFamily="18" charset="0"/>
                <a:cs typeface="Times New Roman" panose="02020603050405020304" pitchFamily="18" charset="0"/>
              </a:rPr>
              <a:t/>
            </a:r>
            <a:br>
              <a:rPr lang="en-US" sz="2400" b="1">
                <a:solidFill>
                  <a:srgbClr val="FFFF00"/>
                </a:solidFill>
                <a:latin typeface="Times New Roman" panose="02020603050405020304" pitchFamily="18" charset="0"/>
                <a:cs typeface="Times New Roman" panose="02020603050405020304" pitchFamily="18" charset="0"/>
              </a:rPr>
            </a:br>
            <a:endParaRPr lang="en-US" sz="2400" b="1">
              <a:solidFill>
                <a:schemeClr val="bg1"/>
              </a:solidFill>
              <a:latin typeface="Times New Roman" panose="02020603050405020304" pitchFamily="18" charset="0"/>
              <a:cs typeface="Times New Roman" panose="02020603050405020304" pitchFamily="18" charset="0"/>
            </a:endParaRPr>
          </a:p>
        </p:txBody>
      </p:sp>
      <p:sp>
        <p:nvSpPr>
          <p:cNvPr id="6148" name="Text Box 7"/>
          <p:cNvSpPr txBox="1">
            <a:spLocks noChangeArrowheads="1"/>
          </p:cNvSpPr>
          <p:nvPr/>
        </p:nvSpPr>
        <p:spPr bwMode="auto">
          <a:xfrm>
            <a:off x="533400" y="152400"/>
            <a:ext cx="876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sz="2800" dirty="0" err="1">
                <a:solidFill>
                  <a:srgbClr val="00FFFF"/>
                </a:solidFill>
                <a:latin typeface="Times New Roman" panose="02020603050405020304" pitchFamily="18" charset="0"/>
              </a:rPr>
              <a:t>Tiết</a:t>
            </a:r>
            <a:r>
              <a:rPr lang="en-US" sz="2800" dirty="0">
                <a:solidFill>
                  <a:srgbClr val="00FFFF"/>
                </a:solidFill>
                <a:latin typeface="Times New Roman" panose="02020603050405020304" pitchFamily="18" charset="0"/>
              </a:rPr>
              <a:t> 26- </a:t>
            </a:r>
            <a:r>
              <a:rPr lang="en-US" sz="2800" dirty="0" err="1">
                <a:solidFill>
                  <a:srgbClr val="00FFFF"/>
                </a:solidFill>
                <a:latin typeface="Times New Roman" panose="02020603050405020304" pitchFamily="18" charset="0"/>
              </a:rPr>
              <a:t>Bài</a:t>
            </a:r>
            <a:r>
              <a:rPr lang="en-US" sz="2800" dirty="0">
                <a:solidFill>
                  <a:srgbClr val="00FFFF"/>
                </a:solidFill>
                <a:latin typeface="Times New Roman" panose="02020603050405020304" pitchFamily="18" charset="0"/>
              </a:rPr>
              <a:t> 22: CÁC ĐỚI KHÍ HẬU TRÊN TRÁI ĐẤT</a:t>
            </a:r>
          </a:p>
        </p:txBody>
      </p:sp>
      <p:sp>
        <p:nvSpPr>
          <p:cNvPr id="5128" name="Text Box 8"/>
          <p:cNvSpPr txBox="1">
            <a:spLocks noChangeArrowheads="1"/>
          </p:cNvSpPr>
          <p:nvPr/>
        </p:nvSpPr>
        <p:spPr bwMode="auto">
          <a:xfrm>
            <a:off x="228600" y="914400"/>
            <a:ext cx="711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endParaRPr lang="en-US" sz="1600">
              <a:solidFill>
                <a:schemeClr val="bg1"/>
              </a:solidFill>
              <a:latin typeface="Times New Roman" panose="02020603050405020304" pitchFamily="18" charset="0"/>
            </a:endParaRPr>
          </a:p>
        </p:txBody>
      </p:sp>
      <p:pic>
        <p:nvPicPr>
          <p:cNvPr id="4103" name="Picture 7" descr="ban do the gioi"/>
          <p:cNvPicPr>
            <a:picLocks noChangeAspect="1" noChangeArrowheads="1"/>
          </p:cNvPicPr>
          <p:nvPr/>
        </p:nvPicPr>
        <p:blipFill>
          <a:blip r:embed="rId2">
            <a:clrChange>
              <a:clrFrom>
                <a:srgbClr val="DDB963"/>
              </a:clrFrom>
              <a:clrTo>
                <a:srgbClr val="DDB963">
                  <a:alpha val="0"/>
                </a:srgbClr>
              </a:clrTo>
            </a:clrChange>
            <a:lum bright="-36000"/>
            <a:extLst>
              <a:ext uri="{28A0092B-C50C-407E-A947-70E740481C1C}">
                <a14:useLocalDpi xmlns:a14="http://schemas.microsoft.com/office/drawing/2010/main" val="0"/>
              </a:ext>
            </a:extLst>
          </a:blip>
          <a:srcRect/>
          <a:stretch>
            <a:fillRect/>
          </a:stretch>
        </p:blipFill>
        <p:spPr bwMode="auto">
          <a:xfrm>
            <a:off x="4572000" y="2438400"/>
            <a:ext cx="4572000" cy="4140200"/>
          </a:xfrm>
          <a:prstGeom prst="rect">
            <a:avLst/>
          </a:prstGeom>
          <a:noFill/>
          <a:ln w="38100">
            <a:solidFill>
              <a:srgbClr val="FFFF66"/>
            </a:solidFill>
            <a:miter lim="800000"/>
            <a:headEnd/>
            <a:tailEnd/>
          </a:ln>
          <a:extLst>
            <a:ext uri="{909E8E84-426E-40DD-AFC4-6F175D3DCCD1}">
              <a14:hiddenFill xmlns:a14="http://schemas.microsoft.com/office/drawing/2010/main">
                <a:solidFill>
                  <a:srgbClr val="FFFFFF"/>
                </a:solidFill>
              </a14:hiddenFill>
            </a:ext>
          </a:extLst>
        </p:spPr>
      </p:pic>
      <p:sp>
        <p:nvSpPr>
          <p:cNvPr id="5153" name="AutoShape 33"/>
          <p:cNvSpPr>
            <a:spLocks noChangeArrowheads="1"/>
          </p:cNvSpPr>
          <p:nvPr/>
        </p:nvSpPr>
        <p:spPr bwMode="auto">
          <a:xfrm>
            <a:off x="381000" y="2514600"/>
            <a:ext cx="3200400" cy="2667000"/>
          </a:xfrm>
          <a:prstGeom prst="cloudCallout">
            <a:avLst>
              <a:gd name="adj1" fmla="val 68898"/>
              <a:gd name="adj2" fmla="val -22856"/>
            </a:avLst>
          </a:prstGeom>
          <a:solidFill>
            <a:srgbClr val="B7E2E7"/>
          </a:solidFill>
          <a:ln w="9525">
            <a:solidFill>
              <a:schemeClr val="tx1"/>
            </a:solidFill>
            <a:round/>
            <a:headEnd/>
            <a:tailEnd/>
          </a:ln>
        </p:spPr>
        <p:txBody>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en-US" sz="2000" b="1" i="1">
                <a:solidFill>
                  <a:srgbClr val="FF3300"/>
                </a:solidFill>
                <a:latin typeface="Times New Roman" panose="02020603050405020304" pitchFamily="18" charset="0"/>
              </a:rPr>
              <a:t>Các đường vòng cực Bắc và Nam nằm ở vĩ độ bao nhiêu?</a:t>
            </a:r>
          </a:p>
        </p:txBody>
      </p:sp>
      <p:sp>
        <p:nvSpPr>
          <p:cNvPr id="4121" name="Line 25"/>
          <p:cNvSpPr>
            <a:spLocks noChangeShapeType="1"/>
          </p:cNvSpPr>
          <p:nvPr/>
        </p:nvSpPr>
        <p:spPr bwMode="auto">
          <a:xfrm>
            <a:off x="5181600" y="3200400"/>
            <a:ext cx="3352800" cy="0"/>
          </a:xfrm>
          <a:prstGeom prst="line">
            <a:avLst/>
          </a:prstGeom>
          <a:noFill/>
          <a:ln w="38100">
            <a:solidFill>
              <a:srgbClr val="66FF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 name="Line 25"/>
          <p:cNvSpPr>
            <a:spLocks noChangeShapeType="1"/>
          </p:cNvSpPr>
          <p:nvPr/>
        </p:nvSpPr>
        <p:spPr bwMode="auto">
          <a:xfrm>
            <a:off x="5181600" y="6096000"/>
            <a:ext cx="3352800" cy="0"/>
          </a:xfrm>
          <a:prstGeom prst="line">
            <a:avLst/>
          </a:prstGeom>
          <a:noFill/>
          <a:ln w="38100">
            <a:solidFill>
              <a:srgbClr val="66FF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123" name="AutoShape 27"/>
          <p:cNvSpPr>
            <a:spLocks noChangeArrowheads="1"/>
          </p:cNvSpPr>
          <p:nvPr/>
        </p:nvSpPr>
        <p:spPr bwMode="auto">
          <a:xfrm>
            <a:off x="8267700" y="2743200"/>
            <a:ext cx="876300" cy="396875"/>
          </a:xfrm>
          <a:prstGeom prst="roundRect">
            <a:avLst>
              <a:gd name="adj" fmla="val 17093"/>
            </a:avLst>
          </a:pr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nchorCtr="1">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b="1">
                <a:solidFill>
                  <a:schemeClr val="bg1"/>
                </a:solidFill>
                <a:latin typeface="Times New Roman" panose="02020603050405020304" pitchFamily="18" charset="0"/>
              </a:rPr>
              <a:t>66</a:t>
            </a:r>
            <a:r>
              <a:rPr lang="en-US" b="1" baseline="30000">
                <a:solidFill>
                  <a:schemeClr val="bg1"/>
                </a:solidFill>
                <a:latin typeface="Times New Roman" panose="02020603050405020304" pitchFamily="18" charset="0"/>
              </a:rPr>
              <a:t>0</a:t>
            </a:r>
            <a:r>
              <a:rPr lang="en-US" b="1">
                <a:solidFill>
                  <a:schemeClr val="bg1"/>
                </a:solidFill>
                <a:latin typeface="Times New Roman" panose="02020603050405020304" pitchFamily="18" charset="0"/>
              </a:rPr>
              <a:t>33’B</a:t>
            </a:r>
          </a:p>
        </p:txBody>
      </p:sp>
      <p:sp>
        <p:nvSpPr>
          <p:cNvPr id="4126" name="AutoShape 30"/>
          <p:cNvSpPr>
            <a:spLocks noChangeArrowheads="1"/>
          </p:cNvSpPr>
          <p:nvPr/>
        </p:nvSpPr>
        <p:spPr bwMode="auto">
          <a:xfrm>
            <a:off x="8285163" y="5638800"/>
            <a:ext cx="858837" cy="396875"/>
          </a:xfrm>
          <a:prstGeom prst="roundRect">
            <a:avLst>
              <a:gd name="adj" fmla="val 16801"/>
            </a:avLst>
          </a:pr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nchorCtr="1">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b="1">
                <a:solidFill>
                  <a:schemeClr val="bg1"/>
                </a:solidFill>
                <a:latin typeface="Times New Roman" panose="02020603050405020304" pitchFamily="18" charset="0"/>
              </a:rPr>
              <a:t>66</a:t>
            </a:r>
            <a:r>
              <a:rPr lang="en-US" b="1" baseline="30000">
                <a:solidFill>
                  <a:schemeClr val="bg1"/>
                </a:solidFill>
                <a:latin typeface="Times New Roman" panose="02020603050405020304" pitchFamily="18" charset="0"/>
              </a:rPr>
              <a:t>0</a:t>
            </a:r>
            <a:r>
              <a:rPr lang="en-US" b="1">
                <a:solidFill>
                  <a:schemeClr val="bg1"/>
                </a:solidFill>
                <a:latin typeface="Times New Roman" panose="02020603050405020304" pitchFamily="18" charset="0"/>
              </a:rPr>
              <a:t>33’N</a:t>
            </a:r>
          </a:p>
        </p:txBody>
      </p:sp>
      <p:sp>
        <p:nvSpPr>
          <p:cNvPr id="5158" name="AutoShape 38"/>
          <p:cNvSpPr>
            <a:spLocks noChangeArrowheads="1"/>
          </p:cNvSpPr>
          <p:nvPr/>
        </p:nvSpPr>
        <p:spPr bwMode="auto">
          <a:xfrm>
            <a:off x="228600" y="2590800"/>
            <a:ext cx="3200400" cy="2667000"/>
          </a:xfrm>
          <a:prstGeom prst="cloudCallout">
            <a:avLst>
              <a:gd name="adj1" fmla="val 77630"/>
              <a:gd name="adj2" fmla="val -13810"/>
            </a:avLst>
          </a:prstGeom>
          <a:solidFill>
            <a:srgbClr val="FF3300"/>
          </a:solidFill>
          <a:ln w="9525">
            <a:solidFill>
              <a:schemeClr val="tx1"/>
            </a:solidFill>
            <a:round/>
            <a:headEnd/>
            <a:tailEnd/>
          </a:ln>
        </p:spPr>
        <p:txBody>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endParaRPr lang="en-US" sz="2000" b="1" i="1">
              <a:solidFill>
                <a:schemeClr val="bg1"/>
              </a:solidFill>
              <a:latin typeface="Times New Roman" panose="02020603050405020304" pitchFamily="18" charset="0"/>
            </a:endParaRPr>
          </a:p>
          <a:p>
            <a:pPr eaLnBrk="1" hangingPunct="1"/>
            <a:r>
              <a:rPr lang="en-US" sz="2000" b="1" i="1">
                <a:solidFill>
                  <a:schemeClr val="bg1"/>
                </a:solidFill>
                <a:latin typeface="Times New Roman" panose="02020603050405020304" pitchFamily="18" charset="0"/>
              </a:rPr>
              <a:t>Các đường này có đặc điêm gì?</a:t>
            </a:r>
          </a:p>
        </p:txBody>
      </p:sp>
    </p:spTree>
    <p:extLst>
      <p:ext uri="{BB962C8B-B14F-4D97-AF65-F5344CB8AC3E}">
        <p14:creationId xmlns:p14="http://schemas.microsoft.com/office/powerpoint/2010/main" val="4282985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nodePh="1">
                                  <p:stCondLst>
                                    <p:cond delay="0"/>
                                  </p:stCondLst>
                                  <p:endCondLst>
                                    <p:cond evt="begin" delay="0">
                                      <p:tn val="5"/>
                                    </p:cond>
                                  </p:endCondLst>
                                  <p:childTnLst>
                                    <p:set>
                                      <p:cBhvr>
                                        <p:cTn id="6" dur="1" fill="hold">
                                          <p:stCondLst>
                                            <p:cond delay="0"/>
                                          </p:stCondLst>
                                        </p:cTn>
                                        <p:tgtEl>
                                          <p:spTgt spid="5128"/>
                                        </p:tgtEl>
                                        <p:attrNameLst>
                                          <p:attrName>style.visibility</p:attrName>
                                        </p:attrNameLst>
                                      </p:cBhvr>
                                      <p:to>
                                        <p:strVal val="visible"/>
                                      </p:to>
                                    </p:set>
                                    <p:animEffect transition="in" filter="box(in)">
                                      <p:cBhvr>
                                        <p:cTn id="7" dur="500"/>
                                        <p:tgtEl>
                                          <p:spTgt spid="51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4103"/>
                                        </p:tgtEl>
                                        <p:attrNameLst>
                                          <p:attrName>style.visibility</p:attrName>
                                        </p:attrNameLst>
                                      </p:cBhvr>
                                      <p:to>
                                        <p:strVal val="visible"/>
                                      </p:to>
                                    </p:set>
                                    <p:animEffect transition="in" filter="diamond(in)">
                                      <p:cBhvr>
                                        <p:cTn id="12" dur="2000"/>
                                        <p:tgtEl>
                                          <p:spTgt spid="410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21"/>
                                        </p:tgtEl>
                                        <p:attrNameLst>
                                          <p:attrName>style.visibility</p:attrName>
                                        </p:attrNameLst>
                                      </p:cBhvr>
                                      <p:to>
                                        <p:strVal val="visible"/>
                                      </p:to>
                                    </p:set>
                                    <p:animEffect transition="in" filter="blinds(horizontal)">
                                      <p:cBhvr>
                                        <p:cTn id="17" dur="500"/>
                                        <p:tgtEl>
                                          <p:spTgt spid="4121"/>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5153"/>
                                        </p:tgtEl>
                                        <p:attrNameLst>
                                          <p:attrName>style.visibility</p:attrName>
                                        </p:attrNameLst>
                                      </p:cBhvr>
                                      <p:to>
                                        <p:strVal val="visible"/>
                                      </p:to>
                                    </p:set>
                                    <p:animEffect transition="in" filter="diamond(in)">
                                      <p:cBhvr>
                                        <p:cTn id="25" dur="1000"/>
                                        <p:tgtEl>
                                          <p:spTgt spid="515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123"/>
                                        </p:tgtEl>
                                        <p:attrNameLst>
                                          <p:attrName>style.visibility</p:attrName>
                                        </p:attrNameLst>
                                      </p:cBhvr>
                                      <p:to>
                                        <p:strVal val="visible"/>
                                      </p:to>
                                    </p:set>
                                    <p:animEffect transition="in" filter="blinds(horizontal)">
                                      <p:cBhvr>
                                        <p:cTn id="30" dur="500"/>
                                        <p:tgtEl>
                                          <p:spTgt spid="412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4126"/>
                                        </p:tgtEl>
                                        <p:attrNameLst>
                                          <p:attrName>style.visibility</p:attrName>
                                        </p:attrNameLst>
                                      </p:cBhvr>
                                      <p:to>
                                        <p:strVal val="visible"/>
                                      </p:to>
                                    </p:set>
                                    <p:animEffect transition="in" filter="blinds(horizontal)">
                                      <p:cBhvr>
                                        <p:cTn id="35" dur="500"/>
                                        <p:tgtEl>
                                          <p:spTgt spid="412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xit" presetSubtype="16" fill="hold" grpId="1" nodeType="clickEffect">
                                  <p:stCondLst>
                                    <p:cond delay="0"/>
                                  </p:stCondLst>
                                  <p:childTnLst>
                                    <p:animEffect transition="out" filter="diamond(in)">
                                      <p:cBhvr>
                                        <p:cTn id="39" dur="2000"/>
                                        <p:tgtEl>
                                          <p:spTgt spid="5153"/>
                                        </p:tgtEl>
                                      </p:cBhvr>
                                    </p:animEffect>
                                    <p:set>
                                      <p:cBhvr>
                                        <p:cTn id="40" dur="1" fill="hold">
                                          <p:stCondLst>
                                            <p:cond delay="1999"/>
                                          </p:stCondLst>
                                        </p:cTn>
                                        <p:tgtEl>
                                          <p:spTgt spid="5153"/>
                                        </p:tgtEl>
                                        <p:attrNameLst>
                                          <p:attrName>style.visibility</p:attrName>
                                        </p:attrNameLst>
                                      </p:cBhvr>
                                      <p:to>
                                        <p:strVal val="hidden"/>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5158"/>
                                        </p:tgtEl>
                                        <p:attrNameLst>
                                          <p:attrName>style.visibility</p:attrName>
                                        </p:attrNameLst>
                                      </p:cBhvr>
                                      <p:to>
                                        <p:strVal val="visible"/>
                                      </p:to>
                                    </p:set>
                                    <p:animEffect transition="in" filter="diamond(in)">
                                      <p:cBhvr>
                                        <p:cTn id="45" dur="1000"/>
                                        <p:tgtEl>
                                          <p:spTgt spid="5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8" grpId="0"/>
      <p:bldP spid="5153" grpId="0" animBg="1"/>
      <p:bldP spid="5153" grpId="1" animBg="1"/>
      <p:bldP spid="4121" grpId="0" animBg="1"/>
      <p:bldP spid="2" grpId="0" animBg="1"/>
      <p:bldP spid="4123" grpId="0" animBg="1"/>
      <p:bldP spid="4126" grpId="0" animBg="1"/>
      <p:bldP spid="51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p:txBody>
          <a:bodyPr/>
          <a:lstStyle/>
          <a:p>
            <a:pPr eaLnBrk="1" hangingPunct="1"/>
            <a:endParaRPr lang="vi-VN" smtClean="0"/>
          </a:p>
        </p:txBody>
      </p:sp>
      <p:sp>
        <p:nvSpPr>
          <p:cNvPr id="7171" name="Rectangle 4"/>
          <p:cNvSpPr>
            <a:spLocks noChangeArrowheads="1"/>
          </p:cNvSpPr>
          <p:nvPr/>
        </p:nvSpPr>
        <p:spPr bwMode="auto">
          <a:xfrm>
            <a:off x="0" y="0"/>
            <a:ext cx="9144000" cy="6858000"/>
          </a:xfrm>
          <a:prstGeom prst="rect">
            <a:avLst/>
          </a:prstGeom>
          <a:solidFill>
            <a:srgbClr val="003366"/>
          </a:solidFill>
          <a:ln w="9525">
            <a:solidFill>
              <a:schemeClr val="tx1"/>
            </a:solidFill>
            <a:miter lim="800000"/>
            <a:headEnd/>
            <a:tailEnd/>
          </a:ln>
        </p:spPr>
        <p:txBody>
          <a:bodyPr wrap="none" anchor="ct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endParaRPr lang="vi-VN">
              <a:latin typeface="Arial" panose="020B0604020202020204" pitchFamily="34" charset="0"/>
            </a:endParaRPr>
          </a:p>
        </p:txBody>
      </p:sp>
      <p:sp>
        <p:nvSpPr>
          <p:cNvPr id="7172" name="Rectangle 10"/>
          <p:cNvSpPr>
            <a:spLocks noGrp="1" noChangeArrowheads="1"/>
          </p:cNvSpPr>
          <p:nvPr>
            <p:ph type="title"/>
          </p:nvPr>
        </p:nvSpPr>
        <p:spPr/>
        <p:txBody>
          <a:bodyPr/>
          <a:lstStyle/>
          <a:p>
            <a:pPr eaLnBrk="1" hangingPunct="1"/>
            <a:endParaRPr lang="vi-VN" smtClean="0"/>
          </a:p>
        </p:txBody>
      </p:sp>
      <p:pic>
        <p:nvPicPr>
          <p:cNvPr id="6155" name="Picture 11" descr="Dong chi"/>
          <p:cNvPicPr>
            <a:picLocks noChangeAspect="1" noChangeArrowheads="1"/>
          </p:cNvPicPr>
          <p:nvPr/>
        </p:nvPicPr>
        <p:blipFill>
          <a:blip r:embed="rId2">
            <a:lum bright="-36000"/>
            <a:extLst>
              <a:ext uri="{28A0092B-C50C-407E-A947-70E740481C1C}">
                <a14:useLocalDpi xmlns:a14="http://schemas.microsoft.com/office/drawing/2010/main" val="0"/>
              </a:ext>
            </a:extLst>
          </a:blip>
          <a:srcRect r="47473"/>
          <a:stretch>
            <a:fillRect/>
          </a:stretch>
        </p:blipFill>
        <p:spPr bwMode="auto">
          <a:xfrm>
            <a:off x="1844675" y="609600"/>
            <a:ext cx="5397500" cy="5562600"/>
          </a:xfrm>
          <a:prstGeom prst="rect">
            <a:avLst/>
          </a:prstGeom>
          <a:noFill/>
          <a:ln w="57150" cmpd="thinThick">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6158" name="Line 14"/>
          <p:cNvSpPr>
            <a:spLocks noChangeShapeType="1"/>
          </p:cNvSpPr>
          <p:nvPr/>
        </p:nvSpPr>
        <p:spPr bwMode="auto">
          <a:xfrm>
            <a:off x="4038600" y="1524000"/>
            <a:ext cx="1295400" cy="609600"/>
          </a:xfrm>
          <a:prstGeom prst="line">
            <a:avLst/>
          </a:prstGeom>
          <a:noFill/>
          <a:ln w="57150">
            <a:solidFill>
              <a:srgbClr val="FF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159" name="Line 15"/>
          <p:cNvSpPr>
            <a:spLocks noChangeShapeType="1"/>
          </p:cNvSpPr>
          <p:nvPr/>
        </p:nvSpPr>
        <p:spPr bwMode="auto">
          <a:xfrm>
            <a:off x="2514600" y="4191000"/>
            <a:ext cx="1524000" cy="762000"/>
          </a:xfrm>
          <a:prstGeom prst="line">
            <a:avLst/>
          </a:prstGeom>
          <a:noFill/>
          <a:ln w="57150">
            <a:solidFill>
              <a:srgbClr val="FF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160" name="Text Box 16"/>
          <p:cNvSpPr txBox="1">
            <a:spLocks noChangeArrowheads="1"/>
          </p:cNvSpPr>
          <p:nvPr/>
        </p:nvSpPr>
        <p:spPr bwMode="auto">
          <a:xfrm rot="1078149">
            <a:off x="5257800" y="2133600"/>
            <a:ext cx="1295400" cy="376238"/>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b="1">
                <a:latin typeface="Arial" panose="020B0604020202020204" pitchFamily="34" charset="0"/>
              </a:rPr>
              <a:t>66</a:t>
            </a:r>
            <a:r>
              <a:rPr lang="en-US" b="1" baseline="30000">
                <a:latin typeface="Arial" panose="020B0604020202020204" pitchFamily="34" charset="0"/>
              </a:rPr>
              <a:t>0</a:t>
            </a:r>
            <a:r>
              <a:rPr lang="en-US" b="1">
                <a:latin typeface="Arial" panose="020B0604020202020204" pitchFamily="34" charset="0"/>
              </a:rPr>
              <a:t>33’B</a:t>
            </a:r>
          </a:p>
        </p:txBody>
      </p:sp>
      <p:sp>
        <p:nvSpPr>
          <p:cNvPr id="6161" name="Text Box 17"/>
          <p:cNvSpPr txBox="1">
            <a:spLocks noChangeArrowheads="1"/>
          </p:cNvSpPr>
          <p:nvPr/>
        </p:nvSpPr>
        <p:spPr bwMode="auto">
          <a:xfrm rot="1275030">
            <a:off x="3883025" y="5027613"/>
            <a:ext cx="1295400" cy="376237"/>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b="1">
                <a:latin typeface="Arial" panose="020B0604020202020204" pitchFamily="34" charset="0"/>
              </a:rPr>
              <a:t>66</a:t>
            </a:r>
            <a:r>
              <a:rPr lang="en-US" b="1" baseline="30000">
                <a:latin typeface="Arial" panose="020B0604020202020204" pitchFamily="34" charset="0"/>
              </a:rPr>
              <a:t>0</a:t>
            </a:r>
            <a:r>
              <a:rPr lang="en-US" b="1">
                <a:latin typeface="Arial" panose="020B0604020202020204" pitchFamily="34" charset="0"/>
              </a:rPr>
              <a:t>33’N</a:t>
            </a:r>
          </a:p>
        </p:txBody>
      </p:sp>
    </p:spTree>
    <p:extLst>
      <p:ext uri="{BB962C8B-B14F-4D97-AF65-F5344CB8AC3E}">
        <p14:creationId xmlns:p14="http://schemas.microsoft.com/office/powerpoint/2010/main" val="17479978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155"/>
                                        </p:tgtEl>
                                        <p:attrNameLst>
                                          <p:attrName>style.visibility</p:attrName>
                                        </p:attrNameLst>
                                      </p:cBhvr>
                                      <p:to>
                                        <p:strVal val="visible"/>
                                      </p:to>
                                    </p:set>
                                    <p:animEffect transition="in" filter="diamond(in)">
                                      <p:cBhvr>
                                        <p:cTn id="7" dur="2000"/>
                                        <p:tgtEl>
                                          <p:spTgt spid="6155"/>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158"/>
                                        </p:tgtEl>
                                        <p:attrNameLst>
                                          <p:attrName>style.visibility</p:attrName>
                                        </p:attrNameLst>
                                      </p:cBhvr>
                                      <p:to>
                                        <p:strVal val="visible"/>
                                      </p:to>
                                    </p:set>
                                    <p:animEffect transition="in" filter="diamond(in)">
                                      <p:cBhvr>
                                        <p:cTn id="10" dur="2000"/>
                                        <p:tgtEl>
                                          <p:spTgt spid="6158"/>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6160"/>
                                        </p:tgtEl>
                                        <p:attrNameLst>
                                          <p:attrName>style.visibility</p:attrName>
                                        </p:attrNameLst>
                                      </p:cBhvr>
                                      <p:to>
                                        <p:strVal val="visible"/>
                                      </p:to>
                                    </p:set>
                                    <p:animEffect transition="in" filter="diamond(in)">
                                      <p:cBhvr>
                                        <p:cTn id="13" dur="2000"/>
                                        <p:tgtEl>
                                          <p:spTgt spid="6160"/>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6159"/>
                                        </p:tgtEl>
                                        <p:attrNameLst>
                                          <p:attrName>style.visibility</p:attrName>
                                        </p:attrNameLst>
                                      </p:cBhvr>
                                      <p:to>
                                        <p:strVal val="visible"/>
                                      </p:to>
                                    </p:set>
                                    <p:animEffect transition="in" filter="diamond(in)">
                                      <p:cBhvr>
                                        <p:cTn id="16" dur="2000"/>
                                        <p:tgtEl>
                                          <p:spTgt spid="6159"/>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6161"/>
                                        </p:tgtEl>
                                        <p:attrNameLst>
                                          <p:attrName>style.visibility</p:attrName>
                                        </p:attrNameLst>
                                      </p:cBhvr>
                                      <p:to>
                                        <p:strVal val="visible"/>
                                      </p:to>
                                    </p:set>
                                    <p:animEffect transition="in" filter="diamond(in)">
                                      <p:cBhvr>
                                        <p:cTn id="19" dur="2000"/>
                                        <p:tgtEl>
                                          <p:spTgt spid="6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animBg="1"/>
      <p:bldP spid="6159" grpId="0" animBg="1"/>
      <p:bldP spid="6160" grpId="0" animBg="1"/>
      <p:bldP spid="61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6858000"/>
          </a:xfrm>
          <a:prstGeom prst="rect">
            <a:avLst/>
          </a:prstGeom>
          <a:solidFill>
            <a:srgbClr val="003366"/>
          </a:solidFill>
          <a:ln w="9525">
            <a:solidFill>
              <a:schemeClr val="tx1"/>
            </a:solidFill>
            <a:miter lim="800000"/>
            <a:headEnd/>
            <a:tailEnd/>
          </a:ln>
        </p:spPr>
        <p:txBody>
          <a:bodyPr wrap="none" anchor="ct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endParaRPr lang="vi-VN" sz="1600">
              <a:latin typeface="Times New Roman" panose="02020603050405020304" pitchFamily="18" charset="0"/>
            </a:endParaRPr>
          </a:p>
        </p:txBody>
      </p:sp>
      <p:sp>
        <p:nvSpPr>
          <p:cNvPr id="7171" name="Rectangle 6"/>
          <p:cNvSpPr>
            <a:spLocks noGrp="1" noChangeArrowheads="1"/>
          </p:cNvSpPr>
          <p:nvPr>
            <p:ph type="title"/>
          </p:nvPr>
        </p:nvSpPr>
        <p:spPr>
          <a:xfrm>
            <a:off x="304800" y="-152400"/>
            <a:ext cx="8382000" cy="1143000"/>
          </a:xfrm>
          <a:effectLst>
            <a:outerShdw dist="35921" dir="2700000" algn="ctr" rotWithShape="0">
              <a:srgbClr val="FF66FF"/>
            </a:outerShdw>
          </a:effectLst>
        </p:spPr>
        <p:txBody>
          <a:bodyPr>
            <a:normAutofit/>
          </a:bodyPr>
          <a:lstStyle/>
          <a:p>
            <a:pPr>
              <a:spcBef>
                <a:spcPct val="50000"/>
              </a:spcBef>
            </a:pPr>
            <a:r>
              <a:rPr lang="en-US" sz="2400" dirty="0" err="1">
                <a:solidFill>
                  <a:srgbClr val="00FFFF"/>
                </a:solidFill>
                <a:latin typeface="Times New Roman" panose="02020603050405020304" pitchFamily="18" charset="0"/>
              </a:rPr>
              <a:t>Tiết</a:t>
            </a:r>
            <a:r>
              <a:rPr lang="en-US" sz="2400" dirty="0">
                <a:solidFill>
                  <a:srgbClr val="00FFFF"/>
                </a:solidFill>
                <a:latin typeface="Times New Roman" panose="02020603050405020304" pitchFamily="18" charset="0"/>
              </a:rPr>
              <a:t> 26- </a:t>
            </a:r>
            <a:r>
              <a:rPr lang="en-US" sz="2400" dirty="0" err="1">
                <a:solidFill>
                  <a:srgbClr val="00FFFF"/>
                </a:solidFill>
                <a:latin typeface="Times New Roman" panose="02020603050405020304" pitchFamily="18" charset="0"/>
              </a:rPr>
              <a:t>Bài</a:t>
            </a:r>
            <a:r>
              <a:rPr lang="en-US" sz="2400" dirty="0">
                <a:solidFill>
                  <a:srgbClr val="00FFFF"/>
                </a:solidFill>
                <a:latin typeface="Times New Roman" panose="02020603050405020304" pitchFamily="18" charset="0"/>
              </a:rPr>
              <a:t> 22: CÁC ĐỚI KHÍ HẬU TRÊN TRÁI ĐẤT</a:t>
            </a:r>
            <a:endParaRPr lang="en-US" sz="2400" dirty="0">
              <a:solidFill>
                <a:srgbClr val="00FFFF"/>
              </a:solidFill>
              <a:latin typeface="Times New Roman" panose="02020603050405020304" pitchFamily="18" charset="0"/>
            </a:endParaRPr>
          </a:p>
        </p:txBody>
      </p:sp>
      <p:sp>
        <p:nvSpPr>
          <p:cNvPr id="8196" name="Rectangle 7"/>
          <p:cNvSpPr>
            <a:spLocks noChangeArrowheads="1"/>
          </p:cNvSpPr>
          <p:nvPr/>
        </p:nvSpPr>
        <p:spPr bwMode="auto">
          <a:xfrm>
            <a:off x="152400" y="1828800"/>
            <a:ext cx="86106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endParaRPr lang="en-US" sz="2400" b="1">
              <a:solidFill>
                <a:schemeClr val="bg1"/>
              </a:solidFill>
            </a:endParaRPr>
          </a:p>
          <a:p>
            <a:pPr eaLnBrk="1" hangingPunct="1"/>
            <a:r>
              <a:rPr lang="en-US" sz="2400" b="1">
                <a:solidFill>
                  <a:schemeClr val="bg1"/>
                </a:solidFill>
                <a:latin typeface="Times New Roman" panose="02020603050405020304" pitchFamily="18" charset="0"/>
                <a:cs typeface="Times New Roman" panose="02020603050405020304" pitchFamily="18" charset="0"/>
              </a:rPr>
              <a:t> </a:t>
            </a:r>
            <a:endParaRPr lang="en-US" sz="2400" b="1">
              <a:solidFill>
                <a:schemeClr val="bg1"/>
              </a:solidFill>
            </a:endParaRPr>
          </a:p>
        </p:txBody>
      </p:sp>
      <p:sp>
        <p:nvSpPr>
          <p:cNvPr id="25608" name="Rectangle 8"/>
          <p:cNvSpPr>
            <a:spLocks noChangeArrowheads="1"/>
          </p:cNvSpPr>
          <p:nvPr/>
        </p:nvSpPr>
        <p:spPr bwMode="auto">
          <a:xfrm>
            <a:off x="152400" y="4038600"/>
            <a:ext cx="861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endParaRPr lang="en-US" sz="2200" b="1">
              <a:solidFill>
                <a:schemeClr val="bg1"/>
              </a:solidFill>
              <a:latin typeface="Times New Roman" panose="02020603050405020304" pitchFamily="18" charset="0"/>
            </a:endParaRPr>
          </a:p>
        </p:txBody>
      </p:sp>
      <p:sp>
        <p:nvSpPr>
          <p:cNvPr id="8198" name="Rectangle 10"/>
          <p:cNvSpPr>
            <a:spLocks noChangeArrowheads="1"/>
          </p:cNvSpPr>
          <p:nvPr/>
        </p:nvSpPr>
        <p:spPr bwMode="auto">
          <a:xfrm>
            <a:off x="609600" y="9144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r>
              <a:rPr lang="en-US" sz="2400" b="1">
                <a:solidFill>
                  <a:srgbClr val="FFFF00"/>
                </a:solidFill>
                <a:latin typeface="Times New Roman" panose="02020603050405020304" pitchFamily="18" charset="0"/>
                <a:cs typeface="Times New Roman" panose="02020603050405020304" pitchFamily="18" charset="0"/>
              </a:rPr>
              <a:t>1. </a:t>
            </a:r>
            <a:r>
              <a:rPr lang="en-US" sz="2400" b="1" u="sng">
                <a:solidFill>
                  <a:srgbClr val="FFFF00"/>
                </a:solidFill>
                <a:latin typeface="Times New Roman" panose="02020603050405020304" pitchFamily="18" charset="0"/>
                <a:cs typeface="Times New Roman" panose="02020603050405020304" pitchFamily="18" charset="0"/>
              </a:rPr>
              <a:t>Các Chí tuyến và Vòng cực trên Trái Đất</a:t>
            </a:r>
            <a:endParaRPr lang="en-US" sz="2400" b="1">
              <a:solidFill>
                <a:srgbClr val="FFFF00"/>
              </a:solidFill>
            </a:endParaRPr>
          </a:p>
          <a:p>
            <a:pPr algn="just" eaLnBrk="1" hangingPunct="1"/>
            <a:endParaRPr lang="en-US" sz="2400" b="1">
              <a:solidFill>
                <a:srgbClr val="FFFF00"/>
              </a:solidFill>
            </a:endParaRPr>
          </a:p>
        </p:txBody>
      </p:sp>
    </p:spTree>
    <p:extLst>
      <p:ext uri="{BB962C8B-B14F-4D97-AF65-F5344CB8AC3E}">
        <p14:creationId xmlns:p14="http://schemas.microsoft.com/office/powerpoint/2010/main" val="3139761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nodePh="1">
                                  <p:stCondLst>
                                    <p:cond delay="0"/>
                                  </p:stCondLst>
                                  <p:endCondLst>
                                    <p:cond evt="begin" delay="0">
                                      <p:tn val="5"/>
                                    </p:cond>
                                  </p:endCondLst>
                                  <p:childTnLst>
                                    <p:set>
                                      <p:cBhvr>
                                        <p:cTn id="6" dur="1" fill="hold">
                                          <p:stCondLst>
                                            <p:cond delay="0"/>
                                          </p:stCondLst>
                                        </p:cTn>
                                        <p:tgtEl>
                                          <p:spTgt spid="25608"/>
                                        </p:tgtEl>
                                        <p:attrNameLst>
                                          <p:attrName>style.visibility</p:attrName>
                                        </p:attrNameLst>
                                      </p:cBhvr>
                                      <p:to>
                                        <p:strVal val="visible"/>
                                      </p:to>
                                    </p:set>
                                    <p:animEffect transition="in" filter="slide(fromBottom)">
                                      <p:cBhvr>
                                        <p:cTn id="7" dur="500"/>
                                        <p:tgtEl>
                                          <p:spTgt spid="256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6858000"/>
          </a:xfrm>
          <a:prstGeom prst="rect">
            <a:avLst/>
          </a:prstGeom>
          <a:solidFill>
            <a:srgbClr val="003366"/>
          </a:solidFill>
          <a:ln w="9525">
            <a:solidFill>
              <a:schemeClr val="tx1"/>
            </a:solidFill>
            <a:miter lim="800000"/>
            <a:headEnd/>
            <a:tailEnd/>
          </a:ln>
        </p:spPr>
        <p:txBody>
          <a:bodyPr wrap="none" anchor="ct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endParaRPr lang="vi-VN">
              <a:latin typeface="Arial" panose="020B0604020202020204" pitchFamily="34" charset="0"/>
            </a:endParaRPr>
          </a:p>
        </p:txBody>
      </p:sp>
      <p:sp>
        <p:nvSpPr>
          <p:cNvPr id="9219" name="Rectangle 4"/>
          <p:cNvSpPr>
            <a:spLocks noChangeArrowheads="1"/>
          </p:cNvSpPr>
          <p:nvPr/>
        </p:nvSpPr>
        <p:spPr bwMode="auto">
          <a:xfrm>
            <a:off x="609600" y="762000"/>
            <a:ext cx="838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r>
              <a:rPr lang="en-US" sz="2200" b="1" smtClean="0">
                <a:solidFill>
                  <a:srgbClr val="FFFF00"/>
                </a:solidFill>
                <a:latin typeface="Times New Roman" panose="02020603050405020304" pitchFamily="18" charset="0"/>
              </a:rPr>
              <a:t>1.Các chí tuyến và các vòng cực trên Trái Đất</a:t>
            </a:r>
            <a:endParaRPr lang="en-US" sz="2200" b="1">
              <a:solidFill>
                <a:srgbClr val="FFFF00"/>
              </a:solidFill>
              <a:latin typeface="Times New Roman" panose="02020603050405020304" pitchFamily="18" charset="0"/>
            </a:endParaRPr>
          </a:p>
        </p:txBody>
      </p:sp>
      <p:pic>
        <p:nvPicPr>
          <p:cNvPr id="9220" name="Picture 5" descr="ban do the gioi"/>
          <p:cNvPicPr>
            <a:picLocks noChangeAspect="1" noChangeArrowheads="1"/>
          </p:cNvPicPr>
          <p:nvPr/>
        </p:nvPicPr>
        <p:blipFill>
          <a:blip r:embed="rId2">
            <a:clrChange>
              <a:clrFrom>
                <a:srgbClr val="DDB963"/>
              </a:clrFrom>
              <a:clrTo>
                <a:srgbClr val="DDB963">
                  <a:alpha val="0"/>
                </a:srgbClr>
              </a:clrTo>
            </a:clrChange>
            <a:lum bright="-36000"/>
            <a:extLst>
              <a:ext uri="{28A0092B-C50C-407E-A947-70E740481C1C}">
                <a14:useLocalDpi xmlns:a14="http://schemas.microsoft.com/office/drawing/2010/main" val="0"/>
              </a:ext>
            </a:extLst>
          </a:blip>
          <a:srcRect/>
          <a:stretch>
            <a:fillRect/>
          </a:stretch>
        </p:blipFill>
        <p:spPr bwMode="auto">
          <a:xfrm>
            <a:off x="685800" y="1701800"/>
            <a:ext cx="7496175" cy="4876800"/>
          </a:xfrm>
          <a:prstGeom prst="rect">
            <a:avLst/>
          </a:prstGeom>
          <a:noFill/>
          <a:ln w="38100">
            <a:solidFill>
              <a:srgbClr val="FFFF66"/>
            </a:solidFill>
            <a:miter lim="800000"/>
            <a:headEnd/>
            <a:tailEnd/>
          </a:ln>
          <a:extLst>
            <a:ext uri="{909E8E84-426E-40DD-AFC4-6F175D3DCCD1}">
              <a14:hiddenFill xmlns:a14="http://schemas.microsoft.com/office/drawing/2010/main">
                <a:solidFill>
                  <a:srgbClr val="FFFFFF"/>
                </a:solidFill>
              </a14:hiddenFill>
            </a:ext>
          </a:extLst>
        </p:spPr>
      </p:pic>
      <p:sp>
        <p:nvSpPr>
          <p:cNvPr id="9221" name="Line 6"/>
          <p:cNvSpPr>
            <a:spLocks noChangeShapeType="1"/>
          </p:cNvSpPr>
          <p:nvPr/>
        </p:nvSpPr>
        <p:spPr bwMode="auto">
          <a:xfrm>
            <a:off x="914400" y="4876800"/>
            <a:ext cx="7086600" cy="25400"/>
          </a:xfrm>
          <a:prstGeom prst="line">
            <a:avLst/>
          </a:prstGeom>
          <a:noFill/>
          <a:ln w="38100">
            <a:solidFill>
              <a:srgbClr val="00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22" name="Line 7"/>
          <p:cNvSpPr>
            <a:spLocks noChangeShapeType="1"/>
          </p:cNvSpPr>
          <p:nvPr/>
        </p:nvSpPr>
        <p:spPr bwMode="auto">
          <a:xfrm>
            <a:off x="901700" y="3606800"/>
            <a:ext cx="7086600" cy="25400"/>
          </a:xfrm>
          <a:prstGeom prst="line">
            <a:avLst/>
          </a:prstGeom>
          <a:noFill/>
          <a:ln w="38100">
            <a:solidFill>
              <a:srgbClr val="00FF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23" name="Line 8"/>
          <p:cNvSpPr>
            <a:spLocks noChangeShapeType="1"/>
          </p:cNvSpPr>
          <p:nvPr/>
        </p:nvSpPr>
        <p:spPr bwMode="auto">
          <a:xfrm>
            <a:off x="1752600" y="2590800"/>
            <a:ext cx="5334000" cy="0"/>
          </a:xfrm>
          <a:prstGeom prst="line">
            <a:avLst/>
          </a:prstGeom>
          <a:noFill/>
          <a:ln w="38100">
            <a:solidFill>
              <a:srgbClr val="FFFF66"/>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24" name="Line 9"/>
          <p:cNvSpPr>
            <a:spLocks noChangeShapeType="1"/>
          </p:cNvSpPr>
          <p:nvPr/>
        </p:nvSpPr>
        <p:spPr bwMode="auto">
          <a:xfrm>
            <a:off x="1828800" y="5943600"/>
            <a:ext cx="5334000" cy="0"/>
          </a:xfrm>
          <a:prstGeom prst="line">
            <a:avLst/>
          </a:prstGeom>
          <a:noFill/>
          <a:ln w="38100">
            <a:solidFill>
              <a:srgbClr val="FFFF66"/>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9225" name="AutoShape 10"/>
          <p:cNvSpPr>
            <a:spLocks noChangeArrowheads="1"/>
          </p:cNvSpPr>
          <p:nvPr/>
        </p:nvSpPr>
        <p:spPr bwMode="auto">
          <a:xfrm>
            <a:off x="7239000" y="2286000"/>
            <a:ext cx="876300" cy="396875"/>
          </a:xfrm>
          <a:prstGeom prst="roundRect">
            <a:avLst>
              <a:gd name="adj" fmla="val 17093"/>
            </a:avLst>
          </a:pr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nchorCtr="1">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b="1">
                <a:solidFill>
                  <a:schemeClr val="bg1"/>
                </a:solidFill>
                <a:latin typeface="Times New Roman" panose="02020603050405020304" pitchFamily="18" charset="0"/>
              </a:rPr>
              <a:t>66</a:t>
            </a:r>
            <a:r>
              <a:rPr lang="en-US" b="1" baseline="30000">
                <a:solidFill>
                  <a:schemeClr val="bg1"/>
                </a:solidFill>
                <a:latin typeface="Times New Roman" panose="02020603050405020304" pitchFamily="18" charset="0"/>
              </a:rPr>
              <a:t>0</a:t>
            </a:r>
            <a:r>
              <a:rPr lang="en-US" b="1">
                <a:solidFill>
                  <a:schemeClr val="bg1"/>
                </a:solidFill>
                <a:latin typeface="Times New Roman" panose="02020603050405020304" pitchFamily="18" charset="0"/>
              </a:rPr>
              <a:t>33’B</a:t>
            </a:r>
          </a:p>
        </p:txBody>
      </p:sp>
      <p:sp>
        <p:nvSpPr>
          <p:cNvPr id="9226" name="AutoShape 11"/>
          <p:cNvSpPr>
            <a:spLocks noChangeArrowheads="1"/>
          </p:cNvSpPr>
          <p:nvPr/>
        </p:nvSpPr>
        <p:spPr bwMode="auto">
          <a:xfrm>
            <a:off x="8001000" y="4800600"/>
            <a:ext cx="960438" cy="304800"/>
          </a:xfrm>
          <a:prstGeom prst="roundRect">
            <a:avLst>
              <a:gd name="adj" fmla="val 16801"/>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nchorCtr="1">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b="1">
                <a:solidFill>
                  <a:schemeClr val="bg1"/>
                </a:solidFill>
                <a:latin typeface="Times New Roman" panose="02020603050405020304" pitchFamily="18" charset="0"/>
              </a:rPr>
              <a:t>23</a:t>
            </a:r>
            <a:r>
              <a:rPr lang="en-US" b="1" baseline="30000">
                <a:solidFill>
                  <a:schemeClr val="bg1"/>
                </a:solidFill>
                <a:latin typeface="Times New Roman" panose="02020603050405020304" pitchFamily="18" charset="0"/>
              </a:rPr>
              <a:t>0</a:t>
            </a:r>
            <a:r>
              <a:rPr lang="en-US" b="1">
                <a:solidFill>
                  <a:schemeClr val="bg1"/>
                </a:solidFill>
                <a:latin typeface="Times New Roman" panose="02020603050405020304" pitchFamily="18" charset="0"/>
              </a:rPr>
              <a:t>27’N</a:t>
            </a:r>
          </a:p>
        </p:txBody>
      </p:sp>
      <p:sp>
        <p:nvSpPr>
          <p:cNvPr id="9227" name="AutoShape 12"/>
          <p:cNvSpPr>
            <a:spLocks noChangeArrowheads="1"/>
          </p:cNvSpPr>
          <p:nvPr/>
        </p:nvSpPr>
        <p:spPr bwMode="auto">
          <a:xfrm>
            <a:off x="7239000" y="5791200"/>
            <a:ext cx="858838" cy="396875"/>
          </a:xfrm>
          <a:prstGeom prst="roundRect">
            <a:avLst>
              <a:gd name="adj" fmla="val 16801"/>
            </a:avLst>
          </a:prstGeom>
          <a:solidFill>
            <a:srgbClr val="1C1C1C"/>
          </a:solidFill>
          <a:ln>
            <a:noFill/>
          </a:ln>
          <a:extLst>
            <a:ext uri="{91240B29-F687-4F45-9708-019B960494DF}">
              <a14:hiddenLine xmlns:a14="http://schemas.microsoft.com/office/drawing/2010/main" w="9525">
                <a:solidFill>
                  <a:srgbClr val="000000"/>
                </a:solidFill>
                <a:round/>
                <a:headEnd/>
                <a:tailEnd/>
              </a14:hiddenLine>
            </a:ext>
          </a:extLst>
        </p:spPr>
        <p:txBody>
          <a:bodyPr lIns="0" rIns="0" anchor="ctr" anchorCtr="1">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b="1">
                <a:solidFill>
                  <a:schemeClr val="bg1"/>
                </a:solidFill>
                <a:latin typeface="Times New Roman" panose="02020603050405020304" pitchFamily="18" charset="0"/>
              </a:rPr>
              <a:t>66</a:t>
            </a:r>
            <a:r>
              <a:rPr lang="en-US" b="1" baseline="30000">
                <a:solidFill>
                  <a:schemeClr val="bg1"/>
                </a:solidFill>
                <a:latin typeface="Times New Roman" panose="02020603050405020304" pitchFamily="18" charset="0"/>
              </a:rPr>
              <a:t>0</a:t>
            </a:r>
            <a:r>
              <a:rPr lang="en-US" b="1">
                <a:solidFill>
                  <a:schemeClr val="bg1"/>
                </a:solidFill>
                <a:latin typeface="Times New Roman" panose="02020603050405020304" pitchFamily="18" charset="0"/>
              </a:rPr>
              <a:t>33’N</a:t>
            </a:r>
          </a:p>
        </p:txBody>
      </p:sp>
      <p:sp>
        <p:nvSpPr>
          <p:cNvPr id="24593" name="AutoShape 17"/>
          <p:cNvSpPr>
            <a:spLocks noChangeArrowheads="1"/>
          </p:cNvSpPr>
          <p:nvPr/>
        </p:nvSpPr>
        <p:spPr bwMode="auto">
          <a:xfrm rot="10800000">
            <a:off x="1676400" y="2133600"/>
            <a:ext cx="5486400" cy="457200"/>
          </a:xfrm>
          <a:custGeom>
            <a:avLst/>
            <a:gdLst>
              <a:gd name="T0" fmla="*/ 2147483647 w 21600"/>
              <a:gd name="T1" fmla="*/ 102419155 h 21600"/>
              <a:gd name="T2" fmla="*/ 2147483647 w 21600"/>
              <a:gd name="T3" fmla="*/ 204838311 h 21600"/>
              <a:gd name="T4" fmla="*/ 2147483647 w 21600"/>
              <a:gd name="T5" fmla="*/ 102419155 h 21600"/>
              <a:gd name="T6" fmla="*/ 2147483647 w 21600"/>
              <a:gd name="T7" fmla="*/ 0 h 21600"/>
              <a:gd name="T8" fmla="*/ 0 60000 65536"/>
              <a:gd name="T9" fmla="*/ 0 60000 65536"/>
              <a:gd name="T10" fmla="*/ 0 60000 65536"/>
              <a:gd name="T11" fmla="*/ 0 60000 65536"/>
              <a:gd name="T12" fmla="*/ 3181 w 21600"/>
              <a:gd name="T13" fmla="*/ 3181 h 21600"/>
              <a:gd name="T14" fmla="*/ 18419 w 21600"/>
              <a:gd name="T15" fmla="*/ 18419 h 21600"/>
            </a:gdLst>
            <a:ahLst/>
            <a:cxnLst>
              <a:cxn ang="T8">
                <a:pos x="T0" y="T1"/>
              </a:cxn>
              <a:cxn ang="T9">
                <a:pos x="T2" y="T3"/>
              </a:cxn>
              <a:cxn ang="T10">
                <a:pos x="T4" y="T5"/>
              </a:cxn>
              <a:cxn ang="T11">
                <a:pos x="T6" y="T7"/>
              </a:cxn>
            </a:cxnLst>
            <a:rect l="T12" t="T13" r="T14" b="T15"/>
            <a:pathLst>
              <a:path w="21600" h="21600">
                <a:moveTo>
                  <a:pt x="0" y="0"/>
                </a:moveTo>
                <a:lnTo>
                  <a:pt x="2762" y="21600"/>
                </a:lnTo>
                <a:lnTo>
                  <a:pt x="18838" y="21600"/>
                </a:lnTo>
                <a:lnTo>
                  <a:pt x="21600" y="0"/>
                </a:lnTo>
                <a:lnTo>
                  <a:pt x="0" y="0"/>
                </a:lnTo>
                <a:close/>
              </a:path>
            </a:pathLst>
          </a:custGeom>
          <a:solidFill>
            <a:srgbClr val="FFFFFF">
              <a:alpha val="4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endParaRPr lang="en-US" sz="1600">
              <a:latin typeface="Times New Roman" panose="02020603050405020304" pitchFamily="18" charset="0"/>
            </a:endParaRPr>
          </a:p>
        </p:txBody>
      </p:sp>
      <p:sp>
        <p:nvSpPr>
          <p:cNvPr id="24594" name="AutoShape 18"/>
          <p:cNvSpPr>
            <a:spLocks noChangeArrowheads="1"/>
          </p:cNvSpPr>
          <p:nvPr/>
        </p:nvSpPr>
        <p:spPr bwMode="auto">
          <a:xfrm>
            <a:off x="1828800" y="5943600"/>
            <a:ext cx="5486400" cy="457200"/>
          </a:xfrm>
          <a:custGeom>
            <a:avLst/>
            <a:gdLst>
              <a:gd name="T0" fmla="*/ 2147483647 w 21600"/>
              <a:gd name="T1" fmla="*/ 102419155 h 21600"/>
              <a:gd name="T2" fmla="*/ 2147483647 w 21600"/>
              <a:gd name="T3" fmla="*/ 204838311 h 21600"/>
              <a:gd name="T4" fmla="*/ 2147483647 w 21600"/>
              <a:gd name="T5" fmla="*/ 102419155 h 21600"/>
              <a:gd name="T6" fmla="*/ 2147483647 w 21600"/>
              <a:gd name="T7" fmla="*/ 0 h 21600"/>
              <a:gd name="T8" fmla="*/ 0 60000 65536"/>
              <a:gd name="T9" fmla="*/ 0 60000 65536"/>
              <a:gd name="T10" fmla="*/ 0 60000 65536"/>
              <a:gd name="T11" fmla="*/ 0 60000 65536"/>
              <a:gd name="T12" fmla="*/ 3181 w 21600"/>
              <a:gd name="T13" fmla="*/ 3181 h 21600"/>
              <a:gd name="T14" fmla="*/ 18419 w 21600"/>
              <a:gd name="T15" fmla="*/ 18419 h 21600"/>
            </a:gdLst>
            <a:ahLst/>
            <a:cxnLst>
              <a:cxn ang="T8">
                <a:pos x="T0" y="T1"/>
              </a:cxn>
              <a:cxn ang="T9">
                <a:pos x="T2" y="T3"/>
              </a:cxn>
              <a:cxn ang="T10">
                <a:pos x="T4" y="T5"/>
              </a:cxn>
              <a:cxn ang="T11">
                <a:pos x="T6" y="T7"/>
              </a:cxn>
            </a:cxnLst>
            <a:rect l="T12" t="T13" r="T14" b="T15"/>
            <a:pathLst>
              <a:path w="21600" h="21600">
                <a:moveTo>
                  <a:pt x="0" y="0"/>
                </a:moveTo>
                <a:lnTo>
                  <a:pt x="2762" y="21600"/>
                </a:lnTo>
                <a:lnTo>
                  <a:pt x="18838" y="21600"/>
                </a:lnTo>
                <a:lnTo>
                  <a:pt x="21600" y="0"/>
                </a:lnTo>
                <a:lnTo>
                  <a:pt x="0" y="0"/>
                </a:lnTo>
                <a:close/>
              </a:path>
            </a:pathLst>
          </a:custGeom>
          <a:solidFill>
            <a:srgbClr val="FFFFFF">
              <a:alpha val="4196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endParaRPr lang="en-US" sz="1600">
              <a:latin typeface="Times New Roman" panose="02020603050405020304" pitchFamily="18" charset="0"/>
            </a:endParaRPr>
          </a:p>
        </p:txBody>
      </p:sp>
      <p:sp>
        <p:nvSpPr>
          <p:cNvPr id="24596" name="AutoShape 20"/>
          <p:cNvSpPr>
            <a:spLocks noChangeArrowheads="1"/>
          </p:cNvSpPr>
          <p:nvPr/>
        </p:nvSpPr>
        <p:spPr bwMode="auto">
          <a:xfrm rot="10800000">
            <a:off x="914400" y="2590800"/>
            <a:ext cx="7010400" cy="990600"/>
          </a:xfrm>
          <a:custGeom>
            <a:avLst/>
            <a:gdLst>
              <a:gd name="T0" fmla="*/ 2147483647 w 21600"/>
              <a:gd name="T1" fmla="*/ 1041735496 h 21600"/>
              <a:gd name="T2" fmla="*/ 2147483647 w 21600"/>
              <a:gd name="T3" fmla="*/ 2083470992 h 21600"/>
              <a:gd name="T4" fmla="*/ 2147483647 w 21600"/>
              <a:gd name="T5" fmla="*/ 1041735496 h 21600"/>
              <a:gd name="T6" fmla="*/ 2147483647 w 21600"/>
              <a:gd name="T7" fmla="*/ 0 h 21600"/>
              <a:gd name="T8" fmla="*/ 0 60000 65536"/>
              <a:gd name="T9" fmla="*/ 0 60000 65536"/>
              <a:gd name="T10" fmla="*/ 0 60000 65536"/>
              <a:gd name="T11" fmla="*/ 0 60000 65536"/>
              <a:gd name="T12" fmla="*/ 3030 w 21600"/>
              <a:gd name="T13" fmla="*/ 3030 h 21600"/>
              <a:gd name="T14" fmla="*/ 18570 w 21600"/>
              <a:gd name="T15" fmla="*/ 18570 h 21600"/>
            </a:gdLst>
            <a:ahLst/>
            <a:cxnLst>
              <a:cxn ang="T8">
                <a:pos x="T0" y="T1"/>
              </a:cxn>
              <a:cxn ang="T9">
                <a:pos x="T2" y="T3"/>
              </a:cxn>
              <a:cxn ang="T10">
                <a:pos x="T4" y="T5"/>
              </a:cxn>
              <a:cxn ang="T11">
                <a:pos x="T6" y="T7"/>
              </a:cxn>
            </a:cxnLst>
            <a:rect l="T12" t="T13" r="T14" b="T15"/>
            <a:pathLst>
              <a:path w="21600" h="21600">
                <a:moveTo>
                  <a:pt x="0" y="0"/>
                </a:moveTo>
                <a:lnTo>
                  <a:pt x="2460" y="21600"/>
                </a:lnTo>
                <a:lnTo>
                  <a:pt x="19140" y="21600"/>
                </a:lnTo>
                <a:lnTo>
                  <a:pt x="21600" y="0"/>
                </a:lnTo>
                <a:lnTo>
                  <a:pt x="0" y="0"/>
                </a:lnTo>
                <a:close/>
              </a:path>
            </a:pathLst>
          </a:custGeom>
          <a:solidFill>
            <a:srgbClr val="00FFCC">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endParaRPr lang="en-US" sz="1600">
              <a:latin typeface="Times New Roman" panose="02020603050405020304" pitchFamily="18" charset="0"/>
            </a:endParaRPr>
          </a:p>
        </p:txBody>
      </p:sp>
      <p:sp>
        <p:nvSpPr>
          <p:cNvPr id="24597" name="AutoShape 21"/>
          <p:cNvSpPr>
            <a:spLocks noChangeArrowheads="1"/>
          </p:cNvSpPr>
          <p:nvPr/>
        </p:nvSpPr>
        <p:spPr bwMode="auto">
          <a:xfrm>
            <a:off x="838200" y="4876800"/>
            <a:ext cx="7162800" cy="1066800"/>
          </a:xfrm>
          <a:custGeom>
            <a:avLst/>
            <a:gdLst>
              <a:gd name="T0" fmla="*/ 2147483647 w 21600"/>
              <a:gd name="T1" fmla="*/ 1301102394 h 21600"/>
              <a:gd name="T2" fmla="*/ 2147483647 w 21600"/>
              <a:gd name="T3" fmla="*/ 2147483647 h 21600"/>
              <a:gd name="T4" fmla="*/ 2147483647 w 21600"/>
              <a:gd name="T5" fmla="*/ 1301102394 h 21600"/>
              <a:gd name="T6" fmla="*/ 2147483647 w 21600"/>
              <a:gd name="T7" fmla="*/ 0 h 21600"/>
              <a:gd name="T8" fmla="*/ 0 60000 65536"/>
              <a:gd name="T9" fmla="*/ 0 60000 65536"/>
              <a:gd name="T10" fmla="*/ 0 60000 65536"/>
              <a:gd name="T11" fmla="*/ 0 60000 65536"/>
              <a:gd name="T12" fmla="*/ 3030 w 21600"/>
              <a:gd name="T13" fmla="*/ 3030 h 21600"/>
              <a:gd name="T14" fmla="*/ 18570 w 21600"/>
              <a:gd name="T15" fmla="*/ 18570 h 21600"/>
            </a:gdLst>
            <a:ahLst/>
            <a:cxnLst>
              <a:cxn ang="T8">
                <a:pos x="T0" y="T1"/>
              </a:cxn>
              <a:cxn ang="T9">
                <a:pos x="T2" y="T3"/>
              </a:cxn>
              <a:cxn ang="T10">
                <a:pos x="T4" y="T5"/>
              </a:cxn>
              <a:cxn ang="T11">
                <a:pos x="T6" y="T7"/>
              </a:cxn>
            </a:cxnLst>
            <a:rect l="T12" t="T13" r="T14" b="T15"/>
            <a:pathLst>
              <a:path w="21600" h="21600">
                <a:moveTo>
                  <a:pt x="0" y="0"/>
                </a:moveTo>
                <a:lnTo>
                  <a:pt x="2460" y="21600"/>
                </a:lnTo>
                <a:lnTo>
                  <a:pt x="19140" y="21600"/>
                </a:lnTo>
                <a:lnTo>
                  <a:pt x="21600" y="0"/>
                </a:lnTo>
                <a:lnTo>
                  <a:pt x="0" y="0"/>
                </a:lnTo>
                <a:close/>
              </a:path>
            </a:pathLst>
          </a:custGeom>
          <a:solidFill>
            <a:srgbClr val="00FFCC">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endParaRPr lang="en-US" sz="1600">
              <a:latin typeface="Times New Roman" panose="02020603050405020304" pitchFamily="18" charset="0"/>
            </a:endParaRPr>
          </a:p>
        </p:txBody>
      </p:sp>
      <p:sp>
        <p:nvSpPr>
          <p:cNvPr id="24598" name="AutoShape 22"/>
          <p:cNvSpPr>
            <a:spLocks noChangeArrowheads="1"/>
          </p:cNvSpPr>
          <p:nvPr/>
        </p:nvSpPr>
        <p:spPr bwMode="auto">
          <a:xfrm>
            <a:off x="838200" y="3660775"/>
            <a:ext cx="7162800" cy="1216025"/>
          </a:xfrm>
          <a:prstGeom prst="roundRect">
            <a:avLst>
              <a:gd name="adj" fmla="val 16667"/>
            </a:avLst>
          </a:prstGeom>
          <a:solidFill>
            <a:srgbClr val="FF0000">
              <a:alpha val="3803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endParaRPr lang="vi-VN" sz="1600">
              <a:latin typeface="Times New Roman" panose="02020603050405020304" pitchFamily="18" charset="0"/>
            </a:endParaRPr>
          </a:p>
        </p:txBody>
      </p:sp>
      <p:sp>
        <p:nvSpPr>
          <p:cNvPr id="24599" name="Text Box 23"/>
          <p:cNvSpPr txBox="1">
            <a:spLocks noChangeArrowheads="1"/>
          </p:cNvSpPr>
          <p:nvPr/>
        </p:nvSpPr>
        <p:spPr bwMode="auto">
          <a:xfrm>
            <a:off x="3048000" y="40386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sz="2400" b="1">
                <a:solidFill>
                  <a:srgbClr val="FFFF00"/>
                </a:solidFill>
                <a:latin typeface="Times New Roman" panose="02020603050405020304" pitchFamily="18" charset="0"/>
                <a:cs typeface="Times New Roman" panose="02020603050405020304" pitchFamily="18" charset="0"/>
              </a:rPr>
              <a:t>VÀNH ĐAI NÓNG</a:t>
            </a:r>
          </a:p>
        </p:txBody>
      </p:sp>
      <p:sp>
        <p:nvSpPr>
          <p:cNvPr id="24600" name="Text Box 24"/>
          <p:cNvSpPr txBox="1">
            <a:spLocks noChangeArrowheads="1"/>
          </p:cNvSpPr>
          <p:nvPr/>
        </p:nvSpPr>
        <p:spPr bwMode="auto">
          <a:xfrm>
            <a:off x="2971800" y="2819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sz="2400" b="1">
                <a:solidFill>
                  <a:srgbClr val="FFFF00"/>
                </a:solidFill>
                <a:latin typeface="Times New Roman" panose="02020603050405020304" pitchFamily="18" charset="0"/>
                <a:cs typeface="Times New Roman" panose="02020603050405020304" pitchFamily="18" charset="0"/>
              </a:rPr>
              <a:t>VÀNH ĐAI ÔN HÒA</a:t>
            </a:r>
            <a:r>
              <a:rPr lang="en-US" sz="2400" b="1">
                <a:solidFill>
                  <a:srgbClr val="FFFF00"/>
                </a:solidFill>
                <a:latin typeface=".VnAvantH" panose="020B7200000000000000" pitchFamily="34" charset="0"/>
              </a:rPr>
              <a:t> </a:t>
            </a:r>
          </a:p>
        </p:txBody>
      </p:sp>
      <p:sp>
        <p:nvSpPr>
          <p:cNvPr id="24602" name="Text Box 26"/>
          <p:cNvSpPr txBox="1">
            <a:spLocks noChangeArrowheads="1"/>
          </p:cNvSpPr>
          <p:nvPr/>
        </p:nvSpPr>
        <p:spPr bwMode="auto">
          <a:xfrm>
            <a:off x="2971800" y="52578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sz="2400" b="1">
                <a:solidFill>
                  <a:srgbClr val="FFFF00"/>
                </a:solidFill>
                <a:latin typeface="Times New Roman" panose="02020603050405020304" pitchFamily="18" charset="0"/>
                <a:cs typeface="Times New Roman" panose="02020603050405020304" pitchFamily="18" charset="0"/>
              </a:rPr>
              <a:t>VÀNH ĐAI ÔN HÒA</a:t>
            </a:r>
          </a:p>
        </p:txBody>
      </p:sp>
      <p:sp>
        <p:nvSpPr>
          <p:cNvPr id="24603" name="Text Box 27"/>
          <p:cNvSpPr txBox="1">
            <a:spLocks noChangeArrowheads="1"/>
          </p:cNvSpPr>
          <p:nvPr/>
        </p:nvSpPr>
        <p:spPr bwMode="auto">
          <a:xfrm>
            <a:off x="2895600" y="59436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sz="2400" b="1">
                <a:solidFill>
                  <a:srgbClr val="0000FF"/>
                </a:solidFill>
                <a:latin typeface="Times New Roman" panose="02020603050405020304" pitchFamily="18" charset="0"/>
                <a:cs typeface="Times New Roman" panose="02020603050405020304" pitchFamily="18" charset="0"/>
              </a:rPr>
              <a:t>VÀNH ĐAI LẠNH</a:t>
            </a:r>
          </a:p>
        </p:txBody>
      </p:sp>
      <p:sp>
        <p:nvSpPr>
          <p:cNvPr id="24604" name="Text Box 28"/>
          <p:cNvSpPr txBox="1">
            <a:spLocks noChangeArrowheads="1"/>
          </p:cNvSpPr>
          <p:nvPr/>
        </p:nvSpPr>
        <p:spPr bwMode="auto">
          <a:xfrm>
            <a:off x="2882900" y="21717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sz="2400" b="1">
                <a:solidFill>
                  <a:srgbClr val="0000FF"/>
                </a:solidFill>
                <a:latin typeface="Times New Roman" panose="02020603050405020304" pitchFamily="18" charset="0"/>
                <a:cs typeface="Times New Roman" panose="02020603050405020304" pitchFamily="18" charset="0"/>
              </a:rPr>
              <a:t>VÀNH ĐAI LẠNH</a:t>
            </a:r>
            <a:endParaRPr lang="en-US" sz="2400" b="1">
              <a:solidFill>
                <a:srgbClr val="0000FF"/>
              </a:solidFill>
              <a:latin typeface=".VnAvantH" panose="020B7200000000000000" pitchFamily="34" charset="0"/>
            </a:endParaRPr>
          </a:p>
        </p:txBody>
      </p:sp>
      <p:sp>
        <p:nvSpPr>
          <p:cNvPr id="8214" name="Rectangle 30"/>
          <p:cNvSpPr>
            <a:spLocks noGrp="1" noChangeArrowheads="1"/>
          </p:cNvSpPr>
          <p:nvPr>
            <p:ph type="title"/>
          </p:nvPr>
        </p:nvSpPr>
        <p:spPr>
          <a:xfrm>
            <a:off x="304800" y="-152400"/>
            <a:ext cx="8382000" cy="1143000"/>
          </a:xfrm>
          <a:effectLst>
            <a:outerShdw dist="35921" dir="2700000" algn="ctr" rotWithShape="0">
              <a:srgbClr val="FF66FF"/>
            </a:outerShdw>
          </a:effectLst>
        </p:spPr>
        <p:txBody>
          <a:bodyPr>
            <a:normAutofit/>
          </a:bodyPr>
          <a:lstStyle/>
          <a:p>
            <a:pPr>
              <a:spcBef>
                <a:spcPct val="50000"/>
              </a:spcBef>
            </a:pPr>
            <a:r>
              <a:rPr lang="en-US" sz="2400" dirty="0" err="1">
                <a:solidFill>
                  <a:srgbClr val="00FFFF"/>
                </a:solidFill>
                <a:latin typeface="Times New Roman" panose="02020603050405020304" pitchFamily="18" charset="0"/>
              </a:rPr>
              <a:t>Tiết</a:t>
            </a:r>
            <a:r>
              <a:rPr lang="en-US" sz="2400" dirty="0">
                <a:solidFill>
                  <a:srgbClr val="00FFFF"/>
                </a:solidFill>
                <a:latin typeface="Times New Roman" panose="02020603050405020304" pitchFamily="18" charset="0"/>
              </a:rPr>
              <a:t> 26- </a:t>
            </a:r>
            <a:r>
              <a:rPr lang="en-US" sz="2400" dirty="0" err="1">
                <a:solidFill>
                  <a:srgbClr val="00FFFF"/>
                </a:solidFill>
                <a:latin typeface="Times New Roman" panose="02020603050405020304" pitchFamily="18" charset="0"/>
              </a:rPr>
              <a:t>Bài</a:t>
            </a:r>
            <a:r>
              <a:rPr lang="en-US" sz="2400" dirty="0">
                <a:solidFill>
                  <a:srgbClr val="00FFFF"/>
                </a:solidFill>
                <a:latin typeface="Times New Roman" panose="02020603050405020304" pitchFamily="18" charset="0"/>
              </a:rPr>
              <a:t> 22: CÁC ĐỚI KHÍ HẬU TRÊN TRÁI ĐẤT</a:t>
            </a:r>
            <a:endParaRPr lang="en-US" sz="2400" dirty="0">
              <a:solidFill>
                <a:srgbClr val="00FFFF"/>
              </a:solidFill>
              <a:latin typeface="Times New Roman" panose="02020603050405020304" pitchFamily="18" charset="0"/>
            </a:endParaRPr>
          </a:p>
        </p:txBody>
      </p:sp>
      <p:sp>
        <p:nvSpPr>
          <p:cNvPr id="9239" name="AutoShape 31"/>
          <p:cNvSpPr>
            <a:spLocks noChangeArrowheads="1"/>
          </p:cNvSpPr>
          <p:nvPr/>
        </p:nvSpPr>
        <p:spPr bwMode="auto">
          <a:xfrm>
            <a:off x="8001000" y="3505200"/>
            <a:ext cx="941388" cy="304800"/>
          </a:xfrm>
          <a:prstGeom prst="roundRect">
            <a:avLst>
              <a:gd name="adj" fmla="val 16667"/>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nchor="ctr" anchorCtr="1">
            <a:spAutoFit/>
          </a:bodyP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50000"/>
              </a:spcBef>
            </a:pPr>
            <a:r>
              <a:rPr lang="en-US" b="1">
                <a:solidFill>
                  <a:schemeClr val="bg1"/>
                </a:solidFill>
                <a:latin typeface="Times New Roman" panose="02020603050405020304" pitchFamily="18" charset="0"/>
              </a:rPr>
              <a:t>23</a:t>
            </a:r>
            <a:r>
              <a:rPr lang="en-US" b="1" baseline="30000">
                <a:solidFill>
                  <a:schemeClr val="bg1"/>
                </a:solidFill>
                <a:latin typeface="Times New Roman" panose="02020603050405020304" pitchFamily="18" charset="0"/>
              </a:rPr>
              <a:t>0</a:t>
            </a:r>
            <a:r>
              <a:rPr lang="en-US" b="1">
                <a:solidFill>
                  <a:schemeClr val="bg1"/>
                </a:solidFill>
                <a:latin typeface="Times New Roman" panose="02020603050405020304" pitchFamily="18" charset="0"/>
              </a:rPr>
              <a:t>27’B</a:t>
            </a:r>
          </a:p>
        </p:txBody>
      </p:sp>
    </p:spTree>
    <p:extLst>
      <p:ext uri="{BB962C8B-B14F-4D97-AF65-F5344CB8AC3E}">
        <p14:creationId xmlns:p14="http://schemas.microsoft.com/office/powerpoint/2010/main" val="3267573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599"/>
                                        </p:tgtEl>
                                        <p:attrNameLst>
                                          <p:attrName>style.visibility</p:attrName>
                                        </p:attrNameLst>
                                      </p:cBhvr>
                                      <p:to>
                                        <p:strVal val="visible"/>
                                      </p:to>
                                    </p:set>
                                    <p:animEffect transition="in" filter="checkerboard(across)">
                                      <p:cBhvr>
                                        <p:cTn id="7" dur="500"/>
                                        <p:tgtEl>
                                          <p:spTgt spid="2459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4598"/>
                                        </p:tgtEl>
                                        <p:attrNameLst>
                                          <p:attrName>style.visibility</p:attrName>
                                        </p:attrNameLst>
                                      </p:cBhvr>
                                      <p:to>
                                        <p:strVal val="visible"/>
                                      </p:to>
                                    </p:set>
                                    <p:animEffect transition="in" filter="checkerboard(across)">
                                      <p:cBhvr>
                                        <p:cTn id="10" dur="500"/>
                                        <p:tgtEl>
                                          <p:spTgt spid="2459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24600"/>
                                        </p:tgtEl>
                                        <p:attrNameLst>
                                          <p:attrName>style.visibility</p:attrName>
                                        </p:attrNameLst>
                                      </p:cBhvr>
                                      <p:to>
                                        <p:strVal val="visible"/>
                                      </p:to>
                                    </p:set>
                                    <p:animEffect transition="in" filter="checkerboard(across)">
                                      <p:cBhvr>
                                        <p:cTn id="15" dur="500"/>
                                        <p:tgtEl>
                                          <p:spTgt spid="24600"/>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4596"/>
                                        </p:tgtEl>
                                        <p:attrNameLst>
                                          <p:attrName>style.visibility</p:attrName>
                                        </p:attrNameLst>
                                      </p:cBhvr>
                                      <p:to>
                                        <p:strVal val="visible"/>
                                      </p:to>
                                    </p:set>
                                    <p:animEffect transition="in" filter="checkerboard(across)">
                                      <p:cBhvr>
                                        <p:cTn id="18" dur="500"/>
                                        <p:tgtEl>
                                          <p:spTgt spid="24596"/>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24602"/>
                                        </p:tgtEl>
                                        <p:attrNameLst>
                                          <p:attrName>style.visibility</p:attrName>
                                        </p:attrNameLst>
                                      </p:cBhvr>
                                      <p:to>
                                        <p:strVal val="visible"/>
                                      </p:to>
                                    </p:set>
                                    <p:animEffect transition="in" filter="checkerboard(across)">
                                      <p:cBhvr>
                                        <p:cTn id="21" dur="500"/>
                                        <p:tgtEl>
                                          <p:spTgt spid="24602"/>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24597"/>
                                        </p:tgtEl>
                                        <p:attrNameLst>
                                          <p:attrName>style.visibility</p:attrName>
                                        </p:attrNameLst>
                                      </p:cBhvr>
                                      <p:to>
                                        <p:strVal val="visible"/>
                                      </p:to>
                                    </p:set>
                                    <p:animEffect transition="in" filter="checkerboard(across)">
                                      <p:cBhvr>
                                        <p:cTn id="24" dur="500"/>
                                        <p:tgtEl>
                                          <p:spTgt spid="2459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4594"/>
                                        </p:tgtEl>
                                        <p:attrNameLst>
                                          <p:attrName>style.visibility</p:attrName>
                                        </p:attrNameLst>
                                      </p:cBhvr>
                                      <p:to>
                                        <p:strVal val="visible"/>
                                      </p:to>
                                    </p:set>
                                    <p:animEffect transition="in" filter="checkerboard(across)">
                                      <p:cBhvr>
                                        <p:cTn id="29" dur="500"/>
                                        <p:tgtEl>
                                          <p:spTgt spid="24594"/>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24603"/>
                                        </p:tgtEl>
                                        <p:attrNameLst>
                                          <p:attrName>style.visibility</p:attrName>
                                        </p:attrNameLst>
                                      </p:cBhvr>
                                      <p:to>
                                        <p:strVal val="visible"/>
                                      </p:to>
                                    </p:set>
                                    <p:animEffect transition="in" filter="checkerboard(across)">
                                      <p:cBhvr>
                                        <p:cTn id="32" dur="500"/>
                                        <p:tgtEl>
                                          <p:spTgt spid="24603"/>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24604"/>
                                        </p:tgtEl>
                                        <p:attrNameLst>
                                          <p:attrName>style.visibility</p:attrName>
                                        </p:attrNameLst>
                                      </p:cBhvr>
                                      <p:to>
                                        <p:strVal val="visible"/>
                                      </p:to>
                                    </p:set>
                                    <p:animEffect transition="in" filter="checkerboard(across)">
                                      <p:cBhvr>
                                        <p:cTn id="35" dur="500"/>
                                        <p:tgtEl>
                                          <p:spTgt spid="24604"/>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24593"/>
                                        </p:tgtEl>
                                        <p:attrNameLst>
                                          <p:attrName>style.visibility</p:attrName>
                                        </p:attrNameLst>
                                      </p:cBhvr>
                                      <p:to>
                                        <p:strVal val="visible"/>
                                      </p:to>
                                    </p:set>
                                    <p:animEffect transition="in" filter="checkerboard(across)">
                                      <p:cBhvr>
                                        <p:cTn id="38" dur="500"/>
                                        <p:tgtEl>
                                          <p:spTgt spid="24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3" grpId="0" animBg="1"/>
      <p:bldP spid="24594" grpId="0" animBg="1"/>
      <p:bldP spid="24596" grpId="0" animBg="1"/>
      <p:bldP spid="24597" grpId="0" animBg="1"/>
      <p:bldP spid="24598" grpId="0" animBg="1"/>
      <p:bldP spid="24599" grpId="0"/>
      <p:bldP spid="24600" grpId="0"/>
      <p:bldP spid="24602" grpId="0"/>
      <p:bldP spid="24603" grpId="0"/>
      <p:bldP spid="2460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0"/>
            <a:ext cx="9144000" cy="6858000"/>
          </a:xfrm>
          <a:prstGeom prst="rect">
            <a:avLst/>
          </a:prstGeom>
          <a:solidFill>
            <a:srgbClr val="003366"/>
          </a:solidFill>
          <a:ln w="9525">
            <a:solidFill>
              <a:schemeClr val="tx1"/>
            </a:solidFill>
            <a:miter lim="800000"/>
            <a:headEnd/>
            <a:tailEnd/>
          </a:ln>
        </p:spPr>
        <p:txBody>
          <a:bodyPr wrap="none" anchor="ct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endParaRPr lang="vi-VN" sz="1600">
              <a:latin typeface="Times New Roman" panose="02020603050405020304" pitchFamily="18" charset="0"/>
            </a:endParaRPr>
          </a:p>
        </p:txBody>
      </p:sp>
      <p:sp>
        <p:nvSpPr>
          <p:cNvPr id="10243" name="Rectangle 4"/>
          <p:cNvSpPr>
            <a:spLocks noChangeArrowheads="1"/>
          </p:cNvSpPr>
          <p:nvPr/>
        </p:nvSpPr>
        <p:spPr bwMode="auto">
          <a:xfrm>
            <a:off x="381000" y="762000"/>
            <a:ext cx="838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r>
              <a:rPr lang="en-US" sz="2200" b="1" dirty="0" smtClean="0">
                <a:solidFill>
                  <a:srgbClr val="FFFF00"/>
                </a:solidFill>
                <a:latin typeface="Times New Roman" panose="02020603050405020304" pitchFamily="18" charset="0"/>
              </a:rPr>
              <a:t>1. </a:t>
            </a:r>
            <a:r>
              <a:rPr lang="en-US" sz="2200" b="1" dirty="0" err="1" smtClean="0">
                <a:solidFill>
                  <a:srgbClr val="FFFF00"/>
                </a:solidFill>
                <a:latin typeface="Times New Roman" panose="02020603050405020304" pitchFamily="18" charset="0"/>
              </a:rPr>
              <a:t>Các</a:t>
            </a:r>
            <a:r>
              <a:rPr lang="en-US" sz="2200" b="1" dirty="0" smtClean="0">
                <a:solidFill>
                  <a:srgbClr val="FFFF00"/>
                </a:solidFill>
                <a:latin typeface="Times New Roman" panose="02020603050405020304" pitchFamily="18" charset="0"/>
              </a:rPr>
              <a:t> </a:t>
            </a:r>
            <a:r>
              <a:rPr lang="en-US" sz="2200" b="1" dirty="0" err="1" smtClean="0">
                <a:solidFill>
                  <a:srgbClr val="FFFF00"/>
                </a:solidFill>
                <a:latin typeface="Times New Roman" panose="02020603050405020304" pitchFamily="18" charset="0"/>
              </a:rPr>
              <a:t>chí</a:t>
            </a:r>
            <a:r>
              <a:rPr lang="en-US" sz="2200" b="1" dirty="0" smtClean="0">
                <a:solidFill>
                  <a:srgbClr val="FFFF00"/>
                </a:solidFill>
                <a:latin typeface="Times New Roman" panose="02020603050405020304" pitchFamily="18" charset="0"/>
              </a:rPr>
              <a:t> </a:t>
            </a:r>
            <a:r>
              <a:rPr lang="en-US" sz="2200" b="1" dirty="0" err="1" smtClean="0">
                <a:solidFill>
                  <a:srgbClr val="FFFF00"/>
                </a:solidFill>
                <a:latin typeface="Times New Roman" panose="02020603050405020304" pitchFamily="18" charset="0"/>
              </a:rPr>
              <a:t>tuyến</a:t>
            </a:r>
            <a:r>
              <a:rPr lang="en-US" sz="2200" b="1" dirty="0" smtClean="0">
                <a:solidFill>
                  <a:srgbClr val="FFFF00"/>
                </a:solidFill>
                <a:latin typeface="Times New Roman" panose="02020603050405020304" pitchFamily="18" charset="0"/>
              </a:rPr>
              <a:t> </a:t>
            </a:r>
            <a:r>
              <a:rPr lang="en-US" sz="2200" b="1" dirty="0" err="1" smtClean="0">
                <a:solidFill>
                  <a:srgbClr val="FFFF00"/>
                </a:solidFill>
                <a:latin typeface="Times New Roman" panose="02020603050405020304" pitchFamily="18" charset="0"/>
              </a:rPr>
              <a:t>và</a:t>
            </a:r>
            <a:r>
              <a:rPr lang="en-US" sz="2200" b="1" dirty="0" smtClean="0">
                <a:solidFill>
                  <a:srgbClr val="FFFF00"/>
                </a:solidFill>
                <a:latin typeface="Times New Roman" panose="02020603050405020304" pitchFamily="18" charset="0"/>
              </a:rPr>
              <a:t> </a:t>
            </a:r>
            <a:r>
              <a:rPr lang="en-US" sz="2200" b="1" dirty="0" err="1" smtClean="0">
                <a:solidFill>
                  <a:srgbClr val="FFFF00"/>
                </a:solidFill>
                <a:latin typeface="Times New Roman" panose="02020603050405020304" pitchFamily="18" charset="0"/>
              </a:rPr>
              <a:t>các</a:t>
            </a:r>
            <a:r>
              <a:rPr lang="en-US" sz="2200" b="1" dirty="0" smtClean="0">
                <a:solidFill>
                  <a:srgbClr val="FFFF00"/>
                </a:solidFill>
                <a:latin typeface="Times New Roman" panose="02020603050405020304" pitchFamily="18" charset="0"/>
              </a:rPr>
              <a:t> </a:t>
            </a:r>
            <a:r>
              <a:rPr lang="en-US" sz="2200" b="1" dirty="0" err="1" smtClean="0">
                <a:solidFill>
                  <a:srgbClr val="FFFF00"/>
                </a:solidFill>
                <a:latin typeface="Times New Roman" panose="02020603050405020304" pitchFamily="18" charset="0"/>
              </a:rPr>
              <a:t>vòng</a:t>
            </a:r>
            <a:r>
              <a:rPr lang="en-US" sz="2200" b="1" dirty="0" smtClean="0">
                <a:solidFill>
                  <a:srgbClr val="FFFF00"/>
                </a:solidFill>
                <a:latin typeface="Times New Roman" panose="02020603050405020304" pitchFamily="18" charset="0"/>
              </a:rPr>
              <a:t> </a:t>
            </a:r>
            <a:r>
              <a:rPr lang="en-US" sz="2200" b="1" dirty="0" err="1" smtClean="0">
                <a:solidFill>
                  <a:srgbClr val="FFFF00"/>
                </a:solidFill>
                <a:latin typeface="Times New Roman" panose="02020603050405020304" pitchFamily="18" charset="0"/>
              </a:rPr>
              <a:t>cực</a:t>
            </a:r>
            <a:r>
              <a:rPr lang="en-US" sz="2200" b="1" dirty="0" smtClean="0">
                <a:solidFill>
                  <a:srgbClr val="FFFF00"/>
                </a:solidFill>
                <a:latin typeface="Times New Roman" panose="02020603050405020304" pitchFamily="18" charset="0"/>
              </a:rPr>
              <a:t> </a:t>
            </a:r>
            <a:r>
              <a:rPr lang="en-US" sz="2200" b="1" dirty="0" err="1" smtClean="0">
                <a:solidFill>
                  <a:srgbClr val="FFFF00"/>
                </a:solidFill>
                <a:latin typeface="Times New Roman" panose="02020603050405020304" pitchFamily="18" charset="0"/>
              </a:rPr>
              <a:t>trên</a:t>
            </a:r>
            <a:r>
              <a:rPr lang="en-US" sz="2200" b="1" dirty="0" smtClean="0">
                <a:solidFill>
                  <a:srgbClr val="FFFF00"/>
                </a:solidFill>
                <a:latin typeface="Times New Roman" panose="02020603050405020304" pitchFamily="18" charset="0"/>
              </a:rPr>
              <a:t> </a:t>
            </a:r>
            <a:r>
              <a:rPr lang="en-US" sz="2200" b="1" dirty="0" err="1" smtClean="0">
                <a:solidFill>
                  <a:srgbClr val="FFFF00"/>
                </a:solidFill>
                <a:latin typeface="Times New Roman" panose="02020603050405020304" pitchFamily="18" charset="0"/>
              </a:rPr>
              <a:t>Trái</a:t>
            </a:r>
            <a:r>
              <a:rPr lang="en-US" sz="2200" b="1" dirty="0" smtClean="0">
                <a:solidFill>
                  <a:srgbClr val="FFFF00"/>
                </a:solidFill>
                <a:latin typeface="Times New Roman" panose="02020603050405020304" pitchFamily="18" charset="0"/>
              </a:rPr>
              <a:t> </a:t>
            </a:r>
            <a:r>
              <a:rPr lang="en-US" sz="2200" b="1" dirty="0" err="1" smtClean="0">
                <a:solidFill>
                  <a:srgbClr val="FFFF00"/>
                </a:solidFill>
                <a:latin typeface="Times New Roman" panose="02020603050405020304" pitchFamily="18" charset="0"/>
              </a:rPr>
              <a:t>đất</a:t>
            </a:r>
            <a:endParaRPr lang="en-US" sz="2200" b="1" dirty="0">
              <a:solidFill>
                <a:srgbClr val="FFFF00"/>
              </a:solidFill>
              <a:latin typeface="Times New Roman" panose="02020603050405020304" pitchFamily="18" charset="0"/>
            </a:endParaRPr>
          </a:p>
        </p:txBody>
      </p:sp>
      <p:sp>
        <p:nvSpPr>
          <p:cNvPr id="9220" name="Rectangle 17"/>
          <p:cNvSpPr>
            <a:spLocks noGrp="1" noChangeArrowheads="1"/>
          </p:cNvSpPr>
          <p:nvPr>
            <p:ph type="title"/>
          </p:nvPr>
        </p:nvSpPr>
        <p:spPr>
          <a:xfrm>
            <a:off x="304800" y="-152400"/>
            <a:ext cx="8382000" cy="1143000"/>
          </a:xfrm>
          <a:effectLst>
            <a:outerShdw dist="35921" dir="2700000" algn="ctr" rotWithShape="0">
              <a:srgbClr val="FF66FF"/>
            </a:outerShdw>
          </a:effectLst>
        </p:spPr>
        <p:txBody>
          <a:bodyPr>
            <a:normAutofit/>
          </a:bodyPr>
          <a:lstStyle/>
          <a:p>
            <a:pPr>
              <a:spcBef>
                <a:spcPct val="50000"/>
              </a:spcBef>
            </a:pPr>
            <a:r>
              <a:rPr lang="en-US" sz="2400" dirty="0" err="1">
                <a:solidFill>
                  <a:srgbClr val="00FFFF"/>
                </a:solidFill>
                <a:latin typeface="Times New Roman" panose="02020603050405020304" pitchFamily="18" charset="0"/>
              </a:rPr>
              <a:t>Tiết</a:t>
            </a:r>
            <a:r>
              <a:rPr lang="en-US" sz="2400" dirty="0">
                <a:solidFill>
                  <a:srgbClr val="00FFFF"/>
                </a:solidFill>
                <a:latin typeface="Times New Roman" panose="02020603050405020304" pitchFamily="18" charset="0"/>
              </a:rPr>
              <a:t> 26- </a:t>
            </a:r>
            <a:r>
              <a:rPr lang="en-US" sz="2400" dirty="0" err="1">
                <a:solidFill>
                  <a:srgbClr val="00FFFF"/>
                </a:solidFill>
                <a:latin typeface="Times New Roman" panose="02020603050405020304" pitchFamily="18" charset="0"/>
              </a:rPr>
              <a:t>Bài</a:t>
            </a:r>
            <a:r>
              <a:rPr lang="en-US" sz="2400" dirty="0">
                <a:solidFill>
                  <a:srgbClr val="00FFFF"/>
                </a:solidFill>
                <a:latin typeface="Times New Roman" panose="02020603050405020304" pitchFamily="18" charset="0"/>
              </a:rPr>
              <a:t> 22: CÁC ĐỚI KHÍ HẬU TRÊN TRÁI ĐẤT</a:t>
            </a:r>
            <a:endParaRPr lang="en-US" sz="2400" dirty="0">
              <a:solidFill>
                <a:srgbClr val="00FFFF"/>
              </a:solidFill>
              <a:latin typeface="Times New Roman" panose="02020603050405020304" pitchFamily="18" charset="0"/>
            </a:endParaRPr>
          </a:p>
        </p:txBody>
      </p:sp>
      <p:sp>
        <p:nvSpPr>
          <p:cNvPr id="27666" name="Rectangle 18"/>
          <p:cNvSpPr>
            <a:spLocks noChangeArrowheads="1"/>
          </p:cNvSpPr>
          <p:nvPr/>
        </p:nvSpPr>
        <p:spPr bwMode="auto">
          <a:xfrm>
            <a:off x="152400" y="3581400"/>
            <a:ext cx="861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en-US" sz="2200" b="1" smtClean="0">
                <a:solidFill>
                  <a:srgbClr val="FFFF00"/>
                </a:solidFill>
                <a:latin typeface="Times New Roman" panose="02020603050405020304" pitchFamily="18" charset="0"/>
              </a:rPr>
              <a:t/>
            </a:r>
            <a:br>
              <a:rPr lang="en-US" sz="2200" b="1" smtClean="0">
                <a:solidFill>
                  <a:srgbClr val="FFFF00"/>
                </a:solidFill>
                <a:latin typeface="Times New Roman" panose="02020603050405020304" pitchFamily="18" charset="0"/>
              </a:rPr>
            </a:br>
            <a:r>
              <a:rPr lang="en-US" sz="2200" b="1" smtClean="0">
                <a:solidFill>
                  <a:srgbClr val="FFFF00"/>
                </a:solidFill>
                <a:latin typeface="Times New Roman" panose="02020603050405020304" pitchFamily="18" charset="0"/>
              </a:rPr>
              <a:t/>
            </a:r>
            <a:br>
              <a:rPr lang="en-US" sz="2200" b="1" smtClean="0">
                <a:solidFill>
                  <a:srgbClr val="FFFF00"/>
                </a:solidFill>
                <a:latin typeface="Times New Roman" panose="02020603050405020304" pitchFamily="18" charset="0"/>
              </a:rPr>
            </a:br>
            <a:r>
              <a:rPr lang="en-US" sz="2200" b="1" smtClean="0">
                <a:solidFill>
                  <a:srgbClr val="FFFF00"/>
                </a:solidFill>
                <a:latin typeface="Times New Roman" panose="02020603050405020304" pitchFamily="18" charset="0"/>
              </a:rPr>
              <a:t>- Các chí tuyến và vòng cực là ranh giới phân chia các vành đai nhiệt (1 vành đai nóng, 2 vành đai ôn hòa, 2 vành đai lạnh )</a:t>
            </a:r>
            <a:br>
              <a:rPr lang="en-US" sz="2200" b="1" smtClean="0">
                <a:solidFill>
                  <a:srgbClr val="FFFF00"/>
                </a:solidFill>
                <a:latin typeface="Times New Roman" panose="02020603050405020304" pitchFamily="18" charset="0"/>
              </a:rPr>
            </a:br>
            <a:endParaRPr lang="en-US" sz="2200" b="1">
              <a:solidFill>
                <a:schemeClr val="bg1"/>
              </a:solidFill>
              <a:latin typeface="Times New Roman" panose="02020603050405020304" pitchFamily="18" charset="0"/>
            </a:endParaRPr>
          </a:p>
        </p:txBody>
      </p:sp>
      <p:sp>
        <p:nvSpPr>
          <p:cNvPr id="10246" name="Rectangle 19"/>
          <p:cNvSpPr>
            <a:spLocks noChangeArrowheads="1"/>
          </p:cNvSpPr>
          <p:nvPr/>
        </p:nvSpPr>
        <p:spPr bwMode="auto">
          <a:xfrm>
            <a:off x="152400" y="13716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vi-VN" sz="2200" b="1" smtClean="0">
                <a:solidFill>
                  <a:schemeClr val="bg1"/>
                </a:solidFill>
                <a:latin typeface="Times New Roman" panose="02020603050405020304" pitchFamily="18" charset="0"/>
              </a:rPr>
              <a:t>-   Chí tuyến là những đường có ánh sáng Mặt Trời chiếu vuông góc vào các ngày Hạ chí và Đông chí.</a:t>
            </a:r>
            <a:endParaRPr lang="en-US" sz="2200" b="1">
              <a:solidFill>
                <a:schemeClr val="bg1"/>
              </a:solidFill>
              <a:latin typeface="Times New Roman" panose="02020603050405020304" pitchFamily="18" charset="0"/>
            </a:endParaRPr>
          </a:p>
        </p:txBody>
      </p:sp>
      <p:sp>
        <p:nvSpPr>
          <p:cNvPr id="10247" name="Rectangle 20"/>
          <p:cNvSpPr>
            <a:spLocks noChangeArrowheads="1"/>
          </p:cNvSpPr>
          <p:nvPr/>
        </p:nvSpPr>
        <p:spPr bwMode="auto">
          <a:xfrm>
            <a:off x="228600" y="24384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r>
              <a:rPr lang="en-US" sz="2200" b="1" smtClean="0">
                <a:solidFill>
                  <a:schemeClr val="bg1"/>
                </a:solidFill>
                <a:latin typeface="Times New Roman" panose="02020603050405020304" pitchFamily="18" charset="0"/>
              </a:rPr>
              <a:t>- Vòng cực là giới hạn của khu vực có ngày và đêm dài 24 giờ.</a:t>
            </a:r>
            <a:endParaRPr lang="en-US" sz="2200" b="1">
              <a:solidFill>
                <a:schemeClr val="bg1"/>
              </a:solidFill>
              <a:latin typeface="Times New Roman" panose="02020603050405020304" pitchFamily="18" charset="0"/>
            </a:endParaRPr>
          </a:p>
        </p:txBody>
      </p:sp>
    </p:spTree>
    <p:extLst>
      <p:ext uri="{BB962C8B-B14F-4D97-AF65-F5344CB8AC3E}">
        <p14:creationId xmlns:p14="http://schemas.microsoft.com/office/powerpoint/2010/main" val="32932749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7666"/>
                                        </p:tgtEl>
                                        <p:attrNameLst>
                                          <p:attrName>style.visibility</p:attrName>
                                        </p:attrNameLst>
                                      </p:cBhvr>
                                      <p:to>
                                        <p:strVal val="visible"/>
                                      </p:to>
                                    </p:set>
                                    <p:animEffect transition="in" filter="slide(fromBottom)">
                                      <p:cBhvr>
                                        <p:cTn id="7" dur="500"/>
                                        <p:tgtEl>
                                          <p:spTgt spid="27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9144000" cy="6858000"/>
          </a:xfrm>
          <a:prstGeom prst="rect">
            <a:avLst/>
          </a:prstGeom>
          <a:solidFill>
            <a:srgbClr val="003366"/>
          </a:solidFill>
          <a:ln w="9525">
            <a:solidFill>
              <a:schemeClr val="tx1"/>
            </a:solidFill>
            <a:miter lim="800000"/>
            <a:headEnd/>
            <a:tailEnd/>
          </a:ln>
        </p:spPr>
        <p:txBody>
          <a:bodyPr wrap="none" anchor="ctr"/>
          <a:lstStyle>
            <a:lvl1pPr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endParaRPr lang="vi-VN" sz="1600">
              <a:latin typeface="Times New Roman" panose="02020603050405020304" pitchFamily="18" charset="0"/>
            </a:endParaRPr>
          </a:p>
        </p:txBody>
      </p:sp>
      <p:sp>
        <p:nvSpPr>
          <p:cNvPr id="28675" name="Rectangle 3"/>
          <p:cNvSpPr>
            <a:spLocks noGrp="1" noChangeArrowheads="1"/>
          </p:cNvSpPr>
          <p:nvPr>
            <p:ph type="title"/>
          </p:nvPr>
        </p:nvSpPr>
        <p:spPr>
          <a:xfrm>
            <a:off x="469900" y="609600"/>
            <a:ext cx="8229600" cy="1143000"/>
          </a:xfrm>
        </p:spPr>
        <p:txBody>
          <a:bodyPr>
            <a:normAutofit/>
          </a:bodyPr>
          <a:lstStyle/>
          <a:p>
            <a:pPr eaLnBrk="1" hangingPunct="1"/>
            <a:r>
              <a:rPr lang="en-US" sz="2600" b="1" smtClean="0">
                <a:solidFill>
                  <a:srgbClr val="FFFF00"/>
                </a:solidFill>
                <a:latin typeface="Times New Roman" panose="02020603050405020304" pitchFamily="18" charset="0"/>
              </a:rPr>
              <a:t>2. Sự phân chia bề mặt Trái Đất ra các đới</a:t>
            </a:r>
            <a:br>
              <a:rPr lang="en-US" sz="2600" b="1" smtClean="0">
                <a:solidFill>
                  <a:srgbClr val="FFFF00"/>
                </a:solidFill>
                <a:latin typeface="Times New Roman" panose="02020603050405020304" pitchFamily="18" charset="0"/>
              </a:rPr>
            </a:br>
            <a:r>
              <a:rPr lang="en-US" sz="2600" b="1" smtClean="0">
                <a:solidFill>
                  <a:srgbClr val="FFFF00"/>
                </a:solidFill>
                <a:latin typeface="Times New Roman" panose="02020603050405020304" pitchFamily="18" charset="0"/>
              </a:rPr>
              <a:t> khí hậu theo vĩ độ</a:t>
            </a:r>
            <a:endParaRPr lang="en-US" sz="2600" b="1" smtClean="0">
              <a:solidFill>
                <a:srgbClr val="FFFF00"/>
              </a:solidFill>
              <a:latin typeface="Times New Roman" panose="02020603050405020304" pitchFamily="18" charset="0"/>
            </a:endParaRPr>
          </a:p>
        </p:txBody>
      </p:sp>
      <p:sp>
        <p:nvSpPr>
          <p:cNvPr id="28676" name="Rectangle 4"/>
          <p:cNvSpPr>
            <a:spLocks noGrp="1" noChangeArrowheads="1"/>
          </p:cNvSpPr>
          <p:nvPr>
            <p:ph type="body" sz="half" idx="1"/>
          </p:nvPr>
        </p:nvSpPr>
        <p:spPr>
          <a:xfrm>
            <a:off x="0" y="2209800"/>
            <a:ext cx="3200400" cy="1447800"/>
          </a:xfrm>
        </p:spPr>
        <p:txBody>
          <a:bodyPr>
            <a:normAutofit/>
          </a:bodyPr>
          <a:lstStyle/>
          <a:p>
            <a:pPr algn="just" eaLnBrk="1" hangingPunct="1">
              <a:lnSpc>
                <a:spcPct val="80000"/>
              </a:lnSpc>
              <a:buFontTx/>
              <a:buNone/>
            </a:pPr>
            <a:r>
              <a:rPr lang="vi-VN" sz="2200" b="1" smtClean="0">
                <a:solidFill>
                  <a:schemeClr val="bg1"/>
                </a:solidFill>
                <a:latin typeface="Times New Roman" panose="02020603050405020304" pitchFamily="18" charset="0"/>
              </a:rPr>
              <a:t>Tương ứng với 5 vành đai nhiệt trên Trái Đất có 5 đới khí hậu theo vĩ độ :</a:t>
            </a:r>
          </a:p>
          <a:p>
            <a:pPr eaLnBrk="1" hangingPunct="1">
              <a:lnSpc>
                <a:spcPct val="80000"/>
              </a:lnSpc>
              <a:buFontTx/>
              <a:buNone/>
            </a:pPr>
            <a:endParaRPr lang="en-US" sz="2200" b="1" smtClean="0">
              <a:solidFill>
                <a:schemeClr val="bg1"/>
              </a:solidFill>
              <a:latin typeface="Times New Roman" panose="02020603050405020304" pitchFamily="18" charset="0"/>
            </a:endParaRPr>
          </a:p>
        </p:txBody>
      </p:sp>
      <p:pic>
        <p:nvPicPr>
          <p:cNvPr id="28677" name="Picture 5" descr="Cacdoi"/>
          <p:cNvPicPr>
            <a:picLocks noChangeAspect="1" noChangeArrowheads="1"/>
          </p:cNvPicPr>
          <p:nvPr>
            <p:ph sz="half" idx="2"/>
          </p:nvPr>
        </p:nvPicPr>
        <p:blipFill>
          <a:blip r:embed="rId2">
            <a:lum bright="-12000"/>
            <a:extLst>
              <a:ext uri="{28A0092B-C50C-407E-A947-70E740481C1C}">
                <a14:useLocalDpi xmlns:a14="http://schemas.microsoft.com/office/drawing/2010/main" val="0"/>
              </a:ext>
            </a:extLst>
          </a:blip>
          <a:srcRect/>
          <a:stretch>
            <a:fillRect/>
          </a:stretch>
        </p:blipFill>
        <p:spPr>
          <a:xfrm>
            <a:off x="3200400" y="1649413"/>
            <a:ext cx="5410200" cy="5208587"/>
          </a:xfrm>
          <a:noFill/>
          <a:ln w="38100">
            <a:solidFill>
              <a:srgbClr val="00FF00"/>
            </a:solidFill>
            <a:miter lim="800000"/>
            <a:headEnd/>
            <a:tailEnd/>
          </a:ln>
        </p:spPr>
      </p:pic>
      <p:sp>
        <p:nvSpPr>
          <p:cNvPr id="11270" name="Rectangle 6"/>
          <p:cNvSpPr>
            <a:spLocks noChangeArrowheads="1"/>
          </p:cNvSpPr>
          <p:nvPr/>
        </p:nvSpPr>
        <p:spPr bwMode="auto">
          <a:xfrm>
            <a:off x="457200" y="4038600"/>
            <a:ext cx="82296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eaLnBrk="1" hangingPunct="1">
              <a:spcBef>
                <a:spcPct val="20000"/>
              </a:spcBef>
              <a:buFontTx/>
              <a:buChar char="•"/>
            </a:pPr>
            <a:endParaRPr lang="vi-VN" sz="2600">
              <a:latin typeface="Times New Roman" panose="02020603050405020304" pitchFamily="18" charset="0"/>
            </a:endParaRPr>
          </a:p>
        </p:txBody>
      </p:sp>
      <p:sp>
        <p:nvSpPr>
          <p:cNvPr id="28679" name="Rectangle 7"/>
          <p:cNvSpPr>
            <a:spLocks noChangeArrowheads="1"/>
          </p:cNvSpPr>
          <p:nvPr/>
        </p:nvSpPr>
        <p:spPr bwMode="auto">
          <a:xfrm>
            <a:off x="228600" y="3810000"/>
            <a:ext cx="2895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pPr algn="just" eaLnBrk="1" hangingPunct="1">
              <a:lnSpc>
                <a:spcPct val="80000"/>
              </a:lnSpc>
              <a:spcBef>
                <a:spcPct val="20000"/>
              </a:spcBef>
            </a:pPr>
            <a:endParaRPr lang="en-US" sz="2200" b="1" smtClean="0">
              <a:solidFill>
                <a:schemeClr val="bg1"/>
              </a:solidFill>
              <a:latin typeface="Times New Roman" panose="02020603050405020304" pitchFamily="18" charset="0"/>
            </a:endParaRPr>
          </a:p>
          <a:p>
            <a:pPr algn="just" eaLnBrk="1" hangingPunct="1">
              <a:lnSpc>
                <a:spcPct val="80000"/>
              </a:lnSpc>
              <a:spcBef>
                <a:spcPct val="20000"/>
              </a:spcBef>
            </a:pPr>
            <a:r>
              <a:rPr lang="en-US" sz="2200" b="1" smtClean="0">
                <a:solidFill>
                  <a:schemeClr val="bg1"/>
                </a:solidFill>
                <a:latin typeface="Times New Roman" panose="02020603050405020304" pitchFamily="18" charset="0"/>
              </a:rPr>
              <a:t>+ 1 đới nóng </a:t>
            </a:r>
          </a:p>
          <a:p>
            <a:pPr algn="just" eaLnBrk="1" hangingPunct="1">
              <a:lnSpc>
                <a:spcPct val="80000"/>
              </a:lnSpc>
              <a:spcBef>
                <a:spcPct val="20000"/>
              </a:spcBef>
            </a:pPr>
            <a:r>
              <a:rPr lang="en-US" sz="2200" b="1" smtClean="0">
                <a:solidFill>
                  <a:schemeClr val="bg1"/>
                </a:solidFill>
                <a:latin typeface="Times New Roman" panose="02020603050405020304" pitchFamily="18" charset="0"/>
              </a:rPr>
              <a:t>+ 2 đới ôn hòa</a:t>
            </a:r>
          </a:p>
          <a:p>
            <a:pPr algn="just" eaLnBrk="1" hangingPunct="1">
              <a:lnSpc>
                <a:spcPct val="80000"/>
              </a:lnSpc>
              <a:spcBef>
                <a:spcPct val="20000"/>
              </a:spcBef>
            </a:pPr>
            <a:r>
              <a:rPr lang="en-US" sz="2200" b="1" smtClean="0">
                <a:solidFill>
                  <a:schemeClr val="bg1"/>
                </a:solidFill>
                <a:latin typeface="Times New Roman" panose="02020603050405020304" pitchFamily="18" charset="0"/>
              </a:rPr>
              <a:t>+ 2 đới lạnh</a:t>
            </a:r>
            <a:endParaRPr lang="en-US" sz="2200" b="1">
              <a:solidFill>
                <a:schemeClr val="bg1"/>
              </a:solidFill>
              <a:latin typeface="Times New Roman" panose="02020603050405020304" pitchFamily="18" charset="0"/>
            </a:endParaRPr>
          </a:p>
        </p:txBody>
      </p:sp>
      <p:sp>
        <p:nvSpPr>
          <p:cNvPr id="10248" name="Rectangle 8"/>
          <p:cNvSpPr>
            <a:spLocks noChangeArrowheads="1"/>
          </p:cNvSpPr>
          <p:nvPr/>
        </p:nvSpPr>
        <p:spPr bwMode="auto">
          <a:xfrm>
            <a:off x="304800" y="-304800"/>
            <a:ext cx="8382000" cy="1143000"/>
          </a:xfrm>
          <a:prstGeom prst="rect">
            <a:avLst/>
          </a:prstGeom>
          <a:noFill/>
          <a:ln w="9525">
            <a:noFill/>
            <a:miter lim="800000"/>
            <a:headEnd/>
            <a:tailEnd/>
          </a:ln>
          <a:effectLst>
            <a:outerShdw dist="35921" dir="2700000" algn="ctr" rotWithShape="0">
              <a:srgbClr val="FF66FF"/>
            </a:outerShdw>
          </a:effectLst>
        </p:spPr>
        <p:txBody>
          <a:bodyPr anchor="ctr"/>
          <a:lstStyle/>
          <a:p>
            <a:pPr algn="ctr">
              <a:spcBef>
                <a:spcPct val="50000"/>
              </a:spcBef>
            </a:pPr>
            <a:r>
              <a:rPr lang="en-US" sz="2400" dirty="0" err="1">
                <a:solidFill>
                  <a:srgbClr val="00FFFF"/>
                </a:solidFill>
                <a:latin typeface="Times New Roman" panose="02020603050405020304" pitchFamily="18" charset="0"/>
              </a:rPr>
              <a:t>Tiết</a:t>
            </a:r>
            <a:r>
              <a:rPr lang="en-US" sz="2400" dirty="0">
                <a:solidFill>
                  <a:srgbClr val="00FFFF"/>
                </a:solidFill>
                <a:latin typeface="Times New Roman" panose="02020603050405020304" pitchFamily="18" charset="0"/>
              </a:rPr>
              <a:t> 26- </a:t>
            </a:r>
            <a:r>
              <a:rPr lang="en-US" sz="2400" dirty="0" err="1">
                <a:solidFill>
                  <a:srgbClr val="00FFFF"/>
                </a:solidFill>
                <a:latin typeface="Times New Roman" panose="02020603050405020304" pitchFamily="18" charset="0"/>
              </a:rPr>
              <a:t>Bài</a:t>
            </a:r>
            <a:r>
              <a:rPr lang="en-US" sz="2400" dirty="0">
                <a:solidFill>
                  <a:srgbClr val="00FFFF"/>
                </a:solidFill>
                <a:latin typeface="Times New Roman" panose="02020603050405020304" pitchFamily="18" charset="0"/>
              </a:rPr>
              <a:t> 22: CÁC ĐỚI KHÍ HẬU TRÊN TRÁI ĐẤT</a:t>
            </a:r>
            <a:endParaRPr lang="en-US" sz="2400" dirty="0">
              <a:solidFill>
                <a:srgbClr val="00FFFF"/>
              </a:solidFill>
              <a:latin typeface="Times New Roman" panose="02020603050405020304" pitchFamily="18" charset="0"/>
            </a:endParaRPr>
          </a:p>
        </p:txBody>
      </p:sp>
    </p:spTree>
    <p:extLst>
      <p:ext uri="{BB962C8B-B14F-4D97-AF65-F5344CB8AC3E}">
        <p14:creationId xmlns:p14="http://schemas.microsoft.com/office/powerpoint/2010/main" val="668316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additive="base">
                                        <p:cTn id="7" dur="500" fill="hold"/>
                                        <p:tgtEl>
                                          <p:spTgt spid="28675"/>
                                        </p:tgtEl>
                                        <p:attrNameLst>
                                          <p:attrName>ppt_x</p:attrName>
                                        </p:attrNameLst>
                                      </p:cBhvr>
                                      <p:tavLst>
                                        <p:tav tm="0">
                                          <p:val>
                                            <p:strVal val="#ppt_x"/>
                                          </p:val>
                                        </p:tav>
                                        <p:tav tm="100000">
                                          <p:val>
                                            <p:strVal val="#ppt_x"/>
                                          </p:val>
                                        </p:tav>
                                      </p:tavLst>
                                    </p:anim>
                                    <p:anim calcmode="lin" valueType="num">
                                      <p:cBhvr additive="base">
                                        <p:cTn id="8" dur="500" fill="hold"/>
                                        <p:tgtEl>
                                          <p:spTgt spid="2867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nodeType="clickEffect">
                                  <p:stCondLst>
                                    <p:cond delay="0"/>
                                  </p:stCondLst>
                                  <p:childTnLst>
                                    <p:set>
                                      <p:cBhvr>
                                        <p:cTn id="12" dur="1" fill="hold">
                                          <p:stCondLst>
                                            <p:cond delay="0"/>
                                          </p:stCondLst>
                                        </p:cTn>
                                        <p:tgtEl>
                                          <p:spTgt spid="28677"/>
                                        </p:tgtEl>
                                        <p:attrNameLst>
                                          <p:attrName>style.visibility</p:attrName>
                                        </p:attrNameLst>
                                      </p:cBhvr>
                                      <p:to>
                                        <p:strVal val="visible"/>
                                      </p:to>
                                    </p:set>
                                    <p:animEffect transition="in" filter="diamond(in)">
                                      <p:cBhvr>
                                        <p:cTn id="13" dur="2000"/>
                                        <p:tgtEl>
                                          <p:spTgt spid="2867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8676">
                                            <p:txEl>
                                              <p:pRg st="0" end="0"/>
                                            </p:txEl>
                                          </p:spTgt>
                                        </p:tgtEl>
                                        <p:attrNameLst>
                                          <p:attrName>style.visibility</p:attrName>
                                        </p:attrNameLst>
                                      </p:cBhvr>
                                      <p:to>
                                        <p:strVal val="visible"/>
                                      </p:to>
                                    </p:set>
                                    <p:animEffect transition="in" filter="checkerboard(across)">
                                      <p:cBhvr>
                                        <p:cTn id="18" dur="500"/>
                                        <p:tgtEl>
                                          <p:spTgt spid="28676">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8679"/>
                                        </p:tgtEl>
                                        <p:attrNameLst>
                                          <p:attrName>style.visibility</p:attrName>
                                        </p:attrNameLst>
                                      </p:cBhvr>
                                      <p:to>
                                        <p:strVal val="visible"/>
                                      </p:to>
                                    </p:set>
                                    <p:animEffect transition="in" filter="checkerboard(across)">
                                      <p:cBhvr>
                                        <p:cTn id="23" dur="5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P spid="28676" grpId="0" build="p"/>
      <p:bldP spid="2867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135&quot;&gt;&lt;object type=&quot;3&quot; unique_id=&quot;15926&quot;&gt;&lt;property id=&quot;20148&quot; value=&quot;5&quot;/&gt;&lt;property id=&quot;20300&quot; value=&quot;Slide 1&quot;/&gt;&lt;property id=&quot;20307&quot; value=&quot;256&quot;/&gt;&lt;/object&gt;&lt;object type=&quot;3&quot; unique_id=&quot;15927&quot;&gt;&lt;property id=&quot;20148&quot; value=&quot;5&quot;/&gt;&lt;property id=&quot;20300&quot; value=&quot;Slide 2&quot;/&gt;&lt;property id=&quot;20307&quot; value=&quot;257&quot;/&gt;&lt;/object&gt;&lt;object type=&quot;3&quot; unique_id=&quot;15928&quot;&gt;&lt;property id=&quot;20148&quot; value=&quot;5&quot;/&gt;&lt;property id=&quot;20300&quot; value=&quot;Slide 3&quot;/&gt;&lt;property id=&quot;20307&quot; value=&quot;258&quot;/&gt;&lt;/object&gt;&lt;object type=&quot;3&quot; unique_id=&quot;15929&quot;&gt;&lt;property id=&quot;20148&quot; value=&quot;5&quot;/&gt;&lt;property id=&quot;20300&quot; value=&quot;Slide 4&quot;/&gt;&lt;property id=&quot;20307&quot; value=&quot;259&quot;/&gt;&lt;/object&gt;&lt;object type=&quot;3&quot; unique_id=&quot;15930&quot;&gt;&lt;property id=&quot;20148&quot; value=&quot;5&quot;/&gt;&lt;property id=&quot;20300&quot; value=&quot;Slide 5&quot;/&gt;&lt;property id=&quot;20307&quot; value=&quot;260&quot;/&gt;&lt;/object&gt;&lt;object type=&quot;3&quot; unique_id=&quot;15931&quot;&gt;&lt;property id=&quot;20148&quot; value=&quot;5&quot;/&gt;&lt;property id=&quot;20300&quot; value=&quot;Slide 6 - &amp;quot;Tiết 26- Bài 22: CÁC ĐỚI KHÍ HẬU TRÊN TRÁI ĐẤT&amp;quot;&quot;/&gt;&lt;property id=&quot;20307&quot; value=&quot;261&quot;/&gt;&lt;/object&gt;&lt;object type=&quot;3&quot; unique_id=&quot;15932&quot;&gt;&lt;property id=&quot;20148&quot; value=&quot;5&quot;/&gt;&lt;property id=&quot;20300&quot; value=&quot;Slide 7 - &amp;quot;Tiết 26- Bài 22: CÁC ĐỚI KHÍ HẬU TRÊN TRÁI ĐẤT&amp;quot;&quot;/&gt;&lt;property id=&quot;20307&quot; value=&quot;262&quot;/&gt;&lt;/object&gt;&lt;object type=&quot;3&quot; unique_id=&quot;15933&quot;&gt;&lt;property id=&quot;20148&quot; value=&quot;5&quot;/&gt;&lt;property id=&quot;20300&quot; value=&quot;Slide 8 - &amp;quot;Tiết 26- Bài 22: CÁC ĐỚI KHÍ HẬU TRÊN TRÁI ĐẤT&amp;quot;&quot;/&gt;&lt;property id=&quot;20307&quot; value=&quot;263&quot;/&gt;&lt;/object&gt;&lt;object type=&quot;3&quot; unique_id=&quot;15934&quot;&gt;&lt;property id=&quot;20148&quot; value=&quot;5&quot;/&gt;&lt;property id=&quot;20300&quot; value=&quot;Slide 9 - &amp;quot;2. Sự phân chia bề mặt Trái Đất ra các đới  khí hậu theo vĩ độ&amp;quot;&quot;/&gt;&lt;property id=&quot;20307&quot; value=&quot;264&quot;/&gt;&lt;/object&gt;&lt;object type=&quot;3&quot; unique_id=&quot;15935&quot;&gt;&lt;property id=&quot;20148&quot; value=&quot;5&quot;/&gt;&lt;property id=&quot;20300&quot; value=&quot;Slide 10 - &amp;quot;Tiết 26- Bài 22: CÁC ĐỚI KHÍ HẬU TRÊN TRÁI ĐẤT&amp;quot;&quot;/&gt;&lt;property id=&quot;20307&quot; value=&quot;265&quot;/&gt;&lt;/object&gt;&lt;object type=&quot;3&quot; unique_id=&quot;15936&quot;&gt;&lt;property id=&quot;20148&quot; value=&quot;5&quot;/&gt;&lt;property id=&quot;20300&quot; value=&quot;Slide 11&quot;/&gt;&lt;property id=&quot;20307&quot; value=&quot;266&quot;/&gt;&lt;/object&gt;&lt;object type=&quot;3&quot; unique_id=&quot;15937&quot;&gt;&lt;property id=&quot;20148&quot; value=&quot;5&quot;/&gt;&lt;property id=&quot;20300&quot; value=&quot;Slide 12&quot;/&gt;&lt;property id=&quot;20307&quot; value=&quot;267&quot;/&gt;&lt;/object&gt;&lt;object type=&quot;3&quot; unique_id=&quot;15938&quot;&gt;&lt;property id=&quot;20148&quot; value=&quot;5&quot;/&gt;&lt;property id=&quot;20300&quot; value=&quot;Slide 13&quot;/&gt;&lt;property id=&quot;20307&quot; value=&quot;268&quot;/&gt;&lt;/object&gt;&lt;object type=&quot;3&quot; unique_id=&quot;15939&quot;&gt;&lt;property id=&quot;20148&quot; value=&quot;5&quot;/&gt;&lt;property id=&quot;20300&quot; value=&quot;Slide 14&quot;/&gt;&lt;property id=&quot;20307&quot; value=&quot;269&quot;/&gt;&lt;/object&gt;&lt;object type=&quot;3&quot; unique_id=&quot;15940&quot;&gt;&lt;property id=&quot;20148&quot; value=&quot;5&quot;/&gt;&lt;property id=&quot;20300&quot; value=&quot;Slide 15&quot;/&gt;&lt;property id=&quot;20307&quot; value=&quot;270&quot;/&gt;&lt;/object&gt;&lt;object type=&quot;3&quot; unique_id=&quot;15941&quot;&gt;&lt;property id=&quot;20148&quot; value=&quot;5&quot;/&gt;&lt;property id=&quot;20300&quot; value=&quot;Slide 16&quot;/&gt;&lt;property id=&quot;20307&quot; value=&quot;271&quot;/&gt;&lt;/object&gt;&lt;object type=&quot;3&quot; unique_id=&quot;15942&quot;&gt;&lt;property id=&quot;20148&quot; value=&quot;5&quot;/&gt;&lt;property id=&quot;20300&quot; value=&quot;Slide 17&quot;/&gt;&lt;property id=&quot;20307&quot; value=&quot;272&quot;/&gt;&lt;/object&gt;&lt;object type=&quot;3&quot; unique_id=&quot;15943&quot;&gt;&lt;property id=&quot;20148&quot; value=&quot;5&quot;/&gt;&lt;property id=&quot;20300&quot; value=&quot;Slide 18&quot;/&gt;&lt;property id=&quot;20307&quot; value=&quot;273&quot;/&gt;&lt;/object&gt;&lt;object type=&quot;3&quot; unique_id=&quot;15944&quot;&gt;&lt;property id=&quot;20148&quot; value=&quot;5&quot;/&gt;&lt;property id=&quot;20300&quot; value=&quot;Slide 19&quot;/&gt;&lt;property id=&quot;20307&quot; value=&quot;274&quot;/&gt;&lt;/object&gt;&lt;object type=&quot;3&quot; unique_id=&quot;15945&quot;&gt;&lt;property id=&quot;20148&quot; value=&quot;5&quot;/&gt;&lt;property id=&quot;20300&quot; value=&quot;Slide 20&quot;/&gt;&lt;property id=&quot;20307&quot; value=&quot;275&quot;/&gt;&lt;/object&gt;&lt;object type=&quot;3&quot; unique_id=&quot;15946&quot;&gt;&lt;property id=&quot;20148&quot; value=&quot;5&quot;/&gt;&lt;property id=&quot;20300&quot; value=&quot;Slide 21 - &amp;quot;Hướng dẫn bài tập về nhà:&amp;quot;&quot;/&gt;&lt;property id=&quot;20307&quot; value=&quot;276&quot;/&gt;&lt;/object&gt;&lt;/object&gt;&lt;object type=&quot;8&quot; unique_id=&quot;10141&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5159</TotalTime>
  <Words>794</Words>
  <Application>Microsoft Office PowerPoint</Application>
  <PresentationFormat>On-screen Show (4:3)</PresentationFormat>
  <Paragraphs>150</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.VnAvant</vt:lpstr>
      <vt:lpstr>.VnAvantH</vt:lpstr>
      <vt:lpstr>.VnTime</vt:lpstr>
      <vt:lpstr>Arial</vt:lpstr>
      <vt:lpstr>Calibri</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Tiết 26- Bài 22: CÁC ĐỚI KHÍ HẬU TRÊN TRÁI ĐẤT</vt:lpstr>
      <vt:lpstr>Tiết 26- Bài 22: CÁC ĐỚI KHÍ HẬU TRÊN TRÁI ĐẤT</vt:lpstr>
      <vt:lpstr>Tiết 26- Bài 22: CÁC ĐỚI KHÍ HẬU TRÊN TRÁI ĐẤT</vt:lpstr>
      <vt:lpstr>2. Sự phân chia bề mặt Trái Đất ra các đới  khí hậu theo vĩ độ</vt:lpstr>
      <vt:lpstr>Tiết 26- Bài 22: CÁC ĐỚI KHÍ HẬU TRÊN TRÁI ĐẤT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bài tập về nhà:</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Thử nghiệm</dc:title>
  <dc:creator>Dang Bach</dc:creator>
  <cp:lastModifiedBy>Duc</cp:lastModifiedBy>
  <cp:revision>410</cp:revision>
  <dcterms:created xsi:type="dcterms:W3CDTF">2012-05-11T04:08:09Z</dcterms:created>
  <dcterms:modified xsi:type="dcterms:W3CDTF">2020-03-06T09:25:08Z</dcterms:modified>
</cp:coreProperties>
</file>