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3" r:id="rId4"/>
    <p:sldId id="260" r:id="rId5"/>
    <p:sldId id="262" r:id="rId6"/>
    <p:sldId id="263" r:id="rId7"/>
    <p:sldId id="264" r:id="rId8"/>
    <p:sldId id="261" r:id="rId9"/>
    <p:sldId id="266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395"/>
    <a:srgbClr val="CCCC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2" indent="0" algn="ctr">
              <a:buNone/>
              <a:defRPr/>
            </a:lvl2pPr>
            <a:lvl3pPr marL="914201" indent="0" algn="ctr">
              <a:buNone/>
              <a:defRPr/>
            </a:lvl3pPr>
            <a:lvl4pPr marL="1371303" indent="0" algn="ctr">
              <a:buNone/>
              <a:defRPr/>
            </a:lvl4pPr>
            <a:lvl5pPr marL="1828405" indent="0" algn="ctr">
              <a:buNone/>
              <a:defRPr/>
            </a:lvl5pPr>
            <a:lvl6pPr marL="2285506" indent="0" algn="ctr">
              <a:buNone/>
              <a:defRPr/>
            </a:lvl6pPr>
            <a:lvl7pPr marL="2742606" indent="0" algn="ctr">
              <a:buNone/>
              <a:defRPr/>
            </a:lvl7pPr>
            <a:lvl8pPr marL="3199707" indent="0" algn="ctr">
              <a:buNone/>
              <a:defRPr/>
            </a:lvl8pPr>
            <a:lvl9pPr marL="3656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9CB39F-7C2C-4974-B539-BA74C7D17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CB0FBD-7F1D-4D7D-BA32-CBF5E583B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DE973F-BF0A-4C02-92C2-CB0AE220B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BBF7-27FB-4F8A-BA5F-A18BB1F99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28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E5FE91-AC26-463D-8E10-78FAB3D47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4BA086-D2AF-41F3-9BB5-4A2C1839A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12FE4-9FF4-48C7-BE3A-92384BEF1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DD6B-7F79-43D4-A768-58E47F583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51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02" indent="0">
              <a:buNone/>
              <a:defRPr sz="1799"/>
            </a:lvl2pPr>
            <a:lvl3pPr marL="914201" indent="0">
              <a:buNone/>
              <a:defRPr sz="1599"/>
            </a:lvl3pPr>
            <a:lvl4pPr marL="1371303" indent="0">
              <a:buNone/>
              <a:defRPr sz="1400"/>
            </a:lvl4pPr>
            <a:lvl5pPr marL="1828405" indent="0">
              <a:buNone/>
              <a:defRPr sz="1400"/>
            </a:lvl5pPr>
            <a:lvl6pPr marL="2285506" indent="0">
              <a:buNone/>
              <a:defRPr sz="1400"/>
            </a:lvl6pPr>
            <a:lvl7pPr marL="2742606" indent="0">
              <a:buNone/>
              <a:defRPr sz="1400"/>
            </a:lvl7pPr>
            <a:lvl8pPr marL="3199707" indent="0">
              <a:buNone/>
              <a:defRPr sz="1400"/>
            </a:lvl8pPr>
            <a:lvl9pPr marL="36568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C8399-26FD-455B-99FA-586D05416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3F16A-3E26-4035-B362-CB3760133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D65EF-019E-479F-AD84-86A9B498F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418E-8163-4E49-93EE-CD1E1862B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64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12225-2A8B-4612-B4B1-F7B4BDD8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202AB-2158-4441-8FAC-3D011FB6B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FB580-99AB-4B27-A96F-A50AA612B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B10A-18B3-4AE3-8B86-0A1FB7DA2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0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5B2912-469D-4366-B2E6-055673CC1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92ADB0-5E74-46E8-8B8F-D0FFCBE99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4829E0-F8AD-422F-89DE-039D78373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631D-00A7-4B8B-B6D8-4576A8A93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09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2E6AB0-3649-4245-921E-554F79AD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231621-2191-44EF-BB33-07122D64D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DD577D-3D62-4E43-BDE3-2A3FC6C2E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CB50-3406-4BDB-97C4-5AF32F88F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09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C371F1-F83E-4888-A7B6-9C917AF10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476B9E-F2C1-48C7-819F-DF7126466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99F86C-C167-43BD-943B-96EF6F4F1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ACB6-FB9F-4EC2-8F14-360D66846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473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EB115-04BE-4750-A996-CE81F4DAE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2218E-FE51-45F2-A1F0-FA02E435E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534A2-C764-4D2D-BD38-7B0ED9A9C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A719-1F03-4D74-A097-FFA0ADEF3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2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2" indent="0">
              <a:buNone/>
              <a:defRPr sz="2799"/>
            </a:lvl2pPr>
            <a:lvl3pPr marL="914201" indent="0">
              <a:buNone/>
              <a:defRPr sz="2399"/>
            </a:lvl3pPr>
            <a:lvl4pPr marL="1371303" indent="0">
              <a:buNone/>
              <a:defRPr sz="1999"/>
            </a:lvl4pPr>
            <a:lvl5pPr marL="1828405" indent="0">
              <a:buNone/>
              <a:defRPr sz="1999"/>
            </a:lvl5pPr>
            <a:lvl6pPr marL="2285506" indent="0">
              <a:buNone/>
              <a:defRPr sz="1999"/>
            </a:lvl6pPr>
            <a:lvl7pPr marL="2742606" indent="0">
              <a:buNone/>
              <a:defRPr sz="1999"/>
            </a:lvl7pPr>
            <a:lvl8pPr marL="3199707" indent="0">
              <a:buNone/>
              <a:defRPr sz="1999"/>
            </a:lvl8pPr>
            <a:lvl9pPr marL="3656807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98E61-E41E-4248-BE68-33CBC132F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9D68A-A626-4B0D-A722-5882C0D78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4FABD-238F-4D56-9D85-679B19FD4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36A5-7708-412F-BC67-65E737F19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6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54DC-5B81-48EC-A8F7-23D12677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BE740-D4C0-42B1-AB0D-373EF46FA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BB1B2-546E-4456-9754-51D9CB948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37F8-EDE4-4F22-A169-19300D335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0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1D48DA-E44B-45F0-8B85-DC3E53309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3B39B-4538-4AA5-93FE-2C289349F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48F287-FC86-442D-B7D5-027946A20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06FB-8FC6-4CBC-A5B1-A42813889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04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B638-77C6-4E06-8515-D4AB15D20A7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BC4F-A6C7-41F5-A11A-1D32FA40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17F678-2105-4D4B-91FE-D3328DF71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8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0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0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0775" indent="-340775" algn="l" rtl="0" eaLnBrk="0" fontAlgn="base" hangingPunct="0">
        <a:spcBef>
          <a:spcPct val="20000"/>
        </a:spcBef>
        <a:spcAft>
          <a:spcPct val="0"/>
        </a:spcAft>
        <a:buChar char="•"/>
        <a:defRPr sz="3067">
          <a:solidFill>
            <a:schemeClr val="tx1"/>
          </a:solidFill>
          <a:latin typeface="+mn-lt"/>
          <a:ea typeface="+mn-ea"/>
          <a:cs typeface="+mn-cs"/>
        </a:defRPr>
      </a:lvl1pPr>
      <a:lvl2pPr marL="740815" indent="-283626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2pPr>
      <a:lvl3pPr marL="1140855" indent="-226478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</a:defRPr>
      </a:lvl3pPr>
      <a:lvl4pPr marL="1598044" indent="-226478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4pPr>
      <a:lvl5pPr marL="2055233" indent="-226478" algn="l" rtl="0" eaLnBrk="0" fontAlgn="base" hangingPunct="0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</a:defRPr>
      </a:lvl5pPr>
      <a:lvl6pPr marL="2514054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156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257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358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8338" y="1473399"/>
            <a:ext cx="7827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MÔN </a:t>
            </a:r>
            <a:r>
              <a:rPr lang="en-US" sz="55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TOÁN LỚP </a:t>
            </a:r>
            <a:r>
              <a:rPr lang="en-US" sz="5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8942" y="2412118"/>
            <a:ext cx="4571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TUẦN 8</a:t>
            </a:r>
          </a:p>
        </p:txBody>
      </p:sp>
    </p:spTree>
    <p:extLst>
      <p:ext uri="{BB962C8B-B14F-4D97-AF65-F5344CB8AC3E}">
        <p14:creationId xmlns:p14="http://schemas.microsoft.com/office/powerpoint/2010/main" val="85221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27" t="84848" b="7969"/>
            <a:stretch>
              <a:fillRect/>
            </a:stretch>
          </p:blipFill>
          <p:spPr>
            <a:xfrm flipH="1" flipV="1">
              <a:off x="0" y="5207000"/>
              <a:ext cx="2743200" cy="1651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2743200" y="1651000"/>
              <a:ext cx="6578600" cy="520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9"/>
            <a:stretch>
              <a:fillRect/>
            </a:stretch>
          </p:blipFill>
          <p:spPr>
            <a:xfrm flipH="1">
              <a:off x="0" y="0"/>
              <a:ext cx="10058400" cy="520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10058400" y="0"/>
              <a:ext cx="2133600" cy="5207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9321800" y="4586220"/>
              <a:ext cx="2870200" cy="227178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252390" y="1327834"/>
            <a:ext cx="7739380" cy="4357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002060"/>
                </a:solidFill>
              </a:rPr>
              <a:t>- Ôn lại ghi nhớ muốn giảm đi một số lần. </a:t>
            </a:r>
          </a:p>
          <a:p>
            <a:pPr algn="just"/>
            <a:r>
              <a:rPr lang="en-US" sz="4800" b="1">
                <a:solidFill>
                  <a:srgbClr val="002060"/>
                </a:solidFill>
              </a:rPr>
              <a:t>Chuẩn </a:t>
            </a:r>
            <a:r>
              <a:rPr lang="en-US" sz="4800" b="1" dirty="0">
                <a:solidFill>
                  <a:srgbClr val="002060"/>
                </a:solidFill>
              </a:rPr>
              <a:t>bị bài tiếp theo</a:t>
            </a:r>
            <a:r>
              <a:rPr lang="en-US" sz="4800" b="1">
                <a:solidFill>
                  <a:srgbClr val="002060"/>
                </a:solidFill>
              </a:rPr>
              <a:t>: Tìm số chia.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12420" y="1004669"/>
            <a:ext cx="21183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6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03838631-CB87-4D01-899E-0A2B37CB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84" y="1"/>
            <a:ext cx="12492568" cy="69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52157"/>
            <a:ext cx="7977717" cy="10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67">
              <a:solidFill>
                <a:srgbClr val="FFFFFF"/>
              </a:solidFill>
              <a:latin typeface="HP001 4 hàng" panose="020B06030503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9122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67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 ba ngày 26 tháng 10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517" y="1701801"/>
            <a:ext cx="6932083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0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Toán</a:t>
            </a:r>
            <a:endParaRPr lang="en-US" altLang="en-US" sz="3199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277" y="2399783"/>
            <a:ext cx="8134349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67" b="1">
                <a:solidFill>
                  <a:srgbClr val="FFFF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Giảm đi một số lần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96900"/>
            <a:ext cx="12192000" cy="7454900"/>
            <a:chOff x="0" y="-596900"/>
            <a:chExt cx="12192000" cy="7454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15" t="-10550" r="505" b="10550"/>
            <a:stretch>
              <a:fillRect/>
            </a:stretch>
          </p:blipFill>
          <p:spPr>
            <a:xfrm>
              <a:off x="7899400" y="-596900"/>
              <a:ext cx="4292600" cy="56578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15" t="58586" r="505" b="10550"/>
            <a:stretch>
              <a:fillRect/>
            </a:stretch>
          </p:blipFill>
          <p:spPr>
            <a:xfrm>
              <a:off x="7899400" y="4953000"/>
              <a:ext cx="4292600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236" r="85101" b="1234"/>
            <a:stretch>
              <a:fillRect/>
            </a:stretch>
          </p:blipFill>
          <p:spPr>
            <a:xfrm flipV="1">
              <a:off x="0" y="5473700"/>
              <a:ext cx="1498600" cy="1384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15" t="58586" r="505" b="10550"/>
            <a:stretch>
              <a:fillRect/>
            </a:stretch>
          </p:blipFill>
          <p:spPr>
            <a:xfrm>
              <a:off x="1485900" y="5111750"/>
              <a:ext cx="6413500" cy="1746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65" b="1235"/>
            <a:stretch>
              <a:fillRect/>
            </a:stretch>
          </p:blipFill>
          <p:spPr>
            <a:xfrm>
              <a:off x="0" y="0"/>
              <a:ext cx="7899400" cy="558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750" t="9557" r="17917" b="13407"/>
          <a:stretch/>
        </p:blipFill>
        <p:spPr>
          <a:xfrm>
            <a:off x="2849880" y="46989"/>
            <a:ext cx="5105752" cy="684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377" y="1659632"/>
            <a:ext cx="1997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Toán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07994" y="2440506"/>
            <a:ext cx="3131644" cy="1849120"/>
          </a:xfrm>
          <a:prstGeom prst="roundRect">
            <a:avLst>
              <a:gd name="adj" fmla="val 869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chemeClr val="tx1"/>
                </a:solidFill>
                <a:latin typeface="Cambria" panose="02040503050406030204" pitchFamily="18" charset="0"/>
              </a:rPr>
              <a:t>Bài </a:t>
            </a:r>
            <a:r>
              <a:rPr lang="en-US" sz="3200" b="1" u="sng">
                <a:solidFill>
                  <a:schemeClr val="tx1"/>
                </a:solidFill>
                <a:latin typeface="Cambria" panose="02040503050406030204" pitchFamily="18" charset="0"/>
              </a:rPr>
              <a:t>tập cần làm</a:t>
            </a:r>
            <a:r>
              <a:rPr lang="en-US" sz="3200" b="1" u="sng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Bài 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339660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3021" r="11765" b="14062"/>
          <a:stretch/>
        </p:blipFill>
        <p:spPr>
          <a:xfrm>
            <a:off x="320990" y="1041640"/>
            <a:ext cx="1452880" cy="113792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3021" r="11765" b="14062"/>
          <a:stretch/>
        </p:blipFill>
        <p:spPr>
          <a:xfrm>
            <a:off x="2068510" y="1041640"/>
            <a:ext cx="1452880" cy="113792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3021" r="11765" b="14062"/>
          <a:stretch/>
        </p:blipFill>
        <p:spPr>
          <a:xfrm>
            <a:off x="3816030" y="1041640"/>
            <a:ext cx="1452880" cy="113792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3021" r="11765" b="14062"/>
          <a:stretch/>
        </p:blipFill>
        <p:spPr>
          <a:xfrm>
            <a:off x="320990" y="2474200"/>
            <a:ext cx="1452880" cy="113792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53733" y="3030373"/>
            <a:ext cx="747522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dưới: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 (con gà)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07219" y="4889339"/>
            <a:ext cx="967252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Số con gà ở hàng trên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đi 3 lần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thì được số con gà ở hàng dưới.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828279" y="3030373"/>
            <a:ext cx="2536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  :  3  =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2968942" y="4765604"/>
            <a:ext cx="9149080" cy="1447800"/>
          </a:xfrm>
          <a:prstGeom prst="wedgeEllipseCallout">
            <a:avLst>
              <a:gd name="adj1" fmla="val -24922"/>
              <a:gd name="adj2" fmla="val -4199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Số con gà ở hàng trên giảm đi mấy lần thì được số con gà ở hàng dưới?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1902887" y="4219135"/>
            <a:ext cx="5875020" cy="2019301"/>
          </a:xfrm>
          <a:prstGeom prst="cloudCallout">
            <a:avLst>
              <a:gd name="adj1" fmla="val -46146"/>
              <a:gd name="adj2" fmla="val -35779"/>
            </a:avLst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gà ở hàng trên gấp mấy lần số con gà ở hàng dưới?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53733" y="1686560"/>
            <a:ext cx="4284345" cy="3762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trên: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con gà</a:t>
            </a: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93" y="3724399"/>
            <a:ext cx="353568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/>
      <p:bldP spid="11" grpId="0"/>
      <p:bldP spid="12" grpId="0" animBg="1" autoUpdateAnimBg="0"/>
      <p:bldP spid="12" grpId="1" animBg="1"/>
      <p:bldP spid="13" grpId="0" animBg="1" autoUpdateAnimBg="0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674736" y="1954552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4570336" y="1725952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74736" y="1878352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027536" y="1878352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74736" y="2792752"/>
            <a:ext cx="838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51136" y="1954552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189336" y="1954552"/>
            <a:ext cx="838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674736" y="1954552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2" name="Arc 11"/>
          <p:cNvSpPr>
            <a:spLocks/>
          </p:cNvSpPr>
          <p:nvPr/>
        </p:nvSpPr>
        <p:spPr bwMode="auto">
          <a:xfrm>
            <a:off x="1698549" y="1344952"/>
            <a:ext cx="3328987" cy="8382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0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0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38100" cap="rnd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71524" y="749343"/>
            <a:ext cx="157408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8 cm</a:t>
            </a: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87361" y="1675152"/>
            <a:ext cx="4972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accent2"/>
                </a:solidFill>
                <a:latin typeface="Cambria" panose="02040503050406030204" pitchFamily="18" charset="0"/>
              </a:rPr>
              <a:t> A</a:t>
            </a:r>
            <a:endParaRPr lang="en-US" altLang="en-US" sz="28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75161" y="1662452"/>
            <a:ext cx="396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accent2"/>
                </a:solidFill>
                <a:latin typeface="Cambria" panose="02040503050406030204" pitchFamily="18" charset="0"/>
              </a:rPr>
              <a:t>B</a:t>
            </a:r>
            <a:endParaRPr lang="en-US" altLang="en-US" sz="28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512936" y="1954552"/>
            <a:ext cx="838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12936" y="2716552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674736" y="2716552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674736" y="1954552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2512936" y="1916452"/>
            <a:ext cx="0" cy="8382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217536" y="2564152"/>
            <a:ext cx="38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accent2"/>
                </a:solidFill>
                <a:latin typeface="Cambria" panose="02040503050406030204" pitchFamily="18" charset="0"/>
              </a:rPr>
              <a:t>C</a:t>
            </a:r>
            <a:endParaRPr lang="en-US" altLang="en-US" sz="28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25636" y="2538752"/>
            <a:ext cx="43794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accent2"/>
                </a:solidFill>
                <a:latin typeface="Cambria" panose="02040503050406030204" pitchFamily="18" charset="0"/>
              </a:rPr>
              <a:t>D</a:t>
            </a:r>
            <a:endParaRPr lang="en-US" altLang="en-US" sz="28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74736" y="2945152"/>
            <a:ext cx="10048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 cm</a:t>
            </a:r>
            <a:endParaRPr lang="en-US" altLang="en-US" sz="2800" dirty="0">
              <a:solidFill>
                <a:srgbClr val="FF00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765722" y="1659932"/>
            <a:ext cx="556442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Độ dài đoạn thẳng AB:   8cm</a:t>
            </a:r>
            <a:endParaRPr lang="en-US" altLang="en-US" sz="3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626728" y="2493042"/>
            <a:ext cx="73863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Độ dài đoạn thẳng CD</a:t>
            </a:r>
            <a:r>
              <a:rPr lang="en-US" altLang="en-US" sz="3200" b="1"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altLang="en-US" sz="3200" b="1">
                <a:solidFill>
                  <a:schemeClr val="accent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US" altLang="en-US" sz="3200" b="1">
                <a:latin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en-US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(cm)</a:t>
            </a:r>
            <a:endParaRPr lang="en-US" altLang="en-US" sz="3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793653" y="2529839"/>
            <a:ext cx="2198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 8  :  </a:t>
            </a:r>
            <a:r>
              <a:rPr lang="en-US" altLang="en-US" sz="3200" b="1">
                <a:latin typeface="Cambria" panose="02040503050406030204" pitchFamily="18" charset="0"/>
                <a:cs typeface="Arial" panose="020B0604020202020204" pitchFamily="34" charset="0"/>
              </a:rPr>
              <a:t>4    =   </a:t>
            </a:r>
            <a:r>
              <a:rPr lang="en-US" altLang="en-US" sz="320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948996" y="4052638"/>
            <a:ext cx="815707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Độ dài đoạn thẳng AB 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giảm đi 4 lần </a:t>
            </a:r>
            <a:r>
              <a:rPr lang="en-US" alt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thì được độ dài đoạn thẳng CD.</a:t>
            </a:r>
            <a:endParaRPr lang="en-US" altLang="en-US" sz="3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utoUpdateAnimBg="0"/>
      <p:bldP spid="15" grpId="0" autoUpdateAnimBg="0"/>
      <p:bldP spid="21" grpId="0" autoUpdateAnimBg="0"/>
      <p:bldP spid="22" grpId="0" autoUpdateAnimBg="0"/>
      <p:bldP spid="23" grpId="0"/>
      <p:bldP spid="24" grpId="0" autoUpdateAnimBg="0"/>
      <p:bldP spid="25" grpId="0" autoUpdateAnimBg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27" t="84848" b="7969"/>
            <a:stretch>
              <a:fillRect/>
            </a:stretch>
          </p:blipFill>
          <p:spPr>
            <a:xfrm flipH="1" flipV="1">
              <a:off x="0" y="5207000"/>
              <a:ext cx="2743200" cy="1651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2743200" y="1651000"/>
              <a:ext cx="6578600" cy="520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9"/>
            <a:stretch>
              <a:fillRect/>
            </a:stretch>
          </p:blipFill>
          <p:spPr>
            <a:xfrm flipH="1">
              <a:off x="0" y="0"/>
              <a:ext cx="10058400" cy="520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10058400" y="0"/>
              <a:ext cx="2133600" cy="5207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96" b="7969"/>
            <a:stretch>
              <a:fillRect/>
            </a:stretch>
          </p:blipFill>
          <p:spPr>
            <a:xfrm flipH="1">
              <a:off x="9321800" y="4586220"/>
              <a:ext cx="2870200" cy="227178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068320" y="2594860"/>
            <a:ext cx="8341360" cy="199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Muốn giảm một số đi nhiều lần ta chia số đó cho số lần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12420" y="1004669"/>
            <a:ext cx="21183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4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5168"/>
              </p:ext>
            </p:extLst>
          </p:nvPr>
        </p:nvGraphicFramePr>
        <p:xfrm>
          <a:off x="732912" y="2206467"/>
          <a:ext cx="10208357" cy="2307180"/>
        </p:xfrm>
        <a:graphic>
          <a:graphicData uri="http://schemas.openxmlformats.org/drawingml/2006/table">
            <a:tbl>
              <a:tblPr/>
              <a:tblGrid>
                <a:gridCol w="222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Số đã cho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Giảm 4 lần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Giảm 6 lần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704" y="1011238"/>
            <a:ext cx="400208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Viết( theo mẫu)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88674" y="3092939"/>
            <a:ext cx="1983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= 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88674" y="3887655"/>
            <a:ext cx="2247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2252" y="3092938"/>
            <a:ext cx="1983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4 = 12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72252" y="3828407"/>
            <a:ext cx="2247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6 = 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19749" y="3067669"/>
            <a:ext cx="1983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4 = 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19749" y="3795745"/>
            <a:ext cx="2247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6 = 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97022" y="3067668"/>
            <a:ext cx="1983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 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097022" y="3861070"/>
            <a:ext cx="2247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</a:t>
            </a:r>
          </a:p>
        </p:txBody>
      </p:sp>
    </p:spTree>
    <p:extLst>
      <p:ext uri="{BB962C8B-B14F-4D97-AF65-F5344CB8AC3E}">
        <p14:creationId xmlns:p14="http://schemas.microsoft.com/office/powerpoint/2010/main" val="153137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3252" y="513606"/>
            <a:ext cx="70510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bài toán (theo bài giải mẫu)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8163" y="1437946"/>
            <a:ext cx="86645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lần.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858843" y="3335800"/>
            <a:ext cx="274778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pSp>
        <p:nvGrpSpPr>
          <p:cNvPr id="44" name="Group 462"/>
          <p:cNvGrpSpPr>
            <a:grpSpLocks/>
          </p:cNvGrpSpPr>
          <p:nvPr/>
        </p:nvGrpSpPr>
        <p:grpSpPr bwMode="auto">
          <a:xfrm>
            <a:off x="1514313" y="3050566"/>
            <a:ext cx="5495925" cy="1263650"/>
            <a:chOff x="3118339" y="2418485"/>
            <a:chExt cx="5495750" cy="1262281"/>
          </a:xfrm>
        </p:grpSpPr>
        <p:grpSp>
          <p:nvGrpSpPr>
            <p:cNvPr id="45" name="Group 453"/>
            <p:cNvGrpSpPr>
              <a:grpSpLocks/>
            </p:cNvGrpSpPr>
            <p:nvPr/>
          </p:nvGrpSpPr>
          <p:grpSpPr bwMode="auto">
            <a:xfrm>
              <a:off x="3118339" y="3064816"/>
              <a:ext cx="5495750" cy="615950"/>
              <a:chOff x="3346197" y="3064816"/>
              <a:chExt cx="5495750" cy="615950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3346197" y="3438141"/>
                <a:ext cx="137155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4717753" y="3438141"/>
                <a:ext cx="1369969" cy="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6100422" y="3438141"/>
                <a:ext cx="137155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7471979" y="3438141"/>
                <a:ext cx="1369968" cy="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Arc 50"/>
              <p:cNvSpPr/>
              <p:nvPr/>
            </p:nvSpPr>
            <p:spPr bwMode="auto">
              <a:xfrm>
                <a:off x="3349372" y="3065483"/>
                <a:ext cx="5492575" cy="615283"/>
              </a:xfrm>
              <a:prstGeom prst="arc">
                <a:avLst>
                  <a:gd name="adj1" fmla="val 10781438"/>
                  <a:gd name="adj2" fmla="val 38624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6" name="TextBox 440"/>
            <p:cNvSpPr txBox="1">
              <a:spLocks noChangeArrowheads="1"/>
            </p:cNvSpPr>
            <p:nvPr/>
          </p:nvSpPr>
          <p:spPr bwMode="auto">
            <a:xfrm>
              <a:off x="5058202" y="2418485"/>
              <a:ext cx="1604912" cy="52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quả</a:t>
              </a:r>
            </a:p>
          </p:txBody>
        </p:sp>
      </p:grpSp>
      <p:grpSp>
        <p:nvGrpSpPr>
          <p:cNvPr id="52" name="Group 454"/>
          <p:cNvGrpSpPr>
            <a:grpSpLocks/>
          </p:cNvGrpSpPr>
          <p:nvPr/>
        </p:nvGrpSpPr>
        <p:grpSpPr bwMode="auto">
          <a:xfrm>
            <a:off x="1286507" y="4167076"/>
            <a:ext cx="1827212" cy="1139825"/>
            <a:chOff x="3118338" y="3477279"/>
            <a:chExt cx="1827212" cy="1137877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3356463" y="4092176"/>
              <a:ext cx="1360487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3345350" y="3477279"/>
              <a:ext cx="0" cy="687798"/>
            </a:xfrm>
            <a:prstGeom prst="line">
              <a:avLst/>
            </a:prstGeom>
            <a:ln w="28575">
              <a:solidFill>
                <a:srgbClr val="00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4716950" y="3477279"/>
              <a:ext cx="0" cy="614897"/>
            </a:xfrm>
            <a:prstGeom prst="line">
              <a:avLst/>
            </a:prstGeom>
            <a:ln w="28575">
              <a:solidFill>
                <a:srgbClr val="00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47"/>
            <p:cNvSpPr txBox="1">
              <a:spLocks noChangeArrowheads="1"/>
            </p:cNvSpPr>
            <p:nvPr/>
          </p:nvSpPr>
          <p:spPr bwMode="auto">
            <a:xfrm>
              <a:off x="3118338" y="4092530"/>
              <a:ext cx="1827212" cy="52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quả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945809" y="2656065"/>
            <a:ext cx="182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15194" y="3785338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-199393" y="4401288"/>
            <a:ext cx="182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lại: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2293776" y="1887208"/>
            <a:ext cx="19319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456"/>
          <p:cNvGrpSpPr>
            <a:grpSpLocks/>
          </p:cNvGrpSpPr>
          <p:nvPr/>
        </p:nvGrpSpPr>
        <p:grpSpPr bwMode="auto">
          <a:xfrm rot="10800000" flipV="1">
            <a:off x="4262276" y="2377746"/>
            <a:ext cx="4383087" cy="46037"/>
            <a:chOff x="304800" y="1771650"/>
            <a:chExt cx="5791200" cy="12043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04800" y="1788261"/>
              <a:ext cx="5791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04800" y="1908693"/>
              <a:ext cx="5791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668176" y="2371396"/>
            <a:ext cx="203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943163" y="4299714"/>
            <a:ext cx="513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quả bưởi mẹ còn lại là: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629206" y="4968305"/>
            <a:ext cx="33778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  40 : 4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(quả)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8444854" y="5636896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Đáp số: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quả</a:t>
            </a:r>
          </a:p>
        </p:txBody>
      </p:sp>
    </p:spTree>
    <p:extLst>
      <p:ext uri="{BB962C8B-B14F-4D97-AF65-F5344CB8AC3E}">
        <p14:creationId xmlns:p14="http://schemas.microsoft.com/office/powerpoint/2010/main" val="152696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7291" y="356717"/>
            <a:ext cx="65046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bài toán (theo bài giải mẫu)</a:t>
            </a:r>
          </a:p>
        </p:txBody>
      </p:sp>
      <p:sp>
        <p:nvSpPr>
          <p:cNvPr id="87" name="Rectangle 30724"/>
          <p:cNvSpPr>
            <a:spLocks noChangeArrowheads="1"/>
          </p:cNvSpPr>
          <p:nvPr/>
        </p:nvSpPr>
        <p:spPr bwMode="auto">
          <a:xfrm>
            <a:off x="357186" y="1084841"/>
            <a:ext cx="897286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Một công việc làm bằng tay hết 30 giờ, nếu làm bằng máy thì thời gian giảm 5 lần. Hỏi công việc đó làm bằng máy hết mấy giờ ?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210709" y="2562803"/>
            <a:ext cx="24413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pSp>
        <p:nvGrpSpPr>
          <p:cNvPr id="89" name="Group 30736"/>
          <p:cNvGrpSpPr>
            <a:grpSpLocks/>
          </p:cNvGrpSpPr>
          <p:nvPr/>
        </p:nvGrpSpPr>
        <p:grpSpPr bwMode="auto">
          <a:xfrm>
            <a:off x="2649500" y="4237952"/>
            <a:ext cx="1267212" cy="832485"/>
            <a:chOff x="3818152" y="3562563"/>
            <a:chExt cx="1467192" cy="831640"/>
          </a:xfrm>
        </p:grpSpPr>
        <p:sp>
          <p:nvSpPr>
            <p:cNvPr id="90" name="Text Box 135"/>
            <p:cNvSpPr txBox="1">
              <a:spLocks noChangeArrowheads="1"/>
            </p:cNvSpPr>
            <p:nvPr/>
          </p:nvSpPr>
          <p:spPr bwMode="auto">
            <a:xfrm>
              <a:off x="3818152" y="3810596"/>
              <a:ext cx="1467192" cy="5836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1" name="Group 414"/>
            <p:cNvGrpSpPr>
              <a:grpSpLocks/>
            </p:cNvGrpSpPr>
            <p:nvPr/>
          </p:nvGrpSpPr>
          <p:grpSpPr bwMode="auto">
            <a:xfrm rot="10800000">
              <a:off x="3982557" y="3562563"/>
              <a:ext cx="971550" cy="279400"/>
              <a:chOff x="2390775" y="2516184"/>
              <a:chExt cx="971550" cy="403226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2407968" y="2919410"/>
                <a:ext cx="9723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ight Brace 92"/>
              <p:cNvSpPr/>
              <p:nvPr/>
            </p:nvSpPr>
            <p:spPr>
              <a:xfrm rot="16200000">
                <a:off x="2745358" y="2179204"/>
                <a:ext cx="297535" cy="972312"/>
              </a:xfrm>
              <a:prstGeom prst="rightBrace">
                <a:avLst>
                  <a:gd name="adj1" fmla="val 47683"/>
                  <a:gd name="adj2" fmla="val 4780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4" name="Text Box 135"/>
          <p:cNvSpPr txBox="1">
            <a:spLocks noChangeArrowheads="1"/>
          </p:cNvSpPr>
          <p:nvPr/>
        </p:nvSpPr>
        <p:spPr bwMode="auto">
          <a:xfrm>
            <a:off x="-63331" y="3436704"/>
            <a:ext cx="3140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bằng tay:</a:t>
            </a:r>
          </a:p>
        </p:txBody>
      </p:sp>
      <p:grpSp>
        <p:nvGrpSpPr>
          <p:cNvPr id="95" name="Group 419"/>
          <p:cNvGrpSpPr>
            <a:grpSpLocks/>
          </p:cNvGrpSpPr>
          <p:nvPr/>
        </p:nvGrpSpPr>
        <p:grpSpPr bwMode="auto">
          <a:xfrm rot="10800000">
            <a:off x="2755244" y="3395505"/>
            <a:ext cx="4180256" cy="328562"/>
            <a:chOff x="2629293" y="3892450"/>
            <a:chExt cx="4894262" cy="265113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2611831" y="3886100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3583381" y="3874988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4554931" y="3874988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5562992" y="3874988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ight Brace 99"/>
            <p:cNvSpPr/>
            <p:nvPr/>
          </p:nvSpPr>
          <p:spPr bwMode="auto">
            <a:xfrm rot="5400000">
              <a:off x="4954979" y="1582639"/>
              <a:ext cx="255588" cy="4894262"/>
            </a:xfrm>
            <a:prstGeom prst="rightBrace">
              <a:avLst>
                <a:gd name="adj1" fmla="val 108617"/>
                <a:gd name="adj2" fmla="val 495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6534542" y="3874988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135"/>
          <p:cNvSpPr txBox="1">
            <a:spLocks noChangeArrowheads="1"/>
          </p:cNvSpPr>
          <p:nvPr/>
        </p:nvSpPr>
        <p:spPr bwMode="auto">
          <a:xfrm>
            <a:off x="3536623" y="2742941"/>
            <a:ext cx="2731902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35"/>
          <p:cNvSpPr txBox="1">
            <a:spLocks noChangeArrowheads="1"/>
          </p:cNvSpPr>
          <p:nvPr/>
        </p:nvSpPr>
        <p:spPr bwMode="auto">
          <a:xfrm>
            <a:off x="472420" y="2795212"/>
            <a:ext cx="2230123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Connector 103"/>
          <p:cNvCxnSpPr>
            <a:cxnSpLocks/>
          </p:cNvCxnSpPr>
          <p:nvPr/>
        </p:nvCxnSpPr>
        <p:spPr>
          <a:xfrm>
            <a:off x="3381374" y="1527753"/>
            <a:ext cx="4323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429"/>
          <p:cNvGrpSpPr>
            <a:grpSpLocks/>
          </p:cNvGrpSpPr>
          <p:nvPr/>
        </p:nvGrpSpPr>
        <p:grpSpPr bwMode="auto">
          <a:xfrm rot="10800000">
            <a:off x="427122" y="2481003"/>
            <a:ext cx="4475452" cy="46037"/>
            <a:chOff x="304800" y="1771650"/>
            <a:chExt cx="5791200" cy="120432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04800" y="1734273"/>
              <a:ext cx="5791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04800" y="1854707"/>
              <a:ext cx="5791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/>
          <p:cNvCxnSpPr>
            <a:cxnSpLocks/>
          </p:cNvCxnSpPr>
          <p:nvPr/>
        </p:nvCxnSpPr>
        <p:spPr>
          <a:xfrm flipV="1">
            <a:off x="357186" y="2024641"/>
            <a:ext cx="5887101" cy="226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135"/>
          <p:cNvSpPr txBox="1">
            <a:spLocks noChangeArrowheads="1"/>
          </p:cNvSpPr>
          <p:nvPr/>
        </p:nvSpPr>
        <p:spPr bwMode="auto">
          <a:xfrm>
            <a:off x="-203713" y="4001780"/>
            <a:ext cx="32167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bằng máy: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601321" y="3793817"/>
            <a:ext cx="0" cy="4159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773008" y="3793817"/>
            <a:ext cx="0" cy="41751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7283669" y="3345500"/>
            <a:ext cx="4478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làm công việc đó bằng máy là: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8210709" y="4619628"/>
            <a:ext cx="319482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30 : 5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(giờ)</a:t>
            </a: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8921634" y="5402325"/>
            <a:ext cx="304107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Đáp số: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</a:p>
        </p:txBody>
      </p:sp>
    </p:spTree>
    <p:extLst>
      <p:ext uri="{BB962C8B-B14F-4D97-AF65-F5344CB8AC3E}">
        <p14:creationId xmlns:p14="http://schemas.microsoft.com/office/powerpoint/2010/main" val="142524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2" grpId="0"/>
      <p:bldP spid="103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390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SimSun</vt:lpstr>
      <vt:lpstr>Arial</vt:lpstr>
      <vt:lpstr>Calibri</vt:lpstr>
      <vt:lpstr>Calibri Light</vt:lpstr>
      <vt:lpstr>Cambria</vt:lpstr>
      <vt:lpstr>HP001 4 hàng</vt:lpstr>
      <vt:lpstr>Times New Roman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33</cp:revision>
  <dcterms:created xsi:type="dcterms:W3CDTF">2021-10-23T02:16:27Z</dcterms:created>
  <dcterms:modified xsi:type="dcterms:W3CDTF">2021-10-25T15:34:57Z</dcterms:modified>
</cp:coreProperties>
</file>