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19"/>
  </p:notesMasterIdLst>
  <p:sldIdLst>
    <p:sldId id="272" r:id="rId2"/>
    <p:sldId id="284" r:id="rId3"/>
    <p:sldId id="285" r:id="rId4"/>
    <p:sldId id="286" r:id="rId5"/>
    <p:sldId id="287" r:id="rId6"/>
    <p:sldId id="288" r:id="rId7"/>
    <p:sldId id="289" r:id="rId8"/>
    <p:sldId id="290" r:id="rId9"/>
    <p:sldId id="291" r:id="rId10"/>
    <p:sldId id="292" r:id="rId11"/>
    <p:sldId id="293" r:id="rId12"/>
    <p:sldId id="294" r:id="rId13"/>
    <p:sldId id="296" r:id="rId14"/>
    <p:sldId id="297" r:id="rId15"/>
    <p:sldId id="298" r:id="rId16"/>
    <p:sldId id="299" r:id="rId17"/>
    <p:sldId id="300"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FF0000"/>
    <a:srgbClr val="33CC33"/>
    <a:srgbClr val="9900CC"/>
    <a:srgbClr val="0000FF"/>
    <a:srgbClr val="00FF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44" autoAdjust="0"/>
    <p:restoredTop sz="94761" autoAdjust="0"/>
  </p:normalViewPr>
  <p:slideViewPr>
    <p:cSldViewPr>
      <p:cViewPr varScale="1">
        <p:scale>
          <a:sx n="95" d="100"/>
          <a:sy n="95" d="100"/>
        </p:scale>
        <p:origin x="773"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BB0572C-22D1-4222-A9E0-ED56B4C66F8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A5990A6-58D7-48A3-8C3C-BDC126857AE2}" type="slidenum">
              <a:rPr lang="en-US" smtClean="0"/>
              <a:pPr/>
              <a:t>1</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40295F-134C-43AF-91EC-5288A353A9C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067BAA-05F1-4403-8C4C-7D88C55CA45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1605D7-2324-4883-B9F3-8C84449BB62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F5361B1-43C7-404F-9C64-21590D75F68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FE4543-CC8D-4E45-B791-7366CC184C1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4A04E3-0CFA-4D17-A28C-3C0B7B4944A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8E0878-5780-4B65-86E4-0B568D371A5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CF7E39D-5838-4778-BA75-5F3A59FF122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7DECC2E-DAA3-4E39-A98D-E4DB36ABF70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8720280-0FDE-415A-B650-388805EAF36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B032E6-83BE-4F7D-86E2-17A9E7CBB5F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148832-651D-4BCE-BDEE-AB0219BDF87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49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249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249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245CAF1-EA1C-45E2-AE16-8DAF3A84F1A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D:\NH&#7840;C\TINH%20KHUC%20TRINH%20CONG%20SON\tieng%20coi%20trong%20suong%20dem%20-%20khanh%20ly.mp3" TargetMode="External"/><Relationship Id="rId6" Type="http://schemas.openxmlformats.org/officeDocument/2006/relationships/image" Target="../media/image2.gif"/><Relationship Id="rId5" Type="http://schemas.openxmlformats.org/officeDocument/2006/relationships/image" Target="../media/image1.gif"/><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dk8_1la"/>
          <p:cNvPicPr>
            <a:picLocks noChangeAspect="1" noChangeArrowheads="1" noCrop="1"/>
          </p:cNvPicPr>
          <p:nvPr/>
        </p:nvPicPr>
        <p:blipFill>
          <a:blip r:embed="rId5"/>
          <a:srcRect/>
          <a:stretch>
            <a:fillRect/>
          </a:stretch>
        </p:blipFill>
        <p:spPr bwMode="auto">
          <a:xfrm>
            <a:off x="0" y="5181600"/>
            <a:ext cx="1143000" cy="1122363"/>
          </a:xfrm>
          <a:prstGeom prst="rect">
            <a:avLst/>
          </a:prstGeom>
          <a:noFill/>
          <a:ln w="9525">
            <a:noFill/>
            <a:miter lim="800000"/>
            <a:headEnd/>
            <a:tailEnd/>
          </a:ln>
        </p:spPr>
      </p:pic>
      <p:pic>
        <p:nvPicPr>
          <p:cNvPr id="98308" name="Picture 4" descr="3d butterfly"/>
          <p:cNvPicPr>
            <a:picLocks noChangeAspect="1" noChangeArrowheads="1" noCrop="1"/>
          </p:cNvPicPr>
          <p:nvPr/>
        </p:nvPicPr>
        <p:blipFill>
          <a:blip r:embed="rId6"/>
          <a:srcRect/>
          <a:stretch>
            <a:fillRect/>
          </a:stretch>
        </p:blipFill>
        <p:spPr bwMode="auto">
          <a:xfrm>
            <a:off x="762000" y="4876800"/>
            <a:ext cx="800100" cy="466725"/>
          </a:xfrm>
          <a:prstGeom prst="rect">
            <a:avLst/>
          </a:prstGeom>
          <a:noFill/>
          <a:ln w="9525">
            <a:noFill/>
            <a:miter lim="800000"/>
            <a:headEnd/>
            <a:tailEnd/>
          </a:ln>
        </p:spPr>
      </p:pic>
      <p:sp>
        <p:nvSpPr>
          <p:cNvPr id="98309" name="Rectangle 5"/>
          <p:cNvSpPr>
            <a:spLocks noChangeArrowheads="1"/>
          </p:cNvSpPr>
          <p:nvPr/>
        </p:nvSpPr>
        <p:spPr bwMode="auto">
          <a:xfrm>
            <a:off x="609600" y="3581400"/>
            <a:ext cx="7924800" cy="1143000"/>
          </a:xfrm>
          <a:prstGeom prst="rect">
            <a:avLst/>
          </a:prstGeom>
          <a:noFill/>
          <a:ln w="9525">
            <a:noFill/>
            <a:miter lim="800000"/>
            <a:headEnd/>
            <a:tailEnd/>
          </a:ln>
        </p:spPr>
        <p:txBody>
          <a:bodyPr anchor="ctr"/>
          <a:lstStyle/>
          <a:p>
            <a:pPr algn="ctr">
              <a:buFont typeface="Wingdings" pitchFamily="2" charset="2"/>
              <a:buNone/>
            </a:pPr>
            <a:endParaRPr lang="en-US" sz="4000">
              <a:solidFill>
                <a:srgbClr val="0066FF"/>
              </a:solidFill>
            </a:endParaRPr>
          </a:p>
        </p:txBody>
      </p:sp>
      <p:sp>
        <p:nvSpPr>
          <p:cNvPr id="98310" name="Rectangle 6"/>
          <p:cNvSpPr>
            <a:spLocks noChangeArrowheads="1"/>
          </p:cNvSpPr>
          <p:nvPr/>
        </p:nvSpPr>
        <p:spPr bwMode="auto">
          <a:xfrm>
            <a:off x="609600" y="3886200"/>
            <a:ext cx="7924800" cy="838200"/>
          </a:xfrm>
          <a:prstGeom prst="rect">
            <a:avLst/>
          </a:prstGeom>
          <a:noFill/>
          <a:ln w="9525">
            <a:noFill/>
            <a:miter lim="800000"/>
            <a:headEnd/>
            <a:tailEnd/>
          </a:ln>
        </p:spPr>
        <p:txBody>
          <a:bodyPr anchor="ctr"/>
          <a:lstStyle/>
          <a:p>
            <a:pPr algn="ctr">
              <a:buFont typeface="Wingdings" pitchFamily="2" charset="2"/>
              <a:buNone/>
            </a:pPr>
            <a:endParaRPr lang="en-US" sz="4000">
              <a:solidFill>
                <a:srgbClr val="0066FF"/>
              </a:solidFill>
            </a:endParaRPr>
          </a:p>
        </p:txBody>
      </p:sp>
      <p:sp>
        <p:nvSpPr>
          <p:cNvPr id="2054" name="Text Box 8"/>
          <p:cNvSpPr txBox="1">
            <a:spLocks noChangeArrowheads="1"/>
          </p:cNvSpPr>
          <p:nvPr/>
        </p:nvSpPr>
        <p:spPr bwMode="auto">
          <a:xfrm>
            <a:off x="0" y="228600"/>
            <a:ext cx="9144000" cy="3632200"/>
          </a:xfrm>
          <a:prstGeom prst="rect">
            <a:avLst/>
          </a:prstGeom>
          <a:noFill/>
          <a:ln w="9525">
            <a:noFill/>
            <a:miter lim="800000"/>
            <a:headEnd/>
            <a:tailEnd/>
          </a:ln>
        </p:spPr>
        <p:txBody>
          <a:bodyPr>
            <a:spAutoFit/>
          </a:bodyPr>
          <a:lstStyle/>
          <a:p>
            <a:pPr algn="ctr" eaLnBrk="0" hangingPunct="0">
              <a:spcBef>
                <a:spcPct val="50000"/>
              </a:spcBef>
            </a:pPr>
            <a:r>
              <a:rPr lang="en-US" sz="5400">
                <a:solidFill>
                  <a:srgbClr val="FF0000"/>
                </a:solidFill>
              </a:rPr>
              <a:t> </a:t>
            </a:r>
            <a:r>
              <a:rPr lang="en-US" sz="4800">
                <a:solidFill>
                  <a:srgbClr val="FF0000"/>
                </a:solidFill>
              </a:rPr>
              <a:t>LUYỆN TỪ VÀ CÂU 4</a:t>
            </a:r>
          </a:p>
          <a:p>
            <a:pPr algn="ctr" eaLnBrk="0" hangingPunct="0">
              <a:spcBef>
                <a:spcPct val="50000"/>
              </a:spcBef>
            </a:pPr>
            <a:r>
              <a:rPr lang="en-US" sz="4400">
                <a:solidFill>
                  <a:schemeClr val="tx2"/>
                </a:solidFill>
              </a:rPr>
              <a:t>  Tiết 43</a:t>
            </a:r>
            <a:r>
              <a:rPr lang="en-US" sz="4400">
                <a:solidFill>
                  <a:srgbClr val="003399"/>
                </a:solidFill>
              </a:rPr>
              <a:t> </a:t>
            </a:r>
          </a:p>
          <a:p>
            <a:pPr algn="just" eaLnBrk="0" hangingPunct="0">
              <a:spcBef>
                <a:spcPct val="50000"/>
              </a:spcBef>
            </a:pPr>
            <a:r>
              <a:rPr lang="en-US" sz="4400">
                <a:solidFill>
                  <a:srgbClr val="0000FF"/>
                </a:solidFill>
              </a:rPr>
              <a:t> </a:t>
            </a:r>
            <a:r>
              <a:rPr lang="en-US" sz="4400" b="1">
                <a:solidFill>
                  <a:srgbClr val="0000FF"/>
                </a:solidFill>
              </a:rPr>
              <a:t>Chủ ngữ trong câu kể Ai thế nào?</a:t>
            </a:r>
          </a:p>
        </p:txBody>
      </p:sp>
      <p:pic>
        <p:nvPicPr>
          <p:cNvPr id="98313" name="tieng coi trong suong dem - khanh ly.mp3">
            <a:hlinkClick r:id="" action="ppaction://media"/>
          </p:cNvPr>
          <p:cNvPicPr>
            <a:picLocks noRot="1" noChangeAspect="1" noChangeArrowheads="1"/>
          </p:cNvPicPr>
          <p:nvPr>
            <a:audioFile r:link="rId1"/>
          </p:nvPr>
        </p:nvPicPr>
        <p:blipFill>
          <a:blip r:embed="rId7"/>
          <a:srcRect/>
          <a:stretch>
            <a:fillRect/>
          </a:stretch>
        </p:blipFill>
        <p:spPr bwMode="auto">
          <a:xfrm>
            <a:off x="457200" y="6019800"/>
            <a:ext cx="304800" cy="304800"/>
          </a:xfrm>
          <a:prstGeom prst="rect">
            <a:avLst/>
          </a:prstGeom>
          <a:noFill/>
          <a:ln w="9525">
            <a:noFill/>
            <a:miter lim="800000"/>
            <a:headEnd/>
            <a:tailEnd/>
          </a:ln>
        </p:spPr>
      </p:pic>
      <p:pic>
        <p:nvPicPr>
          <p:cNvPr id="2056" name="Picture 20" descr="!dk8_1la"/>
          <p:cNvPicPr>
            <a:picLocks noChangeAspect="1" noChangeArrowheads="1" noCrop="1"/>
          </p:cNvPicPr>
          <p:nvPr/>
        </p:nvPicPr>
        <p:blipFill>
          <a:blip r:embed="rId5"/>
          <a:srcRect/>
          <a:stretch>
            <a:fillRect/>
          </a:stretch>
        </p:blipFill>
        <p:spPr bwMode="auto">
          <a:xfrm>
            <a:off x="7620000" y="5410200"/>
            <a:ext cx="1143000" cy="1122363"/>
          </a:xfrm>
          <a:prstGeom prst="rect">
            <a:avLst/>
          </a:prstGeom>
          <a:noFill/>
          <a:ln w="9525">
            <a:noFill/>
            <a:miter lim="800000"/>
            <a:headEnd/>
            <a:tailEnd/>
          </a:ln>
        </p:spPr>
      </p:pic>
      <p:pic>
        <p:nvPicPr>
          <p:cNvPr id="2057" name="Picture 21" descr="3d butterfly"/>
          <p:cNvPicPr>
            <a:picLocks noChangeAspect="1" noChangeArrowheads="1" noCrop="1"/>
          </p:cNvPicPr>
          <p:nvPr/>
        </p:nvPicPr>
        <p:blipFill>
          <a:blip r:embed="rId6"/>
          <a:srcRect/>
          <a:stretch>
            <a:fillRect/>
          </a:stretch>
        </p:blipFill>
        <p:spPr bwMode="auto">
          <a:xfrm>
            <a:off x="7696200" y="5105400"/>
            <a:ext cx="800100" cy="466725"/>
          </a:xfrm>
          <a:prstGeom prst="rect">
            <a:avLst/>
          </a:prstGeom>
          <a:noFill/>
          <a:ln w="9525">
            <a:noFill/>
            <a:miter lim="800000"/>
            <a:headEnd/>
            <a:tailEnd/>
          </a:ln>
        </p:spPr>
      </p:pic>
      <p:pic>
        <p:nvPicPr>
          <p:cNvPr id="2058" name="Picture 22" descr="3d butterfly"/>
          <p:cNvPicPr>
            <a:picLocks noChangeAspect="1" noChangeArrowheads="1" noCrop="1"/>
          </p:cNvPicPr>
          <p:nvPr/>
        </p:nvPicPr>
        <p:blipFill>
          <a:blip r:embed="rId6"/>
          <a:srcRect/>
          <a:stretch>
            <a:fillRect/>
          </a:stretch>
        </p:blipFill>
        <p:spPr bwMode="auto">
          <a:xfrm>
            <a:off x="1066800" y="0"/>
            <a:ext cx="800100" cy="466725"/>
          </a:xfrm>
          <a:prstGeom prst="rect">
            <a:avLst/>
          </a:prstGeom>
          <a:noFill/>
          <a:ln w="9525">
            <a:noFill/>
            <a:miter lim="800000"/>
            <a:headEnd/>
            <a:tailEnd/>
          </a:ln>
        </p:spPr>
      </p:pic>
      <p:pic>
        <p:nvPicPr>
          <p:cNvPr id="2059" name="Picture 23" descr="!dk8_1la"/>
          <p:cNvPicPr>
            <a:picLocks noChangeAspect="1" noChangeArrowheads="1" noCrop="1"/>
          </p:cNvPicPr>
          <p:nvPr/>
        </p:nvPicPr>
        <p:blipFill>
          <a:blip r:embed="rId5"/>
          <a:srcRect/>
          <a:stretch>
            <a:fillRect/>
          </a:stretch>
        </p:blipFill>
        <p:spPr bwMode="auto">
          <a:xfrm>
            <a:off x="228600" y="304800"/>
            <a:ext cx="1143000" cy="1122363"/>
          </a:xfrm>
          <a:prstGeom prst="rect">
            <a:avLst/>
          </a:prstGeom>
          <a:noFill/>
          <a:ln w="9525">
            <a:noFill/>
            <a:miter lim="800000"/>
            <a:headEnd/>
            <a:tailEnd/>
          </a:ln>
        </p:spPr>
      </p:pic>
      <p:pic>
        <p:nvPicPr>
          <p:cNvPr id="2060" name="Picture 23" descr="!dk8_1la"/>
          <p:cNvPicPr>
            <a:picLocks noChangeAspect="1" noChangeArrowheads="1" noCrop="1"/>
          </p:cNvPicPr>
          <p:nvPr/>
        </p:nvPicPr>
        <p:blipFill>
          <a:blip r:embed="rId5"/>
          <a:srcRect/>
          <a:stretch>
            <a:fillRect/>
          </a:stretch>
        </p:blipFill>
        <p:spPr bwMode="auto">
          <a:xfrm>
            <a:off x="7696200" y="457200"/>
            <a:ext cx="1143000" cy="1122363"/>
          </a:xfrm>
          <a:prstGeom prst="rect">
            <a:avLst/>
          </a:prstGeom>
          <a:noFill/>
          <a:ln w="9525">
            <a:noFill/>
            <a:miter lim="800000"/>
            <a:headEnd/>
            <a:tailEnd/>
          </a:ln>
        </p:spPr>
      </p:pic>
      <p:pic>
        <p:nvPicPr>
          <p:cNvPr id="2061" name="Picture 22" descr="3d butterfly"/>
          <p:cNvPicPr>
            <a:picLocks noChangeAspect="1" noChangeArrowheads="1" noCrop="1"/>
          </p:cNvPicPr>
          <p:nvPr/>
        </p:nvPicPr>
        <p:blipFill>
          <a:blip r:embed="rId6"/>
          <a:srcRect/>
          <a:stretch>
            <a:fillRect/>
          </a:stretch>
        </p:blipFill>
        <p:spPr bwMode="auto">
          <a:xfrm>
            <a:off x="8343900" y="0"/>
            <a:ext cx="800100" cy="466725"/>
          </a:xfrm>
          <a:prstGeom prst="rect">
            <a:avLst/>
          </a:prstGeom>
          <a:noFill/>
          <a:ln w="9525">
            <a:noFill/>
            <a:miter lim="800000"/>
            <a:headEnd/>
            <a:tailEnd/>
          </a:ln>
        </p:spPr>
      </p:pic>
      <p:sp>
        <p:nvSpPr>
          <p:cNvPr id="2062" name="Title 14"/>
          <p:cNvSpPr>
            <a:spLocks noGrp="1"/>
          </p:cNvSpPr>
          <p:nvPr>
            <p:ph type="title"/>
          </p:nvPr>
        </p:nvSpPr>
        <p:spPr/>
        <p:txBody>
          <a:bodyPr/>
          <a:lstStyle/>
          <a:p>
            <a:endParaRPr lang="en-US" dirty="0"/>
          </a:p>
        </p:txBody>
      </p:sp>
    </p:spTree>
  </p:cSld>
  <p:clrMapOvr>
    <a:masterClrMapping/>
  </p:clrMapOvr>
  <p:transition spd="slow">
    <p:newsflash/>
    <p:sndAc>
      <p:stSnd>
        <p:snd r:embed="rId4" name="arrow.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0" presetClass="path" presetSubtype="0" accel="50000" decel="50000" fill="hold" nodeType="afterEffect">
                                  <p:stCondLst>
                                    <p:cond delay="0"/>
                                  </p:stCondLst>
                                  <p:childTnLst>
                                    <p:animMotion origin="layout" path="M 1.11111E-6 -7.40741E-7 C 0.02066 0.00023 0.1165 -0.13426 0.14306 -0.11667 C 0.16962 -0.09907 0.13733 0.06319 0.15972 0.10556 C 0.18212 0.14792 0.24775 0.15833 0.27778 0.13704 C 0.30781 0.11574 0.31406 -0.01597 0.34028 -0.02222 C 0.3665 -0.02847 0.40122 0.06481 0.43472 0.1 C 0.46823 0.13518 0.51268 0.2044 0.54167 0.18889 C 0.57066 0.17338 0.60018 0.04815 0.60834 0.00741 C 0.6165 -0.03333 0.61945 -0.07708 0.59028 -0.05556 C 0.56111 -0.03403 0.49636 0.09537 0.43334 0.13704 C 0.37031 0.1787 0.26962 0.19907 0.2125 0.19444 C 0.15538 0.18981 0.1224 0.16134 0.09028 0.10926 C 0.05816 0.05718 0.0342 -0.10023 0.01945 -0.11852 C 0.00469 -0.13681 -0.02066 -0.00023 1.11111E-6 -7.40741E-7 Z " pathEditMode="relative" ptsTypes="aaaaaaaaaaaaaa">
                                      <p:cBhvr>
                                        <p:cTn id="6" dur="5000" fill="hold"/>
                                        <p:tgtEl>
                                          <p:spTgt spid="98308"/>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27" presetClass="entr" presetSubtype="0" fill="hold" grpId="0" nodeType="clickEffect" nodePh="1">
                                  <p:stCondLst>
                                    <p:cond delay="0"/>
                                  </p:stCondLst>
                                  <p:endCondLst>
                                    <p:cond evt="begin" delay="0">
                                      <p:tn val="9"/>
                                    </p:cond>
                                  </p:endCondLst>
                                  <p:iterate type="lt">
                                    <p:tmPct val="50000"/>
                                  </p:iterate>
                                  <p:childTnLst>
                                    <p:set>
                                      <p:cBhvr>
                                        <p:cTn id="10" dur="1" fill="hold">
                                          <p:stCondLst>
                                            <p:cond delay="0"/>
                                          </p:stCondLst>
                                        </p:cTn>
                                        <p:tgtEl>
                                          <p:spTgt spid="98309"/>
                                        </p:tgtEl>
                                        <p:attrNameLst>
                                          <p:attrName>style.visibility</p:attrName>
                                        </p:attrNameLst>
                                      </p:cBhvr>
                                      <p:to>
                                        <p:strVal val="visible"/>
                                      </p:to>
                                    </p:set>
                                    <p:anim calcmode="discrete" valueType="clr">
                                      <p:cBhvr override="childStyle">
                                        <p:cTn id="11" dur="80"/>
                                        <p:tgtEl>
                                          <p:spTgt spid="98309"/>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98309"/>
                                        </p:tgtEl>
                                        <p:attrNameLst>
                                          <p:attrName>fillcolor</p:attrName>
                                        </p:attrNameLst>
                                      </p:cBhvr>
                                      <p:tavLst>
                                        <p:tav tm="0">
                                          <p:val>
                                            <p:clrVal>
                                              <a:schemeClr val="accent2"/>
                                            </p:clrVal>
                                          </p:val>
                                        </p:tav>
                                        <p:tav tm="50000">
                                          <p:val>
                                            <p:clrVal>
                                              <a:schemeClr val="hlink"/>
                                            </p:clrVal>
                                          </p:val>
                                        </p:tav>
                                      </p:tavLst>
                                    </p:anim>
                                    <p:set>
                                      <p:cBhvr>
                                        <p:cTn id="13" dur="80"/>
                                        <p:tgtEl>
                                          <p:spTgt spid="98309"/>
                                        </p:tgtEl>
                                        <p:attrNameLst>
                                          <p:attrName>fill.type</p:attrName>
                                        </p:attrNameLst>
                                      </p:cBhvr>
                                      <p:to>
                                        <p:strVal val="solid"/>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7" presetClass="entr" presetSubtype="0" fill="hold" grpId="0" nodeType="clickEffect" nodePh="1">
                                  <p:stCondLst>
                                    <p:cond delay="0"/>
                                  </p:stCondLst>
                                  <p:endCondLst>
                                    <p:cond evt="begin" delay="0">
                                      <p:tn val="16"/>
                                    </p:cond>
                                  </p:endCondLst>
                                  <p:iterate type="lt">
                                    <p:tmPct val="50000"/>
                                  </p:iterate>
                                  <p:childTnLst>
                                    <p:set>
                                      <p:cBhvr>
                                        <p:cTn id="17" dur="1" fill="hold">
                                          <p:stCondLst>
                                            <p:cond delay="0"/>
                                          </p:stCondLst>
                                        </p:cTn>
                                        <p:tgtEl>
                                          <p:spTgt spid="98310"/>
                                        </p:tgtEl>
                                        <p:attrNameLst>
                                          <p:attrName>style.visibility</p:attrName>
                                        </p:attrNameLst>
                                      </p:cBhvr>
                                      <p:to>
                                        <p:strVal val="visible"/>
                                      </p:to>
                                    </p:set>
                                    <p:anim calcmode="discrete" valueType="clr">
                                      <p:cBhvr override="childStyle">
                                        <p:cTn id="18" dur="80"/>
                                        <p:tgtEl>
                                          <p:spTgt spid="98310"/>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98310"/>
                                        </p:tgtEl>
                                        <p:attrNameLst>
                                          <p:attrName>fillcolor</p:attrName>
                                        </p:attrNameLst>
                                      </p:cBhvr>
                                      <p:tavLst>
                                        <p:tav tm="0">
                                          <p:val>
                                            <p:clrVal>
                                              <a:schemeClr val="accent2"/>
                                            </p:clrVal>
                                          </p:val>
                                        </p:tav>
                                        <p:tav tm="50000">
                                          <p:val>
                                            <p:clrVal>
                                              <a:schemeClr val="hlink"/>
                                            </p:clrVal>
                                          </p:val>
                                        </p:tav>
                                      </p:tavLst>
                                    </p:anim>
                                    <p:set>
                                      <p:cBhvr>
                                        <p:cTn id="20" dur="80"/>
                                        <p:tgtEl>
                                          <p:spTgt spid="983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audio>
              <p:cMediaNode>
                <p:cTn id="21" fill="hold" display="0">
                  <p:stCondLst>
                    <p:cond delay="indefinite"/>
                  </p:stCondLst>
                  <p:endCondLst>
                    <p:cond evt="onNext" delay="0">
                      <p:tgtEl>
                        <p:sldTgt/>
                      </p:tgtEl>
                    </p:cond>
                    <p:cond evt="onPrev" delay="0">
                      <p:tgtEl>
                        <p:sldTgt/>
                      </p:tgtEl>
                    </p:cond>
                    <p:cond evt="onStopAudio" delay="0">
                      <p:tgtEl>
                        <p:sldTgt/>
                      </p:tgtEl>
                    </p:cond>
                  </p:endCondLst>
                </p:cTn>
                <p:tgtEl>
                  <p:spTgt spid="98313"/>
                </p:tgtEl>
              </p:cMediaNode>
            </p:audio>
          </p:childTnLst>
        </p:cTn>
      </p:par>
    </p:tnLst>
    <p:bldLst>
      <p:bldP spid="98309" grpId="0"/>
      <p:bldP spid="983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81000" y="533400"/>
            <a:ext cx="8382000" cy="366713"/>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11267" name="Rectangle 3"/>
          <p:cNvSpPr>
            <a:spLocks noChangeArrowheads="1"/>
          </p:cNvSpPr>
          <p:nvPr/>
        </p:nvSpPr>
        <p:spPr bwMode="auto">
          <a:xfrm>
            <a:off x="381000" y="304800"/>
            <a:ext cx="8229600" cy="774700"/>
          </a:xfrm>
          <a:prstGeom prst="rect">
            <a:avLst/>
          </a:prstGeom>
          <a:noFill/>
          <a:ln w="9525">
            <a:noFill/>
            <a:miter lim="800000"/>
            <a:headEnd/>
            <a:tailEnd/>
          </a:ln>
        </p:spPr>
        <p:txBody>
          <a:bodyPr anchor="ctr"/>
          <a:lstStyle/>
          <a:p>
            <a:pPr algn="ctr" eaLnBrk="0" hangingPunct="0"/>
            <a:endParaRPr lang="en-US" sz="2800" b="1">
              <a:solidFill>
                <a:schemeClr val="tx2"/>
              </a:solidFill>
            </a:endParaRPr>
          </a:p>
        </p:txBody>
      </p:sp>
      <p:sp>
        <p:nvSpPr>
          <p:cNvPr id="11268" name="Rectangle 4"/>
          <p:cNvSpPr>
            <a:spLocks noChangeArrowheads="1"/>
          </p:cNvSpPr>
          <p:nvPr/>
        </p:nvSpPr>
        <p:spPr bwMode="auto">
          <a:xfrm>
            <a:off x="457200" y="1143000"/>
            <a:ext cx="8686800" cy="579438"/>
          </a:xfrm>
          <a:prstGeom prst="rect">
            <a:avLst/>
          </a:prstGeom>
          <a:noFill/>
          <a:ln w="9525">
            <a:noFill/>
            <a:miter lim="800000"/>
            <a:headEnd/>
            <a:tailEnd/>
          </a:ln>
        </p:spPr>
        <p:txBody>
          <a:bodyPr>
            <a:spAutoFit/>
          </a:bodyPr>
          <a:lstStyle/>
          <a:p>
            <a:pPr algn="ctr" eaLnBrk="0" hangingPunct="0"/>
            <a:r>
              <a:rPr lang="en-US" sz="3200" b="1">
                <a:solidFill>
                  <a:srgbClr val="000066"/>
                </a:solidFill>
              </a:rPr>
              <a:t>CHỦ NGỮ TRONG CÂU KỂ AI THẾ NÀO?</a:t>
            </a:r>
          </a:p>
        </p:txBody>
      </p:sp>
      <p:sp>
        <p:nvSpPr>
          <p:cNvPr id="48133" name="Text Box 5"/>
          <p:cNvSpPr txBox="1">
            <a:spLocks noChangeArrowheads="1"/>
          </p:cNvSpPr>
          <p:nvPr/>
        </p:nvSpPr>
        <p:spPr bwMode="auto">
          <a:xfrm>
            <a:off x="0" y="1676400"/>
            <a:ext cx="9144000" cy="1066800"/>
          </a:xfrm>
          <a:prstGeom prst="rect">
            <a:avLst/>
          </a:prstGeom>
          <a:noFill/>
          <a:ln w="9525">
            <a:noFill/>
            <a:miter lim="800000"/>
            <a:headEnd/>
            <a:tailEnd/>
          </a:ln>
        </p:spPr>
        <p:txBody>
          <a:bodyPr>
            <a:spAutoFit/>
          </a:bodyPr>
          <a:lstStyle/>
          <a:p>
            <a:pPr eaLnBrk="0" hangingPunct="0">
              <a:spcBef>
                <a:spcPct val="50000"/>
              </a:spcBef>
            </a:pPr>
            <a:r>
              <a:rPr lang="en-US" sz="3200">
                <a:solidFill>
                  <a:srgbClr val="FF0000"/>
                </a:solidFill>
              </a:rPr>
              <a:t> Nhận xét 2:  </a:t>
            </a:r>
            <a:r>
              <a:rPr lang="en-US" sz="3200"/>
              <a:t>Xác định chủ ngữ của những câu vừa tìm được.</a:t>
            </a:r>
          </a:p>
        </p:txBody>
      </p:sp>
      <p:sp>
        <p:nvSpPr>
          <p:cNvPr id="11270" name="Text Box 7"/>
          <p:cNvSpPr txBox="1">
            <a:spLocks noChangeArrowheads="1"/>
          </p:cNvSpPr>
          <p:nvPr/>
        </p:nvSpPr>
        <p:spPr bwMode="auto">
          <a:xfrm>
            <a:off x="0" y="0"/>
            <a:ext cx="9144000" cy="1220788"/>
          </a:xfrm>
          <a:prstGeom prst="rect">
            <a:avLst/>
          </a:prstGeom>
          <a:noFill/>
          <a:ln w="9525">
            <a:noFill/>
            <a:miter lim="800000"/>
            <a:headEnd/>
            <a:tailEnd/>
          </a:ln>
        </p:spPr>
        <p:txBody>
          <a:bodyPr>
            <a:spAutoFit/>
          </a:bodyPr>
          <a:lstStyle/>
          <a:p>
            <a:pPr algn="ctr">
              <a:spcBef>
                <a:spcPct val="50000"/>
              </a:spcBef>
            </a:pPr>
            <a:endParaRPr lang="en-US" sz="3200"/>
          </a:p>
          <a:p>
            <a:pPr algn="ctr">
              <a:spcBef>
                <a:spcPct val="50000"/>
              </a:spcBef>
            </a:pPr>
            <a:r>
              <a:rPr lang="en-US" sz="2800"/>
              <a:t>LUYỆN TỪ VÀ CÂU</a:t>
            </a:r>
          </a:p>
        </p:txBody>
      </p:sp>
      <p:sp>
        <p:nvSpPr>
          <p:cNvPr id="11271" name="Text Box 16"/>
          <p:cNvSpPr txBox="1">
            <a:spLocks noChangeArrowheads="1"/>
          </p:cNvSpPr>
          <p:nvPr/>
        </p:nvSpPr>
        <p:spPr bwMode="auto">
          <a:xfrm>
            <a:off x="0" y="2863850"/>
            <a:ext cx="9144000" cy="2774950"/>
          </a:xfrm>
          <a:prstGeom prst="rect">
            <a:avLst/>
          </a:prstGeom>
          <a:noFill/>
          <a:ln w="9525">
            <a:noFill/>
            <a:miter lim="800000"/>
            <a:headEnd/>
            <a:tailEnd/>
          </a:ln>
        </p:spPr>
        <p:txBody>
          <a:bodyPr>
            <a:spAutoFit/>
          </a:bodyPr>
          <a:lstStyle/>
          <a:p>
            <a:pPr eaLnBrk="0" hangingPunct="0">
              <a:spcBef>
                <a:spcPct val="50000"/>
              </a:spcBef>
            </a:pPr>
            <a:r>
              <a:rPr lang="en-US" sz="2400">
                <a:solidFill>
                  <a:srgbClr val="FF0000"/>
                </a:solidFill>
              </a:rPr>
              <a:t>Câu1:</a:t>
            </a:r>
            <a:r>
              <a:rPr lang="en-US" sz="3200"/>
              <a:t>Hà Nội tưng bừng màu đỏ.</a:t>
            </a:r>
          </a:p>
          <a:p>
            <a:pPr eaLnBrk="0" hangingPunct="0">
              <a:spcBef>
                <a:spcPct val="50000"/>
              </a:spcBef>
            </a:pPr>
            <a:r>
              <a:rPr lang="en-US" sz="2400">
                <a:solidFill>
                  <a:srgbClr val="FF0000"/>
                </a:solidFill>
              </a:rPr>
              <a:t>Câu 2:</a:t>
            </a:r>
            <a:r>
              <a:rPr lang="en-US" sz="3200"/>
              <a:t>Cả một vùng trời bát ngát cờ, đèn và hoa.</a:t>
            </a:r>
          </a:p>
          <a:p>
            <a:pPr eaLnBrk="0" hangingPunct="0">
              <a:spcBef>
                <a:spcPct val="50000"/>
              </a:spcBef>
            </a:pPr>
            <a:r>
              <a:rPr lang="en-US" sz="2400">
                <a:solidFill>
                  <a:srgbClr val="FF0000"/>
                </a:solidFill>
              </a:rPr>
              <a:t>Câu 3:</a:t>
            </a:r>
            <a:r>
              <a:rPr lang="en-US" sz="3200"/>
              <a:t>Các cụ già vẻ mặt nghiêm trang.</a:t>
            </a:r>
          </a:p>
          <a:p>
            <a:pPr eaLnBrk="0" hangingPunct="0">
              <a:spcBef>
                <a:spcPct val="50000"/>
              </a:spcBef>
            </a:pPr>
            <a:r>
              <a:rPr lang="en-US" sz="2400">
                <a:solidFill>
                  <a:srgbClr val="FF0000"/>
                </a:solidFill>
              </a:rPr>
              <a:t>Câu 4:</a:t>
            </a:r>
            <a:r>
              <a:rPr lang="en-US" sz="3200"/>
              <a:t>Những cô gái thủ đô hớn hở, áo màu rực rỡ.</a:t>
            </a:r>
          </a:p>
        </p:txBody>
      </p:sp>
      <p:sp>
        <p:nvSpPr>
          <p:cNvPr id="48145" name="Line 17"/>
          <p:cNvSpPr>
            <a:spLocks noChangeShapeType="1"/>
          </p:cNvSpPr>
          <p:nvPr/>
        </p:nvSpPr>
        <p:spPr bwMode="auto">
          <a:xfrm>
            <a:off x="2514600" y="2209800"/>
            <a:ext cx="3124200" cy="0"/>
          </a:xfrm>
          <a:prstGeom prst="line">
            <a:avLst/>
          </a:prstGeom>
          <a:noFill/>
          <a:ln w="28575">
            <a:solidFill>
              <a:srgbClr val="FF0000"/>
            </a:solidFill>
            <a:round/>
            <a:headEnd/>
            <a:tailEnd/>
          </a:ln>
        </p:spPr>
        <p:txBody>
          <a:bodyPr/>
          <a:lstStyle/>
          <a:p>
            <a:endParaRPr lang="en-US"/>
          </a:p>
        </p:txBody>
      </p:sp>
      <p:sp>
        <p:nvSpPr>
          <p:cNvPr id="48146" name="Text Box 18"/>
          <p:cNvSpPr txBox="1">
            <a:spLocks noChangeArrowheads="1"/>
          </p:cNvSpPr>
          <p:nvPr/>
        </p:nvSpPr>
        <p:spPr bwMode="auto">
          <a:xfrm>
            <a:off x="762000" y="2895600"/>
            <a:ext cx="1524000" cy="579438"/>
          </a:xfrm>
          <a:prstGeom prst="rect">
            <a:avLst/>
          </a:prstGeom>
          <a:solidFill>
            <a:schemeClr val="folHlink"/>
          </a:solidFill>
          <a:ln w="9525">
            <a:noFill/>
            <a:miter lim="800000"/>
            <a:headEnd/>
            <a:tailEnd/>
          </a:ln>
        </p:spPr>
        <p:txBody>
          <a:bodyPr>
            <a:spAutoFit/>
          </a:bodyPr>
          <a:lstStyle/>
          <a:p>
            <a:pPr>
              <a:spcBef>
                <a:spcPct val="50000"/>
              </a:spcBef>
            </a:pPr>
            <a:r>
              <a:rPr lang="en-US" sz="3200"/>
              <a:t>Hà Nội</a:t>
            </a:r>
            <a:r>
              <a:rPr lang="en-US"/>
              <a:t> </a:t>
            </a:r>
          </a:p>
        </p:txBody>
      </p:sp>
      <p:sp>
        <p:nvSpPr>
          <p:cNvPr id="48147" name="Text Box 19"/>
          <p:cNvSpPr txBox="1">
            <a:spLocks noChangeArrowheads="1"/>
          </p:cNvSpPr>
          <p:nvPr/>
        </p:nvSpPr>
        <p:spPr bwMode="auto">
          <a:xfrm>
            <a:off x="838200" y="3581400"/>
            <a:ext cx="3276600" cy="579438"/>
          </a:xfrm>
          <a:prstGeom prst="rect">
            <a:avLst/>
          </a:prstGeom>
          <a:solidFill>
            <a:schemeClr val="folHlink"/>
          </a:solidFill>
          <a:ln w="9525">
            <a:noFill/>
            <a:miter lim="800000"/>
            <a:headEnd/>
            <a:tailEnd/>
          </a:ln>
        </p:spPr>
        <p:txBody>
          <a:bodyPr>
            <a:spAutoFit/>
          </a:bodyPr>
          <a:lstStyle/>
          <a:p>
            <a:pPr>
              <a:spcBef>
                <a:spcPct val="50000"/>
              </a:spcBef>
            </a:pPr>
            <a:r>
              <a:rPr lang="en-US" sz="3200"/>
              <a:t>Cả một vùng trời </a:t>
            </a:r>
          </a:p>
        </p:txBody>
      </p:sp>
      <p:sp>
        <p:nvSpPr>
          <p:cNvPr id="48148" name="Text Box 20"/>
          <p:cNvSpPr txBox="1">
            <a:spLocks noChangeArrowheads="1"/>
          </p:cNvSpPr>
          <p:nvPr/>
        </p:nvSpPr>
        <p:spPr bwMode="auto">
          <a:xfrm>
            <a:off x="914400" y="4343400"/>
            <a:ext cx="2133600" cy="579438"/>
          </a:xfrm>
          <a:prstGeom prst="rect">
            <a:avLst/>
          </a:prstGeom>
          <a:solidFill>
            <a:schemeClr val="folHlink"/>
          </a:solidFill>
          <a:ln w="9525">
            <a:noFill/>
            <a:miter lim="800000"/>
            <a:headEnd/>
            <a:tailEnd/>
          </a:ln>
        </p:spPr>
        <p:txBody>
          <a:bodyPr>
            <a:spAutoFit/>
          </a:bodyPr>
          <a:lstStyle/>
          <a:p>
            <a:pPr>
              <a:spcBef>
                <a:spcPct val="50000"/>
              </a:spcBef>
            </a:pPr>
            <a:r>
              <a:rPr lang="en-US" sz="3200"/>
              <a:t>Các cụ già </a:t>
            </a:r>
          </a:p>
        </p:txBody>
      </p:sp>
      <p:sp>
        <p:nvSpPr>
          <p:cNvPr id="48149" name="Text Box 21"/>
          <p:cNvSpPr txBox="1">
            <a:spLocks noChangeArrowheads="1"/>
          </p:cNvSpPr>
          <p:nvPr/>
        </p:nvSpPr>
        <p:spPr bwMode="auto">
          <a:xfrm>
            <a:off x="914400" y="5029200"/>
            <a:ext cx="3886200" cy="579438"/>
          </a:xfrm>
          <a:prstGeom prst="rect">
            <a:avLst/>
          </a:prstGeom>
          <a:solidFill>
            <a:schemeClr val="folHlink"/>
          </a:solidFill>
          <a:ln w="9525">
            <a:noFill/>
            <a:miter lim="800000"/>
            <a:headEnd/>
            <a:tailEnd/>
          </a:ln>
        </p:spPr>
        <p:txBody>
          <a:bodyPr>
            <a:spAutoFit/>
          </a:bodyPr>
          <a:lstStyle/>
          <a:p>
            <a:pPr>
              <a:spcBef>
                <a:spcPct val="50000"/>
              </a:spcBef>
            </a:pPr>
            <a:r>
              <a:rPr lang="en-US" sz="3200"/>
              <a:t>Những cô gái thủ đô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48133"/>
                                        </p:tgtEl>
                                        <p:attrNameLst>
                                          <p:attrName>style.visibility</p:attrName>
                                        </p:attrNameLst>
                                      </p:cBhvr>
                                      <p:to>
                                        <p:strVal val="visible"/>
                                      </p:to>
                                    </p:set>
                                    <p:animEffect transition="in" filter="fade">
                                      <p:cBhvr>
                                        <p:cTn id="7" dur="1000"/>
                                        <p:tgtEl>
                                          <p:spTgt spid="48133"/>
                                        </p:tgtEl>
                                      </p:cBhvr>
                                    </p:animEffect>
                                    <p:anim calcmode="lin" valueType="num">
                                      <p:cBhvr>
                                        <p:cTn id="8" dur="1000" fill="hold"/>
                                        <p:tgtEl>
                                          <p:spTgt spid="48133"/>
                                        </p:tgtEl>
                                        <p:attrNameLst>
                                          <p:attrName>ppt_x</p:attrName>
                                        </p:attrNameLst>
                                      </p:cBhvr>
                                      <p:tavLst>
                                        <p:tav tm="0">
                                          <p:val>
                                            <p:strVal val="#ppt_x-.1"/>
                                          </p:val>
                                        </p:tav>
                                        <p:tav tm="100000">
                                          <p:val>
                                            <p:strVal val="#ppt_x"/>
                                          </p:val>
                                        </p:tav>
                                      </p:tavLst>
                                    </p:anim>
                                    <p:anim calcmode="lin" valueType="num">
                                      <p:cBhvr>
                                        <p:cTn id="9" dur="1000" fill="hold"/>
                                        <p:tgtEl>
                                          <p:spTgt spid="48133"/>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8145"/>
                                        </p:tgtEl>
                                        <p:attrNameLst>
                                          <p:attrName>style.visibility</p:attrName>
                                        </p:attrNameLst>
                                      </p:cBhvr>
                                      <p:to>
                                        <p:strVal val="visible"/>
                                      </p:to>
                                    </p:set>
                                    <p:anim calcmode="lin" valueType="num">
                                      <p:cBhvr additive="base">
                                        <p:cTn id="14" dur="500" fill="hold"/>
                                        <p:tgtEl>
                                          <p:spTgt spid="48145"/>
                                        </p:tgtEl>
                                        <p:attrNameLst>
                                          <p:attrName>ppt_x</p:attrName>
                                        </p:attrNameLst>
                                      </p:cBhvr>
                                      <p:tavLst>
                                        <p:tav tm="0">
                                          <p:val>
                                            <p:strVal val="#ppt_x"/>
                                          </p:val>
                                        </p:tav>
                                        <p:tav tm="100000">
                                          <p:val>
                                            <p:strVal val="#ppt_x"/>
                                          </p:val>
                                        </p:tav>
                                      </p:tavLst>
                                    </p:anim>
                                    <p:anim calcmode="lin" valueType="num">
                                      <p:cBhvr additive="base">
                                        <p:cTn id="15" dur="500" fill="hold"/>
                                        <p:tgtEl>
                                          <p:spTgt spid="48145"/>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8146"/>
                                        </p:tgtEl>
                                        <p:attrNameLst>
                                          <p:attrName>style.visibility</p:attrName>
                                        </p:attrNameLst>
                                      </p:cBhvr>
                                      <p:to>
                                        <p:strVal val="visible"/>
                                      </p:to>
                                    </p:set>
                                    <p:anim calcmode="lin" valueType="num">
                                      <p:cBhvr additive="base">
                                        <p:cTn id="20" dur="500" fill="hold"/>
                                        <p:tgtEl>
                                          <p:spTgt spid="48146"/>
                                        </p:tgtEl>
                                        <p:attrNameLst>
                                          <p:attrName>ppt_x</p:attrName>
                                        </p:attrNameLst>
                                      </p:cBhvr>
                                      <p:tavLst>
                                        <p:tav tm="0">
                                          <p:val>
                                            <p:strVal val="#ppt_x"/>
                                          </p:val>
                                        </p:tav>
                                        <p:tav tm="100000">
                                          <p:val>
                                            <p:strVal val="#ppt_x"/>
                                          </p:val>
                                        </p:tav>
                                      </p:tavLst>
                                    </p:anim>
                                    <p:anim calcmode="lin" valueType="num">
                                      <p:cBhvr additive="base">
                                        <p:cTn id="21" dur="500" fill="hold"/>
                                        <p:tgtEl>
                                          <p:spTgt spid="48146"/>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8147"/>
                                        </p:tgtEl>
                                        <p:attrNameLst>
                                          <p:attrName>style.visibility</p:attrName>
                                        </p:attrNameLst>
                                      </p:cBhvr>
                                      <p:to>
                                        <p:strVal val="visible"/>
                                      </p:to>
                                    </p:set>
                                    <p:anim calcmode="lin" valueType="num">
                                      <p:cBhvr additive="base">
                                        <p:cTn id="26" dur="500" fill="hold"/>
                                        <p:tgtEl>
                                          <p:spTgt spid="48147"/>
                                        </p:tgtEl>
                                        <p:attrNameLst>
                                          <p:attrName>ppt_x</p:attrName>
                                        </p:attrNameLst>
                                      </p:cBhvr>
                                      <p:tavLst>
                                        <p:tav tm="0">
                                          <p:val>
                                            <p:strVal val="#ppt_x"/>
                                          </p:val>
                                        </p:tav>
                                        <p:tav tm="100000">
                                          <p:val>
                                            <p:strVal val="#ppt_x"/>
                                          </p:val>
                                        </p:tav>
                                      </p:tavLst>
                                    </p:anim>
                                    <p:anim calcmode="lin" valueType="num">
                                      <p:cBhvr additive="base">
                                        <p:cTn id="27" dur="500" fill="hold"/>
                                        <p:tgtEl>
                                          <p:spTgt spid="48147"/>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48148"/>
                                        </p:tgtEl>
                                        <p:attrNameLst>
                                          <p:attrName>style.visibility</p:attrName>
                                        </p:attrNameLst>
                                      </p:cBhvr>
                                      <p:to>
                                        <p:strVal val="visible"/>
                                      </p:to>
                                    </p:set>
                                    <p:anim calcmode="lin" valueType="num">
                                      <p:cBhvr additive="base">
                                        <p:cTn id="32" dur="500" fill="hold"/>
                                        <p:tgtEl>
                                          <p:spTgt spid="48148"/>
                                        </p:tgtEl>
                                        <p:attrNameLst>
                                          <p:attrName>ppt_x</p:attrName>
                                        </p:attrNameLst>
                                      </p:cBhvr>
                                      <p:tavLst>
                                        <p:tav tm="0">
                                          <p:val>
                                            <p:strVal val="#ppt_x"/>
                                          </p:val>
                                        </p:tav>
                                        <p:tav tm="100000">
                                          <p:val>
                                            <p:strVal val="#ppt_x"/>
                                          </p:val>
                                        </p:tav>
                                      </p:tavLst>
                                    </p:anim>
                                    <p:anim calcmode="lin" valueType="num">
                                      <p:cBhvr additive="base">
                                        <p:cTn id="33" dur="500" fill="hold"/>
                                        <p:tgtEl>
                                          <p:spTgt spid="48148"/>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8149"/>
                                        </p:tgtEl>
                                        <p:attrNameLst>
                                          <p:attrName>style.visibility</p:attrName>
                                        </p:attrNameLst>
                                      </p:cBhvr>
                                      <p:to>
                                        <p:strVal val="visible"/>
                                      </p:to>
                                    </p:set>
                                    <p:anim calcmode="lin" valueType="num">
                                      <p:cBhvr additive="base">
                                        <p:cTn id="38" dur="500" fill="hold"/>
                                        <p:tgtEl>
                                          <p:spTgt spid="48149"/>
                                        </p:tgtEl>
                                        <p:attrNameLst>
                                          <p:attrName>ppt_x</p:attrName>
                                        </p:attrNameLst>
                                      </p:cBhvr>
                                      <p:tavLst>
                                        <p:tav tm="0">
                                          <p:val>
                                            <p:strVal val="#ppt_x"/>
                                          </p:val>
                                        </p:tav>
                                        <p:tav tm="100000">
                                          <p:val>
                                            <p:strVal val="#ppt_x"/>
                                          </p:val>
                                        </p:tav>
                                      </p:tavLst>
                                    </p:anim>
                                    <p:anim calcmode="lin" valueType="num">
                                      <p:cBhvr additive="base">
                                        <p:cTn id="39" dur="500" fill="hold"/>
                                        <p:tgtEl>
                                          <p:spTgt spid="481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p:bldP spid="48145" grpId="0" animBg="1"/>
      <p:bldP spid="48146" grpId="0" animBg="1"/>
      <p:bldP spid="48147" grpId="0" animBg="1"/>
      <p:bldP spid="48148" grpId="0" animBg="1"/>
      <p:bldP spid="4814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81000" y="533400"/>
            <a:ext cx="8382000" cy="366713"/>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12291" name="Rectangle 3"/>
          <p:cNvSpPr>
            <a:spLocks noChangeArrowheads="1"/>
          </p:cNvSpPr>
          <p:nvPr/>
        </p:nvSpPr>
        <p:spPr bwMode="auto">
          <a:xfrm>
            <a:off x="381000" y="304800"/>
            <a:ext cx="8229600" cy="774700"/>
          </a:xfrm>
          <a:prstGeom prst="rect">
            <a:avLst/>
          </a:prstGeom>
          <a:noFill/>
          <a:ln w="9525">
            <a:noFill/>
            <a:miter lim="800000"/>
            <a:headEnd/>
            <a:tailEnd/>
          </a:ln>
        </p:spPr>
        <p:txBody>
          <a:bodyPr anchor="ctr"/>
          <a:lstStyle/>
          <a:p>
            <a:pPr algn="ctr" eaLnBrk="0" hangingPunct="0"/>
            <a:endParaRPr lang="en-US" sz="2800" b="1">
              <a:solidFill>
                <a:schemeClr val="tx2"/>
              </a:solidFill>
            </a:endParaRPr>
          </a:p>
        </p:txBody>
      </p:sp>
      <p:sp>
        <p:nvSpPr>
          <p:cNvPr id="12292" name="Rectangle 4"/>
          <p:cNvSpPr>
            <a:spLocks noChangeArrowheads="1"/>
          </p:cNvSpPr>
          <p:nvPr/>
        </p:nvSpPr>
        <p:spPr bwMode="auto">
          <a:xfrm>
            <a:off x="457200" y="1143000"/>
            <a:ext cx="8686800" cy="579438"/>
          </a:xfrm>
          <a:prstGeom prst="rect">
            <a:avLst/>
          </a:prstGeom>
          <a:noFill/>
          <a:ln w="9525">
            <a:noFill/>
            <a:miter lim="800000"/>
            <a:headEnd/>
            <a:tailEnd/>
          </a:ln>
        </p:spPr>
        <p:txBody>
          <a:bodyPr>
            <a:spAutoFit/>
          </a:bodyPr>
          <a:lstStyle/>
          <a:p>
            <a:pPr algn="ctr" eaLnBrk="0" hangingPunct="0"/>
            <a:r>
              <a:rPr lang="en-US" sz="3200" b="1">
                <a:solidFill>
                  <a:srgbClr val="000066"/>
                </a:solidFill>
              </a:rPr>
              <a:t>CHỦ NGỮ TRONG CÂU KỂ AI THẾ NÀO?</a:t>
            </a:r>
          </a:p>
        </p:txBody>
      </p:sp>
      <p:sp>
        <p:nvSpPr>
          <p:cNvPr id="49157" name="Text Box 5"/>
          <p:cNvSpPr txBox="1">
            <a:spLocks noChangeArrowheads="1"/>
          </p:cNvSpPr>
          <p:nvPr/>
        </p:nvSpPr>
        <p:spPr bwMode="auto">
          <a:xfrm>
            <a:off x="0" y="1676400"/>
            <a:ext cx="9144000" cy="2286000"/>
          </a:xfrm>
          <a:prstGeom prst="rect">
            <a:avLst/>
          </a:prstGeom>
          <a:noFill/>
          <a:ln w="9525">
            <a:noFill/>
            <a:miter lim="800000"/>
            <a:headEnd/>
            <a:tailEnd/>
          </a:ln>
        </p:spPr>
        <p:txBody>
          <a:bodyPr>
            <a:spAutoFit/>
          </a:bodyPr>
          <a:lstStyle/>
          <a:p>
            <a:pPr algn="just" eaLnBrk="0" hangingPunct="0">
              <a:spcBef>
                <a:spcPct val="50000"/>
              </a:spcBef>
            </a:pPr>
            <a:r>
              <a:rPr lang="en-US" sz="3200">
                <a:solidFill>
                  <a:srgbClr val="FF0000"/>
                </a:solidFill>
              </a:rPr>
              <a:t> Nhận xét 3: </a:t>
            </a:r>
            <a:r>
              <a:rPr lang="en-US">
                <a:solidFill>
                  <a:srgbClr val="A8EDA5"/>
                </a:solidFill>
              </a:rPr>
              <a:t> </a:t>
            </a:r>
            <a:r>
              <a:rPr lang="en-US" sz="3200"/>
              <a:t>Chủ ngữ trong các câu trên biểu thị nội dung gì? Chúng do những từ ngữ nào tạo thành?</a:t>
            </a:r>
          </a:p>
          <a:p>
            <a:pPr algn="just" eaLnBrk="0" hangingPunct="0">
              <a:spcBef>
                <a:spcPct val="50000"/>
              </a:spcBef>
            </a:pPr>
            <a:endParaRPr lang="en-US" sz="3200"/>
          </a:p>
        </p:txBody>
      </p:sp>
      <p:sp>
        <p:nvSpPr>
          <p:cNvPr id="12294" name="Text Box 6"/>
          <p:cNvSpPr txBox="1">
            <a:spLocks noChangeArrowheads="1"/>
          </p:cNvSpPr>
          <p:nvPr/>
        </p:nvSpPr>
        <p:spPr bwMode="auto">
          <a:xfrm>
            <a:off x="0" y="0"/>
            <a:ext cx="9144000" cy="1220788"/>
          </a:xfrm>
          <a:prstGeom prst="rect">
            <a:avLst/>
          </a:prstGeom>
          <a:noFill/>
          <a:ln w="9525">
            <a:noFill/>
            <a:miter lim="800000"/>
            <a:headEnd/>
            <a:tailEnd/>
          </a:ln>
        </p:spPr>
        <p:txBody>
          <a:bodyPr>
            <a:spAutoFit/>
          </a:bodyPr>
          <a:lstStyle/>
          <a:p>
            <a:pPr algn="ctr">
              <a:spcBef>
                <a:spcPct val="50000"/>
              </a:spcBef>
            </a:pPr>
            <a:endParaRPr lang="en-US" sz="3200"/>
          </a:p>
          <a:p>
            <a:pPr algn="ctr">
              <a:spcBef>
                <a:spcPct val="50000"/>
              </a:spcBef>
            </a:pPr>
            <a:r>
              <a:rPr lang="en-US" sz="2800"/>
              <a:t>LUYỆN TỪ VÀ CÂU</a:t>
            </a:r>
          </a:p>
        </p:txBody>
      </p:sp>
      <p:sp>
        <p:nvSpPr>
          <p:cNvPr id="49159" name="Text Box 7"/>
          <p:cNvSpPr txBox="1">
            <a:spLocks noChangeArrowheads="1"/>
          </p:cNvSpPr>
          <p:nvPr/>
        </p:nvSpPr>
        <p:spPr bwMode="auto">
          <a:xfrm>
            <a:off x="0" y="3352800"/>
            <a:ext cx="9144000" cy="2774950"/>
          </a:xfrm>
          <a:prstGeom prst="rect">
            <a:avLst/>
          </a:prstGeom>
          <a:noFill/>
          <a:ln w="9525">
            <a:noFill/>
            <a:miter lim="800000"/>
            <a:headEnd/>
            <a:tailEnd/>
          </a:ln>
        </p:spPr>
        <p:txBody>
          <a:bodyPr>
            <a:spAutoFit/>
          </a:bodyPr>
          <a:lstStyle/>
          <a:p>
            <a:pPr eaLnBrk="0" hangingPunct="0">
              <a:spcBef>
                <a:spcPct val="50000"/>
              </a:spcBef>
            </a:pPr>
            <a:r>
              <a:rPr lang="en-US" sz="2400">
                <a:solidFill>
                  <a:srgbClr val="FF0000"/>
                </a:solidFill>
              </a:rPr>
              <a:t>Câu1: </a:t>
            </a:r>
            <a:r>
              <a:rPr lang="en-US" sz="3200">
                <a:solidFill>
                  <a:srgbClr val="0000FF"/>
                </a:solidFill>
              </a:rPr>
              <a:t>Hà Nội</a:t>
            </a:r>
            <a:r>
              <a:rPr lang="en-US" sz="3200"/>
              <a:t> tưng bừng màu đỏ.</a:t>
            </a:r>
          </a:p>
          <a:p>
            <a:pPr eaLnBrk="0" hangingPunct="0">
              <a:spcBef>
                <a:spcPct val="50000"/>
              </a:spcBef>
            </a:pPr>
            <a:r>
              <a:rPr lang="en-US" sz="2400">
                <a:solidFill>
                  <a:srgbClr val="FF0000"/>
                </a:solidFill>
              </a:rPr>
              <a:t>Câu 2: </a:t>
            </a:r>
            <a:r>
              <a:rPr lang="en-US" sz="3200">
                <a:solidFill>
                  <a:srgbClr val="0000FF"/>
                </a:solidFill>
              </a:rPr>
              <a:t>Cả một vùng trời</a:t>
            </a:r>
            <a:r>
              <a:rPr lang="en-US" sz="3200"/>
              <a:t> bát ngát cờ, đèn và hoa.</a:t>
            </a:r>
          </a:p>
          <a:p>
            <a:pPr eaLnBrk="0" hangingPunct="0">
              <a:spcBef>
                <a:spcPct val="50000"/>
              </a:spcBef>
            </a:pPr>
            <a:r>
              <a:rPr lang="en-US" sz="2400">
                <a:solidFill>
                  <a:srgbClr val="FF0000"/>
                </a:solidFill>
              </a:rPr>
              <a:t>Câu 3: </a:t>
            </a:r>
            <a:r>
              <a:rPr lang="en-US" sz="3200">
                <a:solidFill>
                  <a:srgbClr val="0000FF"/>
                </a:solidFill>
              </a:rPr>
              <a:t>Các cụ già</a:t>
            </a:r>
            <a:r>
              <a:rPr lang="en-US" sz="3200"/>
              <a:t> vẻ mặt nghiêm trang.</a:t>
            </a:r>
          </a:p>
          <a:p>
            <a:pPr eaLnBrk="0" hangingPunct="0">
              <a:spcBef>
                <a:spcPct val="50000"/>
              </a:spcBef>
            </a:pPr>
            <a:r>
              <a:rPr lang="en-US" sz="2400">
                <a:solidFill>
                  <a:srgbClr val="FF0000"/>
                </a:solidFill>
              </a:rPr>
              <a:t>Câu 4:</a:t>
            </a:r>
            <a:r>
              <a:rPr lang="en-US" sz="3200">
                <a:solidFill>
                  <a:srgbClr val="0000FF"/>
                </a:solidFill>
              </a:rPr>
              <a:t>Những cô gái thủ đô</a:t>
            </a:r>
            <a:r>
              <a:rPr lang="en-US" sz="3200"/>
              <a:t> hớn hở, áo màu rực rỡ.</a:t>
            </a:r>
          </a:p>
        </p:txBody>
      </p:sp>
      <p:sp>
        <p:nvSpPr>
          <p:cNvPr id="49160" name="Line 8"/>
          <p:cNvSpPr>
            <a:spLocks noChangeShapeType="1"/>
          </p:cNvSpPr>
          <p:nvPr/>
        </p:nvSpPr>
        <p:spPr bwMode="auto">
          <a:xfrm>
            <a:off x="2514600" y="2209800"/>
            <a:ext cx="1676400" cy="0"/>
          </a:xfrm>
          <a:prstGeom prst="line">
            <a:avLst/>
          </a:prstGeom>
          <a:noFill/>
          <a:ln w="28575">
            <a:solidFill>
              <a:srgbClr val="FF0000"/>
            </a:solidFill>
            <a:round/>
            <a:headEnd/>
            <a:tailEnd/>
          </a:ln>
        </p:spPr>
        <p:txBody>
          <a:bodyPr/>
          <a:lstStyle/>
          <a:p>
            <a:endParaRPr lang="en-US"/>
          </a:p>
        </p:txBody>
      </p:sp>
      <p:sp>
        <p:nvSpPr>
          <p:cNvPr id="49165" name="Line 13"/>
          <p:cNvSpPr>
            <a:spLocks noChangeShapeType="1"/>
          </p:cNvSpPr>
          <p:nvPr/>
        </p:nvSpPr>
        <p:spPr bwMode="auto">
          <a:xfrm>
            <a:off x="152400" y="2667000"/>
            <a:ext cx="1447800" cy="0"/>
          </a:xfrm>
          <a:prstGeom prst="line">
            <a:avLst/>
          </a:prstGeom>
          <a:noFill/>
          <a:ln w="28575">
            <a:solidFill>
              <a:srgbClr val="FF0000"/>
            </a:solidFill>
            <a:round/>
            <a:headEnd/>
            <a:tailEnd/>
          </a:ln>
        </p:spPr>
        <p:txBody>
          <a:bodyPr/>
          <a:lstStyle/>
          <a:p>
            <a:endParaRPr lang="en-US"/>
          </a:p>
        </p:txBody>
      </p:sp>
      <p:sp>
        <p:nvSpPr>
          <p:cNvPr id="49166" name="Line 14"/>
          <p:cNvSpPr>
            <a:spLocks noChangeShapeType="1"/>
          </p:cNvSpPr>
          <p:nvPr/>
        </p:nvSpPr>
        <p:spPr bwMode="auto">
          <a:xfrm>
            <a:off x="7696200" y="2209800"/>
            <a:ext cx="1295400" cy="0"/>
          </a:xfrm>
          <a:prstGeom prst="line">
            <a:avLst/>
          </a:prstGeom>
          <a:noFill/>
          <a:ln w="28575">
            <a:solidFill>
              <a:srgbClr val="FF0000"/>
            </a:solidFill>
            <a:round/>
            <a:headEnd/>
            <a:tailEnd/>
          </a:ln>
        </p:spPr>
        <p:txBody>
          <a:bodyPr/>
          <a:lstStyle/>
          <a:p>
            <a:endParaRPr lang="en-US"/>
          </a:p>
        </p:txBody>
      </p:sp>
      <p:sp>
        <p:nvSpPr>
          <p:cNvPr id="49167" name="Line 15"/>
          <p:cNvSpPr>
            <a:spLocks noChangeShapeType="1"/>
          </p:cNvSpPr>
          <p:nvPr/>
        </p:nvSpPr>
        <p:spPr bwMode="auto">
          <a:xfrm flipV="1">
            <a:off x="2819400" y="2667000"/>
            <a:ext cx="1676400" cy="0"/>
          </a:xfrm>
          <a:prstGeom prst="line">
            <a:avLst/>
          </a:prstGeom>
          <a:noFill/>
          <a:ln w="28575">
            <a:solidFill>
              <a:srgbClr val="FF0000"/>
            </a:solidFill>
            <a:round/>
            <a:headEnd/>
            <a:tailEnd/>
          </a:ln>
        </p:spPr>
        <p:txBody>
          <a:bodyPr/>
          <a:lstStyle/>
          <a:p>
            <a:endParaRPr lang="en-US"/>
          </a:p>
        </p:txBody>
      </p:sp>
      <p:sp>
        <p:nvSpPr>
          <p:cNvPr id="49168" name="Line 16"/>
          <p:cNvSpPr>
            <a:spLocks noChangeShapeType="1"/>
          </p:cNvSpPr>
          <p:nvPr/>
        </p:nvSpPr>
        <p:spPr bwMode="auto">
          <a:xfrm flipV="1">
            <a:off x="6172200" y="2667000"/>
            <a:ext cx="1219200" cy="0"/>
          </a:xfrm>
          <a:prstGeom prst="line">
            <a:avLst/>
          </a:prstGeom>
          <a:noFill/>
          <a:ln w="28575">
            <a:solidFill>
              <a:srgbClr val="FF0000"/>
            </a:solidFill>
            <a:round/>
            <a:headEnd/>
            <a:tailEnd/>
          </a:ln>
        </p:spPr>
        <p:txBody>
          <a:bodyPr/>
          <a:lstStyle/>
          <a:p>
            <a:endParaRPr lang="en-US"/>
          </a:p>
        </p:txBody>
      </p:sp>
      <p:sp>
        <p:nvSpPr>
          <p:cNvPr id="49169" name="Line 17"/>
          <p:cNvSpPr>
            <a:spLocks noChangeShapeType="1"/>
          </p:cNvSpPr>
          <p:nvPr/>
        </p:nvSpPr>
        <p:spPr bwMode="auto">
          <a:xfrm>
            <a:off x="8534400" y="2667000"/>
            <a:ext cx="457200" cy="0"/>
          </a:xfrm>
          <a:prstGeom prst="line">
            <a:avLst/>
          </a:prstGeom>
          <a:noFill/>
          <a:ln w="28575">
            <a:solidFill>
              <a:srgbClr val="FF0000"/>
            </a:solidFill>
            <a:round/>
            <a:headEnd/>
            <a:tailEnd/>
          </a:ln>
        </p:spPr>
        <p:txBody>
          <a:bodyPr/>
          <a:lstStyle/>
          <a:p>
            <a:endParaRPr lang="en-US"/>
          </a:p>
        </p:txBody>
      </p:sp>
      <p:sp>
        <p:nvSpPr>
          <p:cNvPr id="49170" name="Line 18"/>
          <p:cNvSpPr>
            <a:spLocks noChangeShapeType="1"/>
          </p:cNvSpPr>
          <p:nvPr/>
        </p:nvSpPr>
        <p:spPr bwMode="auto">
          <a:xfrm>
            <a:off x="152400" y="3200400"/>
            <a:ext cx="838200" cy="0"/>
          </a:xfrm>
          <a:prstGeom prst="line">
            <a:avLst/>
          </a:prstGeom>
          <a:noFill/>
          <a:ln w="28575">
            <a:solidFill>
              <a:srgbClr val="FF0000"/>
            </a:solidFill>
            <a:round/>
            <a:headEnd/>
            <a:tailEnd/>
          </a:ln>
        </p:spPr>
        <p:txBody>
          <a:bodyPr/>
          <a:lstStyle/>
          <a:p>
            <a:endParaRPr 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49157"/>
                                        </p:tgtEl>
                                        <p:attrNameLst>
                                          <p:attrName>style.visibility</p:attrName>
                                        </p:attrNameLst>
                                      </p:cBhvr>
                                      <p:to>
                                        <p:strVal val="visible"/>
                                      </p:to>
                                    </p:set>
                                    <p:animEffect transition="in" filter="fade">
                                      <p:cBhvr>
                                        <p:cTn id="7" dur="1000"/>
                                        <p:tgtEl>
                                          <p:spTgt spid="49157"/>
                                        </p:tgtEl>
                                      </p:cBhvr>
                                    </p:animEffect>
                                    <p:anim calcmode="lin" valueType="num">
                                      <p:cBhvr>
                                        <p:cTn id="8" dur="1000" fill="hold"/>
                                        <p:tgtEl>
                                          <p:spTgt spid="49157"/>
                                        </p:tgtEl>
                                        <p:attrNameLst>
                                          <p:attrName>ppt_x</p:attrName>
                                        </p:attrNameLst>
                                      </p:cBhvr>
                                      <p:tavLst>
                                        <p:tav tm="0">
                                          <p:val>
                                            <p:strVal val="#ppt_x-.1"/>
                                          </p:val>
                                        </p:tav>
                                        <p:tav tm="100000">
                                          <p:val>
                                            <p:strVal val="#ppt_x"/>
                                          </p:val>
                                        </p:tav>
                                      </p:tavLst>
                                    </p:anim>
                                    <p:anim calcmode="lin" valueType="num">
                                      <p:cBhvr>
                                        <p:cTn id="9" dur="1000" fill="hold"/>
                                        <p:tgtEl>
                                          <p:spTgt spid="49157"/>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9160"/>
                                        </p:tgtEl>
                                        <p:attrNameLst>
                                          <p:attrName>style.visibility</p:attrName>
                                        </p:attrNameLst>
                                      </p:cBhvr>
                                      <p:to>
                                        <p:strVal val="visible"/>
                                      </p:to>
                                    </p:set>
                                    <p:anim calcmode="lin" valueType="num">
                                      <p:cBhvr additive="base">
                                        <p:cTn id="14" dur="500" fill="hold"/>
                                        <p:tgtEl>
                                          <p:spTgt spid="49160"/>
                                        </p:tgtEl>
                                        <p:attrNameLst>
                                          <p:attrName>ppt_x</p:attrName>
                                        </p:attrNameLst>
                                      </p:cBhvr>
                                      <p:tavLst>
                                        <p:tav tm="0">
                                          <p:val>
                                            <p:strVal val="#ppt_x"/>
                                          </p:val>
                                        </p:tav>
                                        <p:tav tm="100000">
                                          <p:val>
                                            <p:strVal val="#ppt_x"/>
                                          </p:val>
                                        </p:tav>
                                      </p:tavLst>
                                    </p:anim>
                                    <p:anim calcmode="lin" valueType="num">
                                      <p:cBhvr additive="base">
                                        <p:cTn id="15" dur="500" fill="hold"/>
                                        <p:tgtEl>
                                          <p:spTgt spid="49160"/>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9166"/>
                                        </p:tgtEl>
                                        <p:attrNameLst>
                                          <p:attrName>style.visibility</p:attrName>
                                        </p:attrNameLst>
                                      </p:cBhvr>
                                      <p:to>
                                        <p:strVal val="visible"/>
                                      </p:to>
                                    </p:set>
                                    <p:anim calcmode="lin" valueType="num">
                                      <p:cBhvr additive="base">
                                        <p:cTn id="20" dur="500" fill="hold"/>
                                        <p:tgtEl>
                                          <p:spTgt spid="49166"/>
                                        </p:tgtEl>
                                        <p:attrNameLst>
                                          <p:attrName>ppt_x</p:attrName>
                                        </p:attrNameLst>
                                      </p:cBhvr>
                                      <p:tavLst>
                                        <p:tav tm="0">
                                          <p:val>
                                            <p:strVal val="#ppt_x"/>
                                          </p:val>
                                        </p:tav>
                                        <p:tav tm="100000">
                                          <p:val>
                                            <p:strVal val="#ppt_x"/>
                                          </p:val>
                                        </p:tav>
                                      </p:tavLst>
                                    </p:anim>
                                    <p:anim calcmode="lin" valueType="num">
                                      <p:cBhvr additive="base">
                                        <p:cTn id="21" dur="500" fill="hold"/>
                                        <p:tgtEl>
                                          <p:spTgt spid="49166"/>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9165"/>
                                        </p:tgtEl>
                                        <p:attrNameLst>
                                          <p:attrName>style.visibility</p:attrName>
                                        </p:attrNameLst>
                                      </p:cBhvr>
                                      <p:to>
                                        <p:strVal val="visible"/>
                                      </p:to>
                                    </p:set>
                                    <p:anim calcmode="lin" valueType="num">
                                      <p:cBhvr additive="base">
                                        <p:cTn id="26" dur="500" fill="hold"/>
                                        <p:tgtEl>
                                          <p:spTgt spid="49165"/>
                                        </p:tgtEl>
                                        <p:attrNameLst>
                                          <p:attrName>ppt_x</p:attrName>
                                        </p:attrNameLst>
                                      </p:cBhvr>
                                      <p:tavLst>
                                        <p:tav tm="0">
                                          <p:val>
                                            <p:strVal val="#ppt_x"/>
                                          </p:val>
                                        </p:tav>
                                        <p:tav tm="100000">
                                          <p:val>
                                            <p:strVal val="#ppt_x"/>
                                          </p:val>
                                        </p:tav>
                                      </p:tavLst>
                                    </p:anim>
                                    <p:anim calcmode="lin" valueType="num">
                                      <p:cBhvr additive="base">
                                        <p:cTn id="27" dur="500" fill="hold"/>
                                        <p:tgtEl>
                                          <p:spTgt spid="49165"/>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49167"/>
                                        </p:tgtEl>
                                        <p:attrNameLst>
                                          <p:attrName>style.visibility</p:attrName>
                                        </p:attrNameLst>
                                      </p:cBhvr>
                                      <p:to>
                                        <p:strVal val="visible"/>
                                      </p:to>
                                    </p:set>
                                    <p:anim calcmode="lin" valueType="num">
                                      <p:cBhvr additive="base">
                                        <p:cTn id="32" dur="500" fill="hold"/>
                                        <p:tgtEl>
                                          <p:spTgt spid="49167"/>
                                        </p:tgtEl>
                                        <p:attrNameLst>
                                          <p:attrName>ppt_x</p:attrName>
                                        </p:attrNameLst>
                                      </p:cBhvr>
                                      <p:tavLst>
                                        <p:tav tm="0">
                                          <p:val>
                                            <p:strVal val="#ppt_x"/>
                                          </p:val>
                                        </p:tav>
                                        <p:tav tm="100000">
                                          <p:val>
                                            <p:strVal val="#ppt_x"/>
                                          </p:val>
                                        </p:tav>
                                      </p:tavLst>
                                    </p:anim>
                                    <p:anim calcmode="lin" valueType="num">
                                      <p:cBhvr additive="base">
                                        <p:cTn id="33" dur="500" fill="hold"/>
                                        <p:tgtEl>
                                          <p:spTgt spid="49167"/>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9168"/>
                                        </p:tgtEl>
                                        <p:attrNameLst>
                                          <p:attrName>style.visibility</p:attrName>
                                        </p:attrNameLst>
                                      </p:cBhvr>
                                      <p:to>
                                        <p:strVal val="visible"/>
                                      </p:to>
                                    </p:set>
                                    <p:anim calcmode="lin" valueType="num">
                                      <p:cBhvr additive="base">
                                        <p:cTn id="38" dur="500" fill="hold"/>
                                        <p:tgtEl>
                                          <p:spTgt spid="49168"/>
                                        </p:tgtEl>
                                        <p:attrNameLst>
                                          <p:attrName>ppt_x</p:attrName>
                                        </p:attrNameLst>
                                      </p:cBhvr>
                                      <p:tavLst>
                                        <p:tav tm="0">
                                          <p:val>
                                            <p:strVal val="#ppt_x"/>
                                          </p:val>
                                        </p:tav>
                                        <p:tav tm="100000">
                                          <p:val>
                                            <p:strVal val="#ppt_x"/>
                                          </p:val>
                                        </p:tav>
                                      </p:tavLst>
                                    </p:anim>
                                    <p:anim calcmode="lin" valueType="num">
                                      <p:cBhvr additive="base">
                                        <p:cTn id="39" dur="500" fill="hold"/>
                                        <p:tgtEl>
                                          <p:spTgt spid="49168"/>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49169"/>
                                        </p:tgtEl>
                                        <p:attrNameLst>
                                          <p:attrName>style.visibility</p:attrName>
                                        </p:attrNameLst>
                                      </p:cBhvr>
                                      <p:to>
                                        <p:strVal val="visible"/>
                                      </p:to>
                                    </p:set>
                                    <p:anim calcmode="lin" valueType="num">
                                      <p:cBhvr additive="base">
                                        <p:cTn id="44" dur="500" fill="hold"/>
                                        <p:tgtEl>
                                          <p:spTgt spid="49169"/>
                                        </p:tgtEl>
                                        <p:attrNameLst>
                                          <p:attrName>ppt_x</p:attrName>
                                        </p:attrNameLst>
                                      </p:cBhvr>
                                      <p:tavLst>
                                        <p:tav tm="0">
                                          <p:val>
                                            <p:strVal val="#ppt_x"/>
                                          </p:val>
                                        </p:tav>
                                        <p:tav tm="100000">
                                          <p:val>
                                            <p:strVal val="#ppt_x"/>
                                          </p:val>
                                        </p:tav>
                                      </p:tavLst>
                                    </p:anim>
                                    <p:anim calcmode="lin" valueType="num">
                                      <p:cBhvr additive="base">
                                        <p:cTn id="45" dur="500" fill="hold"/>
                                        <p:tgtEl>
                                          <p:spTgt spid="49169"/>
                                        </p:tgtEl>
                                        <p:attrNameLst>
                                          <p:attrName>ppt_y</p:attrName>
                                        </p:attrNameLst>
                                      </p:cBhvr>
                                      <p:tavLst>
                                        <p:tav tm="0">
                                          <p:val>
                                            <p:strVal val="1+#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49170"/>
                                        </p:tgtEl>
                                        <p:attrNameLst>
                                          <p:attrName>style.visibility</p:attrName>
                                        </p:attrNameLst>
                                      </p:cBhvr>
                                      <p:to>
                                        <p:strVal val="visible"/>
                                      </p:to>
                                    </p:set>
                                    <p:anim calcmode="lin" valueType="num">
                                      <p:cBhvr additive="base">
                                        <p:cTn id="50" dur="500" fill="hold"/>
                                        <p:tgtEl>
                                          <p:spTgt spid="49170"/>
                                        </p:tgtEl>
                                        <p:attrNameLst>
                                          <p:attrName>ppt_x</p:attrName>
                                        </p:attrNameLst>
                                      </p:cBhvr>
                                      <p:tavLst>
                                        <p:tav tm="0">
                                          <p:val>
                                            <p:strVal val="#ppt_x"/>
                                          </p:val>
                                        </p:tav>
                                        <p:tav tm="100000">
                                          <p:val>
                                            <p:strVal val="#ppt_x"/>
                                          </p:val>
                                        </p:tav>
                                      </p:tavLst>
                                    </p:anim>
                                    <p:anim calcmode="lin" valueType="num">
                                      <p:cBhvr additive="base">
                                        <p:cTn id="51" dur="500" fill="hold"/>
                                        <p:tgtEl>
                                          <p:spTgt spid="49170"/>
                                        </p:tgtEl>
                                        <p:attrNameLst>
                                          <p:attrName>ppt_y</p:attrName>
                                        </p:attrNameLst>
                                      </p:cBhvr>
                                      <p:tavLst>
                                        <p:tav tm="0">
                                          <p:val>
                                            <p:strVal val="1+#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 presetClass="entr" presetSubtype="16" fill="hold" grpId="0" nodeType="clickEffect">
                                  <p:stCondLst>
                                    <p:cond delay="0"/>
                                  </p:stCondLst>
                                  <p:childTnLst>
                                    <p:set>
                                      <p:cBhvr>
                                        <p:cTn id="55" dur="1" fill="hold">
                                          <p:stCondLst>
                                            <p:cond delay="0"/>
                                          </p:stCondLst>
                                        </p:cTn>
                                        <p:tgtEl>
                                          <p:spTgt spid="49159"/>
                                        </p:tgtEl>
                                        <p:attrNameLst>
                                          <p:attrName>style.visibility</p:attrName>
                                        </p:attrNameLst>
                                      </p:cBhvr>
                                      <p:to>
                                        <p:strVal val="visible"/>
                                      </p:to>
                                    </p:set>
                                    <p:animEffect transition="in" filter="box(in)">
                                      <p:cBhvr>
                                        <p:cTn id="56" dur="500"/>
                                        <p:tgtEl>
                                          <p:spTgt spid="49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p:bldP spid="49159" grpId="0"/>
      <p:bldP spid="49160" grpId="0" animBg="1"/>
      <p:bldP spid="49165" grpId="0" animBg="1"/>
      <p:bldP spid="49166" grpId="0" animBg="1"/>
      <p:bldP spid="49167" grpId="0" animBg="1"/>
      <p:bldP spid="49168" grpId="0" animBg="1"/>
      <p:bldP spid="49169" grpId="0" animBg="1"/>
      <p:bldP spid="4917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381000" y="533400"/>
            <a:ext cx="8382000" cy="366713"/>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13315" name="Rectangle 3"/>
          <p:cNvSpPr>
            <a:spLocks noChangeArrowheads="1"/>
          </p:cNvSpPr>
          <p:nvPr/>
        </p:nvSpPr>
        <p:spPr bwMode="auto">
          <a:xfrm>
            <a:off x="381000" y="304800"/>
            <a:ext cx="8229600" cy="774700"/>
          </a:xfrm>
          <a:prstGeom prst="rect">
            <a:avLst/>
          </a:prstGeom>
          <a:noFill/>
          <a:ln w="9525">
            <a:noFill/>
            <a:miter lim="800000"/>
            <a:headEnd/>
            <a:tailEnd/>
          </a:ln>
        </p:spPr>
        <p:txBody>
          <a:bodyPr anchor="ctr"/>
          <a:lstStyle/>
          <a:p>
            <a:pPr algn="ctr" eaLnBrk="0" hangingPunct="0"/>
            <a:endParaRPr lang="en-US" sz="2800" b="1">
              <a:solidFill>
                <a:schemeClr val="tx2"/>
              </a:solidFill>
            </a:endParaRPr>
          </a:p>
        </p:txBody>
      </p:sp>
      <p:sp>
        <p:nvSpPr>
          <p:cNvPr id="13316" name="Rectangle 4"/>
          <p:cNvSpPr>
            <a:spLocks noChangeArrowheads="1"/>
          </p:cNvSpPr>
          <p:nvPr/>
        </p:nvSpPr>
        <p:spPr bwMode="auto">
          <a:xfrm>
            <a:off x="457200" y="1143000"/>
            <a:ext cx="8686800" cy="579438"/>
          </a:xfrm>
          <a:prstGeom prst="rect">
            <a:avLst/>
          </a:prstGeom>
          <a:noFill/>
          <a:ln w="9525">
            <a:noFill/>
            <a:miter lim="800000"/>
            <a:headEnd/>
            <a:tailEnd/>
          </a:ln>
        </p:spPr>
        <p:txBody>
          <a:bodyPr>
            <a:spAutoFit/>
          </a:bodyPr>
          <a:lstStyle/>
          <a:p>
            <a:pPr algn="ctr" eaLnBrk="0" hangingPunct="0"/>
            <a:r>
              <a:rPr lang="en-US" sz="3200" b="1">
                <a:solidFill>
                  <a:srgbClr val="000066"/>
                </a:solidFill>
              </a:rPr>
              <a:t>CHỦ NGỮ TRONG CÂU KỂ AI THẾ NÀO?</a:t>
            </a:r>
          </a:p>
        </p:txBody>
      </p:sp>
      <p:sp>
        <p:nvSpPr>
          <p:cNvPr id="13317" name="Text Box 6"/>
          <p:cNvSpPr txBox="1">
            <a:spLocks noChangeArrowheads="1"/>
          </p:cNvSpPr>
          <p:nvPr/>
        </p:nvSpPr>
        <p:spPr bwMode="auto">
          <a:xfrm>
            <a:off x="0" y="0"/>
            <a:ext cx="9144000" cy="1220788"/>
          </a:xfrm>
          <a:prstGeom prst="rect">
            <a:avLst/>
          </a:prstGeom>
          <a:noFill/>
          <a:ln w="9525">
            <a:noFill/>
            <a:miter lim="800000"/>
            <a:headEnd/>
            <a:tailEnd/>
          </a:ln>
        </p:spPr>
        <p:txBody>
          <a:bodyPr>
            <a:spAutoFit/>
          </a:bodyPr>
          <a:lstStyle/>
          <a:p>
            <a:pPr algn="ctr">
              <a:spcBef>
                <a:spcPct val="50000"/>
              </a:spcBef>
            </a:pPr>
            <a:endParaRPr lang="en-US" sz="3200"/>
          </a:p>
          <a:p>
            <a:pPr algn="ctr">
              <a:spcBef>
                <a:spcPct val="50000"/>
              </a:spcBef>
            </a:pPr>
            <a:r>
              <a:rPr lang="en-US" sz="2800"/>
              <a:t>LUYỆN TỪ VÀ CÂU</a:t>
            </a:r>
          </a:p>
        </p:txBody>
      </p:sp>
      <p:sp>
        <p:nvSpPr>
          <p:cNvPr id="13318" name="Text Box 15"/>
          <p:cNvSpPr txBox="1">
            <a:spLocks noChangeArrowheads="1"/>
          </p:cNvSpPr>
          <p:nvPr/>
        </p:nvSpPr>
        <p:spPr bwMode="auto">
          <a:xfrm>
            <a:off x="457200" y="2362200"/>
            <a:ext cx="8686800" cy="3505200"/>
          </a:xfrm>
          <a:prstGeom prst="rect">
            <a:avLst/>
          </a:prstGeom>
          <a:noFill/>
          <a:ln w="9525">
            <a:noFill/>
            <a:miter lim="800000"/>
            <a:headEnd/>
            <a:tailEnd/>
          </a:ln>
        </p:spPr>
        <p:txBody>
          <a:bodyPr>
            <a:spAutoFit/>
          </a:bodyPr>
          <a:lstStyle/>
          <a:p>
            <a:pPr algn="just" eaLnBrk="0" hangingPunct="0">
              <a:spcBef>
                <a:spcPct val="50000"/>
              </a:spcBef>
            </a:pPr>
            <a:r>
              <a:rPr lang="en-US" sz="3200" b="1">
                <a:solidFill>
                  <a:srgbClr val="FF0000"/>
                </a:solidFill>
              </a:rPr>
              <a:t>Ghi nhớ:</a:t>
            </a:r>
          </a:p>
          <a:p>
            <a:pPr algn="just" eaLnBrk="0" hangingPunct="0">
              <a:spcBef>
                <a:spcPct val="50000"/>
              </a:spcBef>
            </a:pPr>
            <a:r>
              <a:rPr lang="en-US" sz="3200">
                <a:solidFill>
                  <a:schemeClr val="tx2"/>
                </a:solidFill>
              </a:rPr>
              <a:t>1. Chủ ngữ của câu kể Ai thế nào? chỉ những sự vật có đặc điểm, tính chất hoặc trạng thái được nêu ở vị ngữ.</a:t>
            </a:r>
          </a:p>
          <a:p>
            <a:pPr algn="just" eaLnBrk="0" hangingPunct="0">
              <a:spcBef>
                <a:spcPct val="50000"/>
              </a:spcBef>
            </a:pPr>
            <a:r>
              <a:rPr lang="en-US" sz="3200">
                <a:solidFill>
                  <a:schemeClr val="tx2"/>
                </a:solidFill>
              </a:rPr>
              <a:t>2. Chủ ngữ thường do danh từ ( hoặc cụm danh từ ) tạo thành.</a:t>
            </a:r>
          </a:p>
        </p:txBody>
      </p:sp>
    </p:spTree>
  </p:cSld>
  <p:clrMapOvr>
    <a:masterClrMapping/>
  </p:clrMapOvr>
  <p:transition>
    <p:zoom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81000" y="533400"/>
            <a:ext cx="8382000" cy="366713"/>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14339" name="Rectangle 3"/>
          <p:cNvSpPr>
            <a:spLocks noChangeArrowheads="1"/>
          </p:cNvSpPr>
          <p:nvPr/>
        </p:nvSpPr>
        <p:spPr bwMode="auto">
          <a:xfrm>
            <a:off x="381000" y="304800"/>
            <a:ext cx="8229600" cy="774700"/>
          </a:xfrm>
          <a:prstGeom prst="rect">
            <a:avLst/>
          </a:prstGeom>
          <a:noFill/>
          <a:ln w="9525">
            <a:noFill/>
            <a:miter lim="800000"/>
            <a:headEnd/>
            <a:tailEnd/>
          </a:ln>
        </p:spPr>
        <p:txBody>
          <a:bodyPr anchor="ctr"/>
          <a:lstStyle/>
          <a:p>
            <a:pPr algn="ctr" eaLnBrk="0" hangingPunct="0"/>
            <a:endParaRPr lang="en-US" sz="2800" b="1">
              <a:solidFill>
                <a:schemeClr val="tx2"/>
              </a:solidFill>
            </a:endParaRPr>
          </a:p>
        </p:txBody>
      </p:sp>
      <p:sp>
        <p:nvSpPr>
          <p:cNvPr id="14340" name="Rectangle 4"/>
          <p:cNvSpPr>
            <a:spLocks noChangeArrowheads="1"/>
          </p:cNvSpPr>
          <p:nvPr/>
        </p:nvSpPr>
        <p:spPr bwMode="auto">
          <a:xfrm>
            <a:off x="457200" y="1143000"/>
            <a:ext cx="8686800" cy="579438"/>
          </a:xfrm>
          <a:prstGeom prst="rect">
            <a:avLst/>
          </a:prstGeom>
          <a:noFill/>
          <a:ln w="9525">
            <a:noFill/>
            <a:miter lim="800000"/>
            <a:headEnd/>
            <a:tailEnd/>
          </a:ln>
        </p:spPr>
        <p:txBody>
          <a:bodyPr>
            <a:spAutoFit/>
          </a:bodyPr>
          <a:lstStyle/>
          <a:p>
            <a:pPr algn="ctr" eaLnBrk="0" hangingPunct="0"/>
            <a:r>
              <a:rPr lang="en-US" sz="3200" b="1">
                <a:solidFill>
                  <a:srgbClr val="000066"/>
                </a:solidFill>
              </a:rPr>
              <a:t>CHỦ NGỮ TRONG CÂU KỂ AI THẾ NÀO?</a:t>
            </a:r>
          </a:p>
        </p:txBody>
      </p:sp>
      <p:sp>
        <p:nvSpPr>
          <p:cNvPr id="14341" name="Text Box 5"/>
          <p:cNvSpPr txBox="1">
            <a:spLocks noChangeArrowheads="1"/>
          </p:cNvSpPr>
          <p:nvPr/>
        </p:nvSpPr>
        <p:spPr bwMode="auto">
          <a:xfrm>
            <a:off x="0" y="0"/>
            <a:ext cx="9144000" cy="1220788"/>
          </a:xfrm>
          <a:prstGeom prst="rect">
            <a:avLst/>
          </a:prstGeom>
          <a:noFill/>
          <a:ln w="9525">
            <a:noFill/>
            <a:miter lim="800000"/>
            <a:headEnd/>
            <a:tailEnd/>
          </a:ln>
        </p:spPr>
        <p:txBody>
          <a:bodyPr>
            <a:spAutoFit/>
          </a:bodyPr>
          <a:lstStyle/>
          <a:p>
            <a:pPr algn="ctr">
              <a:spcBef>
                <a:spcPct val="50000"/>
              </a:spcBef>
            </a:pPr>
            <a:endParaRPr lang="en-US" sz="3200"/>
          </a:p>
          <a:p>
            <a:pPr algn="ctr">
              <a:spcBef>
                <a:spcPct val="50000"/>
              </a:spcBef>
            </a:pPr>
            <a:r>
              <a:rPr lang="en-US" sz="2800"/>
              <a:t>LUYỆN TỪ VÀ CÂU</a:t>
            </a:r>
          </a:p>
        </p:txBody>
      </p:sp>
      <p:sp>
        <p:nvSpPr>
          <p:cNvPr id="14342" name="Rectangle 6"/>
          <p:cNvSpPr>
            <a:spLocks noChangeArrowheads="1"/>
          </p:cNvSpPr>
          <p:nvPr/>
        </p:nvSpPr>
        <p:spPr bwMode="auto">
          <a:xfrm>
            <a:off x="0" y="1676400"/>
            <a:ext cx="4267200" cy="579438"/>
          </a:xfrm>
          <a:prstGeom prst="rect">
            <a:avLst/>
          </a:prstGeom>
          <a:noFill/>
          <a:ln w="9525">
            <a:noFill/>
            <a:miter lim="800000"/>
            <a:headEnd/>
            <a:tailEnd/>
          </a:ln>
        </p:spPr>
        <p:txBody>
          <a:bodyPr>
            <a:spAutoFit/>
          </a:bodyPr>
          <a:lstStyle/>
          <a:p>
            <a:r>
              <a:rPr lang="en-US" sz="3200" b="1">
                <a:solidFill>
                  <a:srgbClr val="FF0000"/>
                </a:solidFill>
              </a:rPr>
              <a:t>Ghi nhớ: </a:t>
            </a:r>
            <a:r>
              <a:rPr lang="en-US" sz="3200" b="1"/>
              <a:t>(SGK Tr 36)</a:t>
            </a:r>
          </a:p>
        </p:txBody>
      </p:sp>
      <p:sp>
        <p:nvSpPr>
          <p:cNvPr id="53255" name="Text Box 7"/>
          <p:cNvSpPr txBox="1">
            <a:spLocks noChangeArrowheads="1"/>
          </p:cNvSpPr>
          <p:nvPr/>
        </p:nvSpPr>
        <p:spPr bwMode="auto">
          <a:xfrm>
            <a:off x="0" y="2667000"/>
            <a:ext cx="9144000" cy="4149725"/>
          </a:xfrm>
          <a:prstGeom prst="rect">
            <a:avLst/>
          </a:prstGeom>
          <a:noFill/>
          <a:ln w="9525">
            <a:noFill/>
            <a:miter lim="800000"/>
            <a:headEnd/>
            <a:tailEnd/>
          </a:ln>
        </p:spPr>
        <p:txBody>
          <a:bodyPr>
            <a:spAutoFit/>
          </a:bodyPr>
          <a:lstStyle/>
          <a:p>
            <a:pPr eaLnBrk="0" hangingPunct="0">
              <a:spcBef>
                <a:spcPct val="50000"/>
              </a:spcBef>
            </a:pPr>
            <a:r>
              <a:rPr lang="en-US" sz="2800"/>
              <a:t>1. Tìm chủ ngữ trong các câu kể Ai thế nào? Trong đoạn văn dưới đây:</a:t>
            </a:r>
          </a:p>
          <a:p>
            <a:pPr algn="just" eaLnBrk="0" hangingPunct="0">
              <a:spcBef>
                <a:spcPct val="50000"/>
              </a:spcBef>
            </a:pPr>
            <a:r>
              <a:rPr lang="en-US" sz="2800"/>
              <a:t>    Ôi chao ! Chú chuồn chuồn nước mới đẹp làm sao! Màu vàng trên lưng chú lấp lánh. Bốn cái cánh mỏng như giấy bóng. Cái đầu tròn và hai con mắt long lanh như thuỷ tinh. Thân chú nhỏ và thon vàng như màu vàng của nắng mùa thu. Chú đậu trên một cành lộc vừng ngả dài trên mặt hồ. Bốn cánh khẽ rung rung như còn đang phân vân.      </a:t>
            </a:r>
            <a:r>
              <a:rPr lang="en-US" sz="2800">
                <a:solidFill>
                  <a:srgbClr val="0000FF"/>
                </a:solidFill>
              </a:rPr>
              <a:t>(Nguyễn Thế Hội)</a:t>
            </a:r>
          </a:p>
        </p:txBody>
      </p:sp>
      <p:sp>
        <p:nvSpPr>
          <p:cNvPr id="14344" name="Rectangle 8"/>
          <p:cNvSpPr>
            <a:spLocks noChangeArrowheads="1"/>
          </p:cNvSpPr>
          <p:nvPr/>
        </p:nvSpPr>
        <p:spPr bwMode="auto">
          <a:xfrm>
            <a:off x="0" y="2133600"/>
            <a:ext cx="2078038" cy="579438"/>
          </a:xfrm>
          <a:prstGeom prst="rect">
            <a:avLst/>
          </a:prstGeom>
          <a:noFill/>
          <a:ln w="9525">
            <a:noFill/>
            <a:miter lim="800000"/>
            <a:headEnd/>
            <a:tailEnd/>
          </a:ln>
        </p:spPr>
        <p:txBody>
          <a:bodyPr wrap="none">
            <a:spAutoFit/>
          </a:bodyPr>
          <a:lstStyle/>
          <a:p>
            <a:r>
              <a:rPr lang="en-US" sz="3200">
                <a:solidFill>
                  <a:srgbClr val="0000FF"/>
                </a:solidFill>
              </a:rPr>
              <a:t>Luyện tập:</a:t>
            </a:r>
          </a:p>
        </p:txBody>
      </p:sp>
      <p:sp>
        <p:nvSpPr>
          <p:cNvPr id="53257" name="Line 9"/>
          <p:cNvSpPr>
            <a:spLocks noChangeShapeType="1"/>
          </p:cNvSpPr>
          <p:nvPr/>
        </p:nvSpPr>
        <p:spPr bwMode="auto">
          <a:xfrm>
            <a:off x="609600" y="3124200"/>
            <a:ext cx="1828800" cy="0"/>
          </a:xfrm>
          <a:prstGeom prst="line">
            <a:avLst/>
          </a:prstGeom>
          <a:noFill/>
          <a:ln w="28575">
            <a:solidFill>
              <a:srgbClr val="FF0000"/>
            </a:solidFill>
            <a:round/>
            <a:headEnd/>
            <a:tailEnd/>
          </a:ln>
        </p:spPr>
        <p:txBody>
          <a:bodyPr/>
          <a:lstStyle/>
          <a:p>
            <a:endParaRPr lang="en-US"/>
          </a:p>
        </p:txBody>
      </p:sp>
      <p:sp>
        <p:nvSpPr>
          <p:cNvPr id="53258" name="Line 10"/>
          <p:cNvSpPr>
            <a:spLocks noChangeShapeType="1"/>
          </p:cNvSpPr>
          <p:nvPr/>
        </p:nvSpPr>
        <p:spPr bwMode="auto">
          <a:xfrm>
            <a:off x="4267200" y="3124200"/>
            <a:ext cx="2743200" cy="0"/>
          </a:xfrm>
          <a:prstGeom prst="line">
            <a:avLst/>
          </a:prstGeom>
          <a:noFill/>
          <a:ln w="28575">
            <a:solidFill>
              <a:srgbClr val="FF0000"/>
            </a:solidFill>
            <a:round/>
            <a:headEnd/>
            <a:tailEnd/>
          </a:ln>
        </p:spPr>
        <p:txBody>
          <a:bodyPr/>
          <a:lstStyle/>
          <a:p>
            <a:endParaRPr lang="en-US"/>
          </a:p>
        </p:txBody>
      </p:sp>
      <p:sp>
        <p:nvSpPr>
          <p:cNvPr id="53259" name="Line 11"/>
          <p:cNvSpPr>
            <a:spLocks noChangeShapeType="1"/>
          </p:cNvSpPr>
          <p:nvPr/>
        </p:nvSpPr>
        <p:spPr bwMode="auto">
          <a:xfrm>
            <a:off x="152400" y="4648200"/>
            <a:ext cx="5410200" cy="0"/>
          </a:xfrm>
          <a:prstGeom prst="line">
            <a:avLst/>
          </a:prstGeom>
          <a:noFill/>
          <a:ln w="28575">
            <a:solidFill>
              <a:srgbClr val="FF0000"/>
            </a:solidFill>
            <a:round/>
            <a:headEnd/>
            <a:tailEnd/>
          </a:ln>
        </p:spPr>
        <p:txBody>
          <a:bodyPr/>
          <a:lstStyle/>
          <a:p>
            <a:endParaRPr lang="en-US"/>
          </a:p>
        </p:txBody>
      </p:sp>
      <p:sp>
        <p:nvSpPr>
          <p:cNvPr id="53260" name="Line 12"/>
          <p:cNvSpPr>
            <a:spLocks noChangeShapeType="1"/>
          </p:cNvSpPr>
          <p:nvPr/>
        </p:nvSpPr>
        <p:spPr bwMode="auto">
          <a:xfrm>
            <a:off x="5867400" y="4648200"/>
            <a:ext cx="3276600" cy="0"/>
          </a:xfrm>
          <a:prstGeom prst="line">
            <a:avLst/>
          </a:prstGeom>
          <a:noFill/>
          <a:ln w="28575">
            <a:solidFill>
              <a:srgbClr val="FF0000"/>
            </a:solidFill>
            <a:round/>
            <a:headEnd/>
            <a:tailEnd/>
          </a:ln>
        </p:spPr>
        <p:txBody>
          <a:bodyPr/>
          <a:lstStyle/>
          <a:p>
            <a:endParaRPr lang="en-US"/>
          </a:p>
        </p:txBody>
      </p:sp>
      <p:sp>
        <p:nvSpPr>
          <p:cNvPr id="53261" name="Line 13"/>
          <p:cNvSpPr>
            <a:spLocks noChangeShapeType="1"/>
          </p:cNvSpPr>
          <p:nvPr/>
        </p:nvSpPr>
        <p:spPr bwMode="auto">
          <a:xfrm>
            <a:off x="152400" y="5029200"/>
            <a:ext cx="2209800" cy="0"/>
          </a:xfrm>
          <a:prstGeom prst="line">
            <a:avLst/>
          </a:prstGeom>
          <a:noFill/>
          <a:ln w="28575">
            <a:solidFill>
              <a:srgbClr val="FF0000"/>
            </a:solidFill>
            <a:round/>
            <a:headEnd/>
            <a:tailEnd/>
          </a:ln>
        </p:spPr>
        <p:txBody>
          <a:bodyPr/>
          <a:lstStyle/>
          <a:p>
            <a:endParaRPr lang="en-US"/>
          </a:p>
        </p:txBody>
      </p:sp>
      <p:sp>
        <p:nvSpPr>
          <p:cNvPr id="53262" name="Line 14"/>
          <p:cNvSpPr>
            <a:spLocks noChangeShapeType="1"/>
          </p:cNvSpPr>
          <p:nvPr/>
        </p:nvSpPr>
        <p:spPr bwMode="auto">
          <a:xfrm>
            <a:off x="2819400" y="5029200"/>
            <a:ext cx="6172200" cy="0"/>
          </a:xfrm>
          <a:prstGeom prst="line">
            <a:avLst/>
          </a:prstGeom>
          <a:noFill/>
          <a:ln w="28575">
            <a:solidFill>
              <a:srgbClr val="FF0000"/>
            </a:solidFill>
            <a:round/>
            <a:headEnd/>
            <a:tailEnd/>
          </a:ln>
        </p:spPr>
        <p:txBody>
          <a:bodyPr/>
          <a:lstStyle/>
          <a:p>
            <a:endParaRPr lang="en-US"/>
          </a:p>
        </p:txBody>
      </p:sp>
      <p:sp>
        <p:nvSpPr>
          <p:cNvPr id="53263" name="Line 15"/>
          <p:cNvSpPr>
            <a:spLocks noChangeShapeType="1"/>
          </p:cNvSpPr>
          <p:nvPr/>
        </p:nvSpPr>
        <p:spPr bwMode="auto">
          <a:xfrm>
            <a:off x="152400" y="5486400"/>
            <a:ext cx="2133600" cy="0"/>
          </a:xfrm>
          <a:prstGeom prst="line">
            <a:avLst/>
          </a:prstGeom>
          <a:noFill/>
          <a:ln w="28575">
            <a:solidFill>
              <a:srgbClr val="FF0000"/>
            </a:solidFill>
            <a:round/>
            <a:headEnd/>
            <a:tailEnd/>
          </a:ln>
        </p:spPr>
        <p:txBody>
          <a:bodyPr/>
          <a:lstStyle/>
          <a:p>
            <a:endParaRPr lang="en-US"/>
          </a:p>
        </p:txBody>
      </p:sp>
      <p:sp>
        <p:nvSpPr>
          <p:cNvPr id="53264" name="Line 16"/>
          <p:cNvSpPr>
            <a:spLocks noChangeShapeType="1"/>
          </p:cNvSpPr>
          <p:nvPr/>
        </p:nvSpPr>
        <p:spPr bwMode="auto">
          <a:xfrm>
            <a:off x="2743200" y="5486400"/>
            <a:ext cx="6248400" cy="0"/>
          </a:xfrm>
          <a:prstGeom prst="line">
            <a:avLst/>
          </a:prstGeom>
          <a:noFill/>
          <a:ln w="28575">
            <a:solidFill>
              <a:srgbClr val="FF0000"/>
            </a:solidFill>
            <a:round/>
            <a:headEnd/>
            <a:tailEnd/>
          </a:ln>
        </p:spPr>
        <p:txBody>
          <a:bodyPr/>
          <a:lstStyle/>
          <a:p>
            <a:endParaRPr lang="en-US"/>
          </a:p>
        </p:txBody>
      </p:sp>
      <p:sp>
        <p:nvSpPr>
          <p:cNvPr id="53265" name="Line 17"/>
          <p:cNvSpPr>
            <a:spLocks noChangeShapeType="1"/>
          </p:cNvSpPr>
          <p:nvPr/>
        </p:nvSpPr>
        <p:spPr bwMode="auto">
          <a:xfrm>
            <a:off x="228600" y="5943600"/>
            <a:ext cx="3810000" cy="0"/>
          </a:xfrm>
          <a:prstGeom prst="line">
            <a:avLst/>
          </a:prstGeom>
          <a:noFill/>
          <a:ln w="28575">
            <a:solidFill>
              <a:srgbClr val="FF0000"/>
            </a:solidFill>
            <a:round/>
            <a:headEnd/>
            <a:tailEnd/>
          </a:ln>
        </p:spPr>
        <p:txBody>
          <a:bodyPr/>
          <a:lstStyle/>
          <a:p>
            <a:endParaRPr lang="en-US"/>
          </a:p>
        </p:txBody>
      </p:sp>
      <p:sp>
        <p:nvSpPr>
          <p:cNvPr id="53266" name="Line 18"/>
          <p:cNvSpPr>
            <a:spLocks noChangeShapeType="1"/>
          </p:cNvSpPr>
          <p:nvPr/>
        </p:nvSpPr>
        <p:spPr bwMode="auto">
          <a:xfrm>
            <a:off x="4495800" y="6400800"/>
            <a:ext cx="4419600" cy="0"/>
          </a:xfrm>
          <a:prstGeom prst="line">
            <a:avLst/>
          </a:prstGeom>
          <a:noFill/>
          <a:ln w="28575">
            <a:solidFill>
              <a:srgbClr val="FF0000"/>
            </a:solidFill>
            <a:round/>
            <a:headEnd/>
            <a:tailEnd/>
          </a:ln>
        </p:spPr>
        <p:txBody>
          <a:bodyPr/>
          <a:lstStyle/>
          <a:p>
            <a:endParaRPr lang="en-US"/>
          </a:p>
        </p:txBody>
      </p:sp>
      <p:sp>
        <p:nvSpPr>
          <p:cNvPr id="53267" name="Line 19"/>
          <p:cNvSpPr>
            <a:spLocks noChangeShapeType="1"/>
          </p:cNvSpPr>
          <p:nvPr/>
        </p:nvSpPr>
        <p:spPr bwMode="auto">
          <a:xfrm>
            <a:off x="152400" y="6705600"/>
            <a:ext cx="2895600" cy="0"/>
          </a:xfrm>
          <a:prstGeom prst="line">
            <a:avLst/>
          </a:prstGeom>
          <a:noFill/>
          <a:ln w="28575">
            <a:solidFill>
              <a:srgbClr val="FF0000"/>
            </a:solidFill>
            <a:round/>
            <a:headEnd/>
            <a:tailEnd/>
          </a:ln>
        </p:spPr>
        <p:txBody>
          <a:bodyPr/>
          <a:lstStyle/>
          <a:p>
            <a:endParaRPr 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3255"/>
                                        </p:tgtEl>
                                        <p:attrNameLst>
                                          <p:attrName>style.visibility</p:attrName>
                                        </p:attrNameLst>
                                      </p:cBhvr>
                                      <p:to>
                                        <p:strVal val="visible"/>
                                      </p:to>
                                    </p:set>
                                    <p:animEffect transition="in" filter="checkerboard(across)">
                                      <p:cBhvr>
                                        <p:cTn id="7" dur="500"/>
                                        <p:tgtEl>
                                          <p:spTgt spid="532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3257"/>
                                        </p:tgtEl>
                                        <p:attrNameLst>
                                          <p:attrName>style.visibility</p:attrName>
                                        </p:attrNameLst>
                                      </p:cBhvr>
                                      <p:to>
                                        <p:strVal val="visible"/>
                                      </p:to>
                                    </p:set>
                                    <p:anim calcmode="lin" valueType="num">
                                      <p:cBhvr additive="base">
                                        <p:cTn id="12" dur="500" fill="hold"/>
                                        <p:tgtEl>
                                          <p:spTgt spid="53257"/>
                                        </p:tgtEl>
                                        <p:attrNameLst>
                                          <p:attrName>ppt_x</p:attrName>
                                        </p:attrNameLst>
                                      </p:cBhvr>
                                      <p:tavLst>
                                        <p:tav tm="0">
                                          <p:val>
                                            <p:strVal val="#ppt_x"/>
                                          </p:val>
                                        </p:tav>
                                        <p:tav tm="100000">
                                          <p:val>
                                            <p:strVal val="#ppt_x"/>
                                          </p:val>
                                        </p:tav>
                                      </p:tavLst>
                                    </p:anim>
                                    <p:anim calcmode="lin" valueType="num">
                                      <p:cBhvr additive="base">
                                        <p:cTn id="13" dur="500" fill="hold"/>
                                        <p:tgtEl>
                                          <p:spTgt spid="53257"/>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3258"/>
                                        </p:tgtEl>
                                        <p:attrNameLst>
                                          <p:attrName>style.visibility</p:attrName>
                                        </p:attrNameLst>
                                      </p:cBhvr>
                                      <p:to>
                                        <p:strVal val="visible"/>
                                      </p:to>
                                    </p:set>
                                    <p:anim calcmode="lin" valueType="num">
                                      <p:cBhvr additive="base">
                                        <p:cTn id="18" dur="500" fill="hold"/>
                                        <p:tgtEl>
                                          <p:spTgt spid="53258"/>
                                        </p:tgtEl>
                                        <p:attrNameLst>
                                          <p:attrName>ppt_x</p:attrName>
                                        </p:attrNameLst>
                                      </p:cBhvr>
                                      <p:tavLst>
                                        <p:tav tm="0">
                                          <p:val>
                                            <p:strVal val="#ppt_x"/>
                                          </p:val>
                                        </p:tav>
                                        <p:tav tm="100000">
                                          <p:val>
                                            <p:strVal val="#ppt_x"/>
                                          </p:val>
                                        </p:tav>
                                      </p:tavLst>
                                    </p:anim>
                                    <p:anim calcmode="lin" valueType="num">
                                      <p:cBhvr additive="base">
                                        <p:cTn id="19" dur="500" fill="hold"/>
                                        <p:tgtEl>
                                          <p:spTgt spid="53258"/>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3259"/>
                                        </p:tgtEl>
                                        <p:attrNameLst>
                                          <p:attrName>style.visibility</p:attrName>
                                        </p:attrNameLst>
                                      </p:cBhvr>
                                      <p:to>
                                        <p:strVal val="visible"/>
                                      </p:to>
                                    </p:set>
                                    <p:anim calcmode="lin" valueType="num">
                                      <p:cBhvr additive="base">
                                        <p:cTn id="24" dur="500" fill="hold"/>
                                        <p:tgtEl>
                                          <p:spTgt spid="53259"/>
                                        </p:tgtEl>
                                        <p:attrNameLst>
                                          <p:attrName>ppt_x</p:attrName>
                                        </p:attrNameLst>
                                      </p:cBhvr>
                                      <p:tavLst>
                                        <p:tav tm="0">
                                          <p:val>
                                            <p:strVal val="#ppt_x"/>
                                          </p:val>
                                        </p:tav>
                                        <p:tav tm="100000">
                                          <p:val>
                                            <p:strVal val="#ppt_x"/>
                                          </p:val>
                                        </p:tav>
                                      </p:tavLst>
                                    </p:anim>
                                    <p:anim calcmode="lin" valueType="num">
                                      <p:cBhvr additive="base">
                                        <p:cTn id="25" dur="500" fill="hold"/>
                                        <p:tgtEl>
                                          <p:spTgt spid="53259"/>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53260"/>
                                        </p:tgtEl>
                                        <p:attrNameLst>
                                          <p:attrName>style.visibility</p:attrName>
                                        </p:attrNameLst>
                                      </p:cBhvr>
                                      <p:to>
                                        <p:strVal val="visible"/>
                                      </p:to>
                                    </p:set>
                                    <p:animEffect transition="in" filter="box(in)">
                                      <p:cBhvr>
                                        <p:cTn id="30" dur="500"/>
                                        <p:tgtEl>
                                          <p:spTgt spid="5326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53261"/>
                                        </p:tgtEl>
                                        <p:attrNameLst>
                                          <p:attrName>style.visibility</p:attrName>
                                        </p:attrNameLst>
                                      </p:cBhvr>
                                      <p:to>
                                        <p:strVal val="visible"/>
                                      </p:to>
                                    </p:set>
                                    <p:animEffect transition="in" filter="box(in)">
                                      <p:cBhvr>
                                        <p:cTn id="35" dur="500"/>
                                        <p:tgtEl>
                                          <p:spTgt spid="5326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53262"/>
                                        </p:tgtEl>
                                        <p:attrNameLst>
                                          <p:attrName>style.visibility</p:attrName>
                                        </p:attrNameLst>
                                      </p:cBhvr>
                                      <p:to>
                                        <p:strVal val="visible"/>
                                      </p:to>
                                    </p:set>
                                    <p:animEffect transition="in" filter="box(in)">
                                      <p:cBhvr>
                                        <p:cTn id="40" dur="500"/>
                                        <p:tgtEl>
                                          <p:spTgt spid="5326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53263"/>
                                        </p:tgtEl>
                                        <p:attrNameLst>
                                          <p:attrName>style.visibility</p:attrName>
                                        </p:attrNameLst>
                                      </p:cBhvr>
                                      <p:to>
                                        <p:strVal val="visible"/>
                                      </p:to>
                                    </p:set>
                                    <p:animEffect transition="in" filter="box(in)">
                                      <p:cBhvr>
                                        <p:cTn id="45" dur="500"/>
                                        <p:tgtEl>
                                          <p:spTgt spid="5326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53264"/>
                                        </p:tgtEl>
                                        <p:attrNameLst>
                                          <p:attrName>style.visibility</p:attrName>
                                        </p:attrNameLst>
                                      </p:cBhvr>
                                      <p:to>
                                        <p:strVal val="visible"/>
                                      </p:to>
                                    </p:set>
                                    <p:animEffect transition="in" filter="box(in)">
                                      <p:cBhvr>
                                        <p:cTn id="50" dur="500"/>
                                        <p:tgtEl>
                                          <p:spTgt spid="53264"/>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53265"/>
                                        </p:tgtEl>
                                        <p:attrNameLst>
                                          <p:attrName>style.visibility</p:attrName>
                                        </p:attrNameLst>
                                      </p:cBhvr>
                                      <p:to>
                                        <p:strVal val="visible"/>
                                      </p:to>
                                    </p:set>
                                    <p:animEffect transition="in" filter="box(in)">
                                      <p:cBhvr>
                                        <p:cTn id="55" dur="500"/>
                                        <p:tgtEl>
                                          <p:spTgt spid="5326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53266"/>
                                        </p:tgtEl>
                                        <p:attrNameLst>
                                          <p:attrName>style.visibility</p:attrName>
                                        </p:attrNameLst>
                                      </p:cBhvr>
                                      <p:to>
                                        <p:strVal val="visible"/>
                                      </p:to>
                                    </p:set>
                                    <p:animEffect transition="in" filter="box(in)">
                                      <p:cBhvr>
                                        <p:cTn id="60" dur="500"/>
                                        <p:tgtEl>
                                          <p:spTgt spid="53266"/>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4" presetClass="entr" presetSubtype="16" fill="hold" grpId="0" nodeType="clickEffect">
                                  <p:stCondLst>
                                    <p:cond delay="0"/>
                                  </p:stCondLst>
                                  <p:childTnLst>
                                    <p:set>
                                      <p:cBhvr>
                                        <p:cTn id="64" dur="1" fill="hold">
                                          <p:stCondLst>
                                            <p:cond delay="0"/>
                                          </p:stCondLst>
                                        </p:cTn>
                                        <p:tgtEl>
                                          <p:spTgt spid="53267"/>
                                        </p:tgtEl>
                                        <p:attrNameLst>
                                          <p:attrName>style.visibility</p:attrName>
                                        </p:attrNameLst>
                                      </p:cBhvr>
                                      <p:to>
                                        <p:strVal val="visible"/>
                                      </p:to>
                                    </p:set>
                                    <p:animEffect transition="in" filter="box(in)">
                                      <p:cBhvr>
                                        <p:cTn id="65" dur="500"/>
                                        <p:tgtEl>
                                          <p:spTgt spid="53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5" grpId="0"/>
      <p:bldP spid="53257" grpId="0" animBg="1"/>
      <p:bldP spid="53258" grpId="0" animBg="1"/>
      <p:bldP spid="53259" grpId="0" animBg="1"/>
      <p:bldP spid="53260" grpId="0" animBg="1"/>
      <p:bldP spid="53261" grpId="0" animBg="1"/>
      <p:bldP spid="53262" grpId="0" animBg="1"/>
      <p:bldP spid="53263" grpId="0" animBg="1"/>
      <p:bldP spid="53264" grpId="0" animBg="1"/>
      <p:bldP spid="53265" grpId="0" animBg="1"/>
      <p:bldP spid="53266" grpId="0" animBg="1"/>
      <p:bldP spid="5326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81000" y="533400"/>
            <a:ext cx="8382000" cy="366713"/>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15363" name="Rectangle 3"/>
          <p:cNvSpPr>
            <a:spLocks noChangeArrowheads="1"/>
          </p:cNvSpPr>
          <p:nvPr/>
        </p:nvSpPr>
        <p:spPr bwMode="auto">
          <a:xfrm>
            <a:off x="381000" y="304800"/>
            <a:ext cx="8229600" cy="774700"/>
          </a:xfrm>
          <a:prstGeom prst="rect">
            <a:avLst/>
          </a:prstGeom>
          <a:noFill/>
          <a:ln w="9525">
            <a:noFill/>
            <a:miter lim="800000"/>
            <a:headEnd/>
            <a:tailEnd/>
          </a:ln>
        </p:spPr>
        <p:txBody>
          <a:bodyPr anchor="ctr"/>
          <a:lstStyle/>
          <a:p>
            <a:pPr algn="ctr" eaLnBrk="0" hangingPunct="0"/>
            <a:endParaRPr lang="en-US" sz="2800" b="1">
              <a:solidFill>
                <a:schemeClr val="tx2"/>
              </a:solidFill>
            </a:endParaRPr>
          </a:p>
        </p:txBody>
      </p:sp>
      <p:sp>
        <p:nvSpPr>
          <p:cNvPr id="15364" name="Rectangle 4"/>
          <p:cNvSpPr>
            <a:spLocks noChangeArrowheads="1"/>
          </p:cNvSpPr>
          <p:nvPr/>
        </p:nvSpPr>
        <p:spPr bwMode="auto">
          <a:xfrm>
            <a:off x="457200" y="1143000"/>
            <a:ext cx="8686800" cy="579438"/>
          </a:xfrm>
          <a:prstGeom prst="rect">
            <a:avLst/>
          </a:prstGeom>
          <a:noFill/>
          <a:ln w="9525">
            <a:noFill/>
            <a:miter lim="800000"/>
            <a:headEnd/>
            <a:tailEnd/>
          </a:ln>
        </p:spPr>
        <p:txBody>
          <a:bodyPr>
            <a:spAutoFit/>
          </a:bodyPr>
          <a:lstStyle/>
          <a:p>
            <a:pPr algn="ctr" eaLnBrk="0" hangingPunct="0"/>
            <a:r>
              <a:rPr lang="en-US" sz="3200" b="1">
                <a:solidFill>
                  <a:srgbClr val="000066"/>
                </a:solidFill>
              </a:rPr>
              <a:t>CHỦ NGỮ TRONG CÂU KỂ AI THẾ NÀO?</a:t>
            </a:r>
          </a:p>
        </p:txBody>
      </p:sp>
      <p:sp>
        <p:nvSpPr>
          <p:cNvPr id="15365" name="Text Box 5"/>
          <p:cNvSpPr txBox="1">
            <a:spLocks noChangeArrowheads="1"/>
          </p:cNvSpPr>
          <p:nvPr/>
        </p:nvSpPr>
        <p:spPr bwMode="auto">
          <a:xfrm>
            <a:off x="0" y="0"/>
            <a:ext cx="9144000" cy="1220788"/>
          </a:xfrm>
          <a:prstGeom prst="rect">
            <a:avLst/>
          </a:prstGeom>
          <a:noFill/>
          <a:ln w="9525">
            <a:noFill/>
            <a:miter lim="800000"/>
            <a:headEnd/>
            <a:tailEnd/>
          </a:ln>
        </p:spPr>
        <p:txBody>
          <a:bodyPr>
            <a:spAutoFit/>
          </a:bodyPr>
          <a:lstStyle/>
          <a:p>
            <a:pPr algn="ctr">
              <a:spcBef>
                <a:spcPct val="50000"/>
              </a:spcBef>
            </a:pPr>
            <a:endParaRPr lang="en-US" sz="3200"/>
          </a:p>
          <a:p>
            <a:pPr algn="ctr">
              <a:spcBef>
                <a:spcPct val="50000"/>
              </a:spcBef>
            </a:pPr>
            <a:r>
              <a:rPr lang="en-US" sz="2800"/>
              <a:t>LUYỆN TỪ VÀ CÂU</a:t>
            </a:r>
          </a:p>
        </p:txBody>
      </p:sp>
      <p:sp>
        <p:nvSpPr>
          <p:cNvPr id="54278" name="Text Box 6"/>
          <p:cNvSpPr txBox="1">
            <a:spLocks noChangeArrowheads="1"/>
          </p:cNvSpPr>
          <p:nvPr/>
        </p:nvSpPr>
        <p:spPr bwMode="auto">
          <a:xfrm>
            <a:off x="0" y="2209800"/>
            <a:ext cx="9144000" cy="946150"/>
          </a:xfrm>
          <a:prstGeom prst="rect">
            <a:avLst/>
          </a:prstGeom>
          <a:noFill/>
          <a:ln w="9525">
            <a:noFill/>
            <a:miter lim="800000"/>
            <a:headEnd/>
            <a:tailEnd/>
          </a:ln>
        </p:spPr>
        <p:txBody>
          <a:bodyPr>
            <a:spAutoFit/>
          </a:bodyPr>
          <a:lstStyle/>
          <a:p>
            <a:pPr eaLnBrk="0" hangingPunct="0">
              <a:spcBef>
                <a:spcPct val="50000"/>
              </a:spcBef>
            </a:pPr>
            <a:r>
              <a:rPr lang="en-US" sz="2800"/>
              <a:t>1. Tìm chủ ngữ trong các câu kể Ai thế nào? Trong đoạn văn dưới đây:</a:t>
            </a:r>
            <a:endParaRPr lang="en-US" sz="2800">
              <a:solidFill>
                <a:srgbClr val="0000FF"/>
              </a:solidFill>
            </a:endParaRPr>
          </a:p>
        </p:txBody>
      </p:sp>
      <p:sp>
        <p:nvSpPr>
          <p:cNvPr id="15367" name="Rectangle 7"/>
          <p:cNvSpPr>
            <a:spLocks noChangeArrowheads="1"/>
          </p:cNvSpPr>
          <p:nvPr/>
        </p:nvSpPr>
        <p:spPr bwMode="auto">
          <a:xfrm>
            <a:off x="0" y="1676400"/>
            <a:ext cx="2078038" cy="579438"/>
          </a:xfrm>
          <a:prstGeom prst="rect">
            <a:avLst/>
          </a:prstGeom>
          <a:noFill/>
          <a:ln w="9525">
            <a:noFill/>
            <a:miter lim="800000"/>
            <a:headEnd/>
            <a:tailEnd/>
          </a:ln>
        </p:spPr>
        <p:txBody>
          <a:bodyPr wrap="none">
            <a:spAutoFit/>
          </a:bodyPr>
          <a:lstStyle/>
          <a:p>
            <a:r>
              <a:rPr lang="en-US" sz="3200">
                <a:solidFill>
                  <a:srgbClr val="0000FF"/>
                </a:solidFill>
              </a:rPr>
              <a:t>Luyện tập:</a:t>
            </a:r>
          </a:p>
        </p:txBody>
      </p:sp>
      <p:sp>
        <p:nvSpPr>
          <p:cNvPr id="15368" name="Line 8"/>
          <p:cNvSpPr>
            <a:spLocks noChangeShapeType="1"/>
          </p:cNvSpPr>
          <p:nvPr/>
        </p:nvSpPr>
        <p:spPr bwMode="auto">
          <a:xfrm>
            <a:off x="533400" y="2667000"/>
            <a:ext cx="1828800" cy="0"/>
          </a:xfrm>
          <a:prstGeom prst="line">
            <a:avLst/>
          </a:prstGeom>
          <a:noFill/>
          <a:ln w="28575">
            <a:solidFill>
              <a:srgbClr val="FF0000"/>
            </a:solidFill>
            <a:round/>
            <a:headEnd/>
            <a:tailEnd/>
          </a:ln>
        </p:spPr>
        <p:txBody>
          <a:bodyPr/>
          <a:lstStyle/>
          <a:p>
            <a:endParaRPr lang="en-US"/>
          </a:p>
        </p:txBody>
      </p:sp>
      <p:sp>
        <p:nvSpPr>
          <p:cNvPr id="15369" name="Line 9"/>
          <p:cNvSpPr>
            <a:spLocks noChangeShapeType="1"/>
          </p:cNvSpPr>
          <p:nvPr/>
        </p:nvSpPr>
        <p:spPr bwMode="auto">
          <a:xfrm>
            <a:off x="4191000" y="2667000"/>
            <a:ext cx="2743200" cy="0"/>
          </a:xfrm>
          <a:prstGeom prst="line">
            <a:avLst/>
          </a:prstGeom>
          <a:noFill/>
          <a:ln w="28575">
            <a:solidFill>
              <a:srgbClr val="FF0000"/>
            </a:solidFill>
            <a:round/>
            <a:headEnd/>
            <a:tailEnd/>
          </a:ln>
        </p:spPr>
        <p:txBody>
          <a:bodyPr/>
          <a:lstStyle/>
          <a:p>
            <a:endParaRPr lang="en-US"/>
          </a:p>
        </p:txBody>
      </p:sp>
      <p:sp>
        <p:nvSpPr>
          <p:cNvPr id="15370" name="Text Box 10"/>
          <p:cNvSpPr txBox="1">
            <a:spLocks noChangeArrowheads="1"/>
          </p:cNvSpPr>
          <p:nvPr/>
        </p:nvSpPr>
        <p:spPr bwMode="auto">
          <a:xfrm>
            <a:off x="0" y="3124200"/>
            <a:ext cx="9144000" cy="3511550"/>
          </a:xfrm>
          <a:prstGeom prst="rect">
            <a:avLst/>
          </a:prstGeom>
          <a:noFill/>
          <a:ln w="9525">
            <a:noFill/>
            <a:miter lim="800000"/>
            <a:headEnd/>
            <a:tailEnd/>
          </a:ln>
        </p:spPr>
        <p:txBody>
          <a:bodyPr>
            <a:spAutoFit/>
          </a:bodyPr>
          <a:lstStyle/>
          <a:p>
            <a:pPr algn="just" eaLnBrk="0" hangingPunct="0">
              <a:spcBef>
                <a:spcPct val="50000"/>
              </a:spcBef>
            </a:pPr>
            <a:r>
              <a:rPr lang="en-US" sz="2000">
                <a:solidFill>
                  <a:srgbClr val="FF0000"/>
                </a:solidFill>
              </a:rPr>
              <a:t>Câu 1:</a:t>
            </a:r>
            <a:r>
              <a:rPr lang="en-US" sz="2800"/>
              <a:t> Màu vàng trên lưng chú lấp lánh.</a:t>
            </a:r>
          </a:p>
          <a:p>
            <a:pPr algn="just" eaLnBrk="0" hangingPunct="0">
              <a:spcBef>
                <a:spcPct val="50000"/>
              </a:spcBef>
            </a:pPr>
            <a:r>
              <a:rPr lang="en-US" sz="2000">
                <a:solidFill>
                  <a:srgbClr val="FF0000"/>
                </a:solidFill>
              </a:rPr>
              <a:t>Câu 2:</a:t>
            </a:r>
            <a:r>
              <a:rPr lang="en-US" sz="2800"/>
              <a:t> Bốn cái cánh mỏng như giấy bóng.</a:t>
            </a:r>
          </a:p>
          <a:p>
            <a:pPr algn="just" eaLnBrk="0" hangingPunct="0">
              <a:spcBef>
                <a:spcPct val="50000"/>
              </a:spcBef>
            </a:pPr>
            <a:r>
              <a:rPr lang="en-US" sz="2000">
                <a:solidFill>
                  <a:srgbClr val="FF0000"/>
                </a:solidFill>
              </a:rPr>
              <a:t>Câu 3:</a:t>
            </a:r>
            <a:r>
              <a:rPr lang="en-US" sz="2800"/>
              <a:t>Cái đầu tròn và hai con mắt long lanh như thuỷ tinh.</a:t>
            </a:r>
          </a:p>
          <a:p>
            <a:pPr algn="just" eaLnBrk="0" hangingPunct="0">
              <a:spcBef>
                <a:spcPct val="50000"/>
              </a:spcBef>
            </a:pPr>
            <a:r>
              <a:rPr lang="en-US" sz="2000">
                <a:solidFill>
                  <a:srgbClr val="FF0000"/>
                </a:solidFill>
              </a:rPr>
              <a:t>Câu 4:</a:t>
            </a:r>
            <a:r>
              <a:rPr lang="en-US" sz="2800"/>
              <a:t>Thân chú nhỏ và thon vàng như màu vàng của nắng mùa thu.</a:t>
            </a:r>
          </a:p>
          <a:p>
            <a:pPr algn="just" eaLnBrk="0" hangingPunct="0">
              <a:spcBef>
                <a:spcPct val="50000"/>
              </a:spcBef>
            </a:pPr>
            <a:r>
              <a:rPr lang="en-US" sz="2000">
                <a:solidFill>
                  <a:srgbClr val="FF0000"/>
                </a:solidFill>
              </a:rPr>
              <a:t>Câu 5:</a:t>
            </a:r>
            <a:r>
              <a:rPr lang="en-US" sz="2800"/>
              <a:t>Bốn cánh  khẽ rung rung như còn đang phân vân.</a:t>
            </a:r>
          </a:p>
        </p:txBody>
      </p:sp>
      <p:sp>
        <p:nvSpPr>
          <p:cNvPr id="54283" name="Text Box 11"/>
          <p:cNvSpPr txBox="1">
            <a:spLocks noChangeArrowheads="1"/>
          </p:cNvSpPr>
          <p:nvPr/>
        </p:nvSpPr>
        <p:spPr bwMode="auto">
          <a:xfrm>
            <a:off x="762000" y="3124200"/>
            <a:ext cx="1752600" cy="519113"/>
          </a:xfrm>
          <a:prstGeom prst="rect">
            <a:avLst/>
          </a:prstGeom>
          <a:solidFill>
            <a:schemeClr val="folHlink"/>
          </a:solidFill>
          <a:ln w="9525">
            <a:noFill/>
            <a:miter lim="800000"/>
            <a:headEnd/>
            <a:tailEnd/>
          </a:ln>
        </p:spPr>
        <p:txBody>
          <a:bodyPr>
            <a:spAutoFit/>
          </a:bodyPr>
          <a:lstStyle/>
          <a:p>
            <a:pPr>
              <a:spcBef>
                <a:spcPct val="50000"/>
              </a:spcBef>
            </a:pPr>
            <a:r>
              <a:rPr lang="en-US" sz="2800"/>
              <a:t>Màu vàng</a:t>
            </a:r>
          </a:p>
        </p:txBody>
      </p:sp>
      <p:sp>
        <p:nvSpPr>
          <p:cNvPr id="54284" name="Text Box 12"/>
          <p:cNvSpPr txBox="1">
            <a:spLocks noChangeArrowheads="1"/>
          </p:cNvSpPr>
          <p:nvPr/>
        </p:nvSpPr>
        <p:spPr bwMode="auto">
          <a:xfrm>
            <a:off x="838200" y="3810000"/>
            <a:ext cx="2286000" cy="519113"/>
          </a:xfrm>
          <a:prstGeom prst="rect">
            <a:avLst/>
          </a:prstGeom>
          <a:solidFill>
            <a:schemeClr val="folHlink"/>
          </a:solidFill>
          <a:ln w="9525">
            <a:noFill/>
            <a:miter lim="800000"/>
            <a:headEnd/>
            <a:tailEnd/>
          </a:ln>
        </p:spPr>
        <p:txBody>
          <a:bodyPr>
            <a:spAutoFit/>
          </a:bodyPr>
          <a:lstStyle/>
          <a:p>
            <a:pPr>
              <a:spcBef>
                <a:spcPct val="50000"/>
              </a:spcBef>
            </a:pPr>
            <a:r>
              <a:rPr lang="en-US" sz="2800"/>
              <a:t>Bốn cái cánh</a:t>
            </a:r>
          </a:p>
        </p:txBody>
      </p:sp>
      <p:sp>
        <p:nvSpPr>
          <p:cNvPr id="54285" name="Text Box 13"/>
          <p:cNvSpPr txBox="1">
            <a:spLocks noChangeArrowheads="1"/>
          </p:cNvSpPr>
          <p:nvPr/>
        </p:nvSpPr>
        <p:spPr bwMode="auto">
          <a:xfrm>
            <a:off x="685800" y="4419600"/>
            <a:ext cx="1447800" cy="519113"/>
          </a:xfrm>
          <a:prstGeom prst="rect">
            <a:avLst/>
          </a:prstGeom>
          <a:solidFill>
            <a:schemeClr val="folHlink"/>
          </a:solidFill>
          <a:ln w="9525">
            <a:noFill/>
            <a:miter lim="800000"/>
            <a:headEnd/>
            <a:tailEnd/>
          </a:ln>
        </p:spPr>
        <p:txBody>
          <a:bodyPr>
            <a:spAutoFit/>
          </a:bodyPr>
          <a:lstStyle/>
          <a:p>
            <a:pPr>
              <a:spcBef>
                <a:spcPct val="50000"/>
              </a:spcBef>
            </a:pPr>
            <a:r>
              <a:rPr lang="en-US" sz="2800"/>
              <a:t>Cái đầu</a:t>
            </a:r>
          </a:p>
        </p:txBody>
      </p:sp>
      <p:sp>
        <p:nvSpPr>
          <p:cNvPr id="54286" name="Text Box 14"/>
          <p:cNvSpPr txBox="1">
            <a:spLocks noChangeArrowheads="1"/>
          </p:cNvSpPr>
          <p:nvPr/>
        </p:nvSpPr>
        <p:spPr bwMode="auto">
          <a:xfrm>
            <a:off x="3276600" y="4419600"/>
            <a:ext cx="2057400" cy="519113"/>
          </a:xfrm>
          <a:prstGeom prst="rect">
            <a:avLst/>
          </a:prstGeom>
          <a:solidFill>
            <a:schemeClr val="folHlink"/>
          </a:solidFill>
          <a:ln w="9525">
            <a:noFill/>
            <a:miter lim="800000"/>
            <a:headEnd/>
            <a:tailEnd/>
          </a:ln>
        </p:spPr>
        <p:txBody>
          <a:bodyPr>
            <a:spAutoFit/>
          </a:bodyPr>
          <a:lstStyle/>
          <a:p>
            <a:pPr>
              <a:spcBef>
                <a:spcPct val="50000"/>
              </a:spcBef>
            </a:pPr>
            <a:r>
              <a:rPr lang="en-US" sz="2800"/>
              <a:t>hai con mắt</a:t>
            </a:r>
          </a:p>
        </p:txBody>
      </p:sp>
      <p:sp>
        <p:nvSpPr>
          <p:cNvPr id="54287" name="Text Box 15"/>
          <p:cNvSpPr txBox="1">
            <a:spLocks noChangeArrowheads="1"/>
          </p:cNvSpPr>
          <p:nvPr/>
        </p:nvSpPr>
        <p:spPr bwMode="auto">
          <a:xfrm>
            <a:off x="914400" y="5029200"/>
            <a:ext cx="1676400" cy="519113"/>
          </a:xfrm>
          <a:prstGeom prst="rect">
            <a:avLst/>
          </a:prstGeom>
          <a:solidFill>
            <a:schemeClr val="folHlink"/>
          </a:solidFill>
          <a:ln w="9525">
            <a:noFill/>
            <a:miter lim="800000"/>
            <a:headEnd/>
            <a:tailEnd/>
          </a:ln>
        </p:spPr>
        <p:txBody>
          <a:bodyPr>
            <a:spAutoFit/>
          </a:bodyPr>
          <a:lstStyle/>
          <a:p>
            <a:pPr>
              <a:spcBef>
                <a:spcPct val="50000"/>
              </a:spcBef>
            </a:pPr>
            <a:r>
              <a:rPr lang="en-US" sz="2800"/>
              <a:t>Thân chú</a:t>
            </a:r>
          </a:p>
        </p:txBody>
      </p:sp>
      <p:sp>
        <p:nvSpPr>
          <p:cNvPr id="54288" name="Text Box 16"/>
          <p:cNvSpPr txBox="1">
            <a:spLocks noChangeArrowheads="1"/>
          </p:cNvSpPr>
          <p:nvPr/>
        </p:nvSpPr>
        <p:spPr bwMode="auto">
          <a:xfrm>
            <a:off x="762000" y="6096000"/>
            <a:ext cx="1752600" cy="519113"/>
          </a:xfrm>
          <a:prstGeom prst="rect">
            <a:avLst/>
          </a:prstGeom>
          <a:solidFill>
            <a:schemeClr val="folHlink"/>
          </a:solidFill>
          <a:ln w="9525">
            <a:noFill/>
            <a:miter lim="800000"/>
            <a:headEnd/>
            <a:tailEnd/>
          </a:ln>
        </p:spPr>
        <p:txBody>
          <a:bodyPr>
            <a:spAutoFit/>
          </a:bodyPr>
          <a:lstStyle/>
          <a:p>
            <a:pPr>
              <a:spcBef>
                <a:spcPct val="50000"/>
              </a:spcBef>
            </a:pPr>
            <a:r>
              <a:rPr lang="en-US" sz="2800"/>
              <a:t>Bốn cánh</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4278"/>
                                        </p:tgtEl>
                                        <p:attrNameLst>
                                          <p:attrName>style.visibility</p:attrName>
                                        </p:attrNameLst>
                                      </p:cBhvr>
                                      <p:to>
                                        <p:strVal val="visible"/>
                                      </p:to>
                                    </p:set>
                                    <p:animEffect transition="in" filter="checkerboard(across)">
                                      <p:cBhvr>
                                        <p:cTn id="7" dur="500"/>
                                        <p:tgtEl>
                                          <p:spTgt spid="542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4283"/>
                                        </p:tgtEl>
                                        <p:attrNameLst>
                                          <p:attrName>style.visibility</p:attrName>
                                        </p:attrNameLst>
                                      </p:cBhvr>
                                      <p:to>
                                        <p:strVal val="visible"/>
                                      </p:to>
                                    </p:set>
                                    <p:anim calcmode="lin" valueType="num">
                                      <p:cBhvr additive="base">
                                        <p:cTn id="12" dur="500" fill="hold"/>
                                        <p:tgtEl>
                                          <p:spTgt spid="54283"/>
                                        </p:tgtEl>
                                        <p:attrNameLst>
                                          <p:attrName>ppt_x</p:attrName>
                                        </p:attrNameLst>
                                      </p:cBhvr>
                                      <p:tavLst>
                                        <p:tav tm="0">
                                          <p:val>
                                            <p:strVal val="#ppt_x"/>
                                          </p:val>
                                        </p:tav>
                                        <p:tav tm="100000">
                                          <p:val>
                                            <p:strVal val="#ppt_x"/>
                                          </p:val>
                                        </p:tav>
                                      </p:tavLst>
                                    </p:anim>
                                    <p:anim calcmode="lin" valueType="num">
                                      <p:cBhvr additive="base">
                                        <p:cTn id="13" dur="500" fill="hold"/>
                                        <p:tgtEl>
                                          <p:spTgt spid="5428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4284"/>
                                        </p:tgtEl>
                                        <p:attrNameLst>
                                          <p:attrName>style.visibility</p:attrName>
                                        </p:attrNameLst>
                                      </p:cBhvr>
                                      <p:to>
                                        <p:strVal val="visible"/>
                                      </p:to>
                                    </p:set>
                                    <p:anim calcmode="lin" valueType="num">
                                      <p:cBhvr additive="base">
                                        <p:cTn id="18" dur="500" fill="hold"/>
                                        <p:tgtEl>
                                          <p:spTgt spid="54284"/>
                                        </p:tgtEl>
                                        <p:attrNameLst>
                                          <p:attrName>ppt_x</p:attrName>
                                        </p:attrNameLst>
                                      </p:cBhvr>
                                      <p:tavLst>
                                        <p:tav tm="0">
                                          <p:val>
                                            <p:strVal val="#ppt_x"/>
                                          </p:val>
                                        </p:tav>
                                        <p:tav tm="100000">
                                          <p:val>
                                            <p:strVal val="#ppt_x"/>
                                          </p:val>
                                        </p:tav>
                                      </p:tavLst>
                                    </p:anim>
                                    <p:anim calcmode="lin" valueType="num">
                                      <p:cBhvr additive="base">
                                        <p:cTn id="19" dur="500" fill="hold"/>
                                        <p:tgtEl>
                                          <p:spTgt spid="54284"/>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4285"/>
                                        </p:tgtEl>
                                        <p:attrNameLst>
                                          <p:attrName>style.visibility</p:attrName>
                                        </p:attrNameLst>
                                      </p:cBhvr>
                                      <p:to>
                                        <p:strVal val="visible"/>
                                      </p:to>
                                    </p:set>
                                    <p:anim calcmode="lin" valueType="num">
                                      <p:cBhvr additive="base">
                                        <p:cTn id="24" dur="500" fill="hold"/>
                                        <p:tgtEl>
                                          <p:spTgt spid="54285"/>
                                        </p:tgtEl>
                                        <p:attrNameLst>
                                          <p:attrName>ppt_x</p:attrName>
                                        </p:attrNameLst>
                                      </p:cBhvr>
                                      <p:tavLst>
                                        <p:tav tm="0">
                                          <p:val>
                                            <p:strVal val="#ppt_x"/>
                                          </p:val>
                                        </p:tav>
                                        <p:tav tm="100000">
                                          <p:val>
                                            <p:strVal val="#ppt_x"/>
                                          </p:val>
                                        </p:tav>
                                      </p:tavLst>
                                    </p:anim>
                                    <p:anim calcmode="lin" valueType="num">
                                      <p:cBhvr additive="base">
                                        <p:cTn id="25" dur="500" fill="hold"/>
                                        <p:tgtEl>
                                          <p:spTgt spid="54285"/>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4286"/>
                                        </p:tgtEl>
                                        <p:attrNameLst>
                                          <p:attrName>style.visibility</p:attrName>
                                        </p:attrNameLst>
                                      </p:cBhvr>
                                      <p:to>
                                        <p:strVal val="visible"/>
                                      </p:to>
                                    </p:set>
                                    <p:anim calcmode="lin" valueType="num">
                                      <p:cBhvr additive="base">
                                        <p:cTn id="30" dur="500" fill="hold"/>
                                        <p:tgtEl>
                                          <p:spTgt spid="54286"/>
                                        </p:tgtEl>
                                        <p:attrNameLst>
                                          <p:attrName>ppt_x</p:attrName>
                                        </p:attrNameLst>
                                      </p:cBhvr>
                                      <p:tavLst>
                                        <p:tav tm="0">
                                          <p:val>
                                            <p:strVal val="#ppt_x"/>
                                          </p:val>
                                        </p:tav>
                                        <p:tav tm="100000">
                                          <p:val>
                                            <p:strVal val="#ppt_x"/>
                                          </p:val>
                                        </p:tav>
                                      </p:tavLst>
                                    </p:anim>
                                    <p:anim calcmode="lin" valueType="num">
                                      <p:cBhvr additive="base">
                                        <p:cTn id="31" dur="500" fill="hold"/>
                                        <p:tgtEl>
                                          <p:spTgt spid="54286"/>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54287"/>
                                        </p:tgtEl>
                                        <p:attrNameLst>
                                          <p:attrName>style.visibility</p:attrName>
                                        </p:attrNameLst>
                                      </p:cBhvr>
                                      <p:to>
                                        <p:strVal val="visible"/>
                                      </p:to>
                                    </p:set>
                                    <p:anim calcmode="lin" valueType="num">
                                      <p:cBhvr additive="base">
                                        <p:cTn id="36" dur="500" fill="hold"/>
                                        <p:tgtEl>
                                          <p:spTgt spid="54287"/>
                                        </p:tgtEl>
                                        <p:attrNameLst>
                                          <p:attrName>ppt_x</p:attrName>
                                        </p:attrNameLst>
                                      </p:cBhvr>
                                      <p:tavLst>
                                        <p:tav tm="0">
                                          <p:val>
                                            <p:strVal val="#ppt_x"/>
                                          </p:val>
                                        </p:tav>
                                        <p:tav tm="100000">
                                          <p:val>
                                            <p:strVal val="#ppt_x"/>
                                          </p:val>
                                        </p:tav>
                                      </p:tavLst>
                                    </p:anim>
                                    <p:anim calcmode="lin" valueType="num">
                                      <p:cBhvr additive="base">
                                        <p:cTn id="37" dur="500" fill="hold"/>
                                        <p:tgtEl>
                                          <p:spTgt spid="54287"/>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54288"/>
                                        </p:tgtEl>
                                        <p:attrNameLst>
                                          <p:attrName>style.visibility</p:attrName>
                                        </p:attrNameLst>
                                      </p:cBhvr>
                                      <p:to>
                                        <p:strVal val="visible"/>
                                      </p:to>
                                    </p:set>
                                    <p:anim calcmode="lin" valueType="num">
                                      <p:cBhvr additive="base">
                                        <p:cTn id="42" dur="500" fill="hold"/>
                                        <p:tgtEl>
                                          <p:spTgt spid="54288"/>
                                        </p:tgtEl>
                                        <p:attrNameLst>
                                          <p:attrName>ppt_x</p:attrName>
                                        </p:attrNameLst>
                                      </p:cBhvr>
                                      <p:tavLst>
                                        <p:tav tm="0">
                                          <p:val>
                                            <p:strVal val="#ppt_x"/>
                                          </p:val>
                                        </p:tav>
                                        <p:tav tm="100000">
                                          <p:val>
                                            <p:strVal val="#ppt_x"/>
                                          </p:val>
                                        </p:tav>
                                      </p:tavLst>
                                    </p:anim>
                                    <p:anim calcmode="lin" valueType="num">
                                      <p:cBhvr additive="base">
                                        <p:cTn id="43" dur="500" fill="hold"/>
                                        <p:tgtEl>
                                          <p:spTgt spid="542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8" grpId="0"/>
      <p:bldP spid="54283" grpId="0" animBg="1"/>
      <p:bldP spid="54284" grpId="0" animBg="1"/>
      <p:bldP spid="54285" grpId="0" animBg="1"/>
      <p:bldP spid="54286" grpId="0" animBg="1"/>
      <p:bldP spid="54287" grpId="0" animBg="1"/>
      <p:bldP spid="5428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81000" y="533400"/>
            <a:ext cx="8382000" cy="366713"/>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16387" name="Rectangle 3"/>
          <p:cNvSpPr>
            <a:spLocks noChangeArrowheads="1"/>
          </p:cNvSpPr>
          <p:nvPr/>
        </p:nvSpPr>
        <p:spPr bwMode="auto">
          <a:xfrm>
            <a:off x="381000" y="304800"/>
            <a:ext cx="8229600" cy="774700"/>
          </a:xfrm>
          <a:prstGeom prst="rect">
            <a:avLst/>
          </a:prstGeom>
          <a:noFill/>
          <a:ln w="9525">
            <a:noFill/>
            <a:miter lim="800000"/>
            <a:headEnd/>
            <a:tailEnd/>
          </a:ln>
        </p:spPr>
        <p:txBody>
          <a:bodyPr anchor="ctr"/>
          <a:lstStyle/>
          <a:p>
            <a:pPr algn="ctr" eaLnBrk="0" hangingPunct="0"/>
            <a:endParaRPr lang="en-US" sz="2800" b="1">
              <a:solidFill>
                <a:schemeClr val="tx2"/>
              </a:solidFill>
            </a:endParaRPr>
          </a:p>
        </p:txBody>
      </p:sp>
      <p:sp>
        <p:nvSpPr>
          <p:cNvPr id="16388" name="Rectangle 4"/>
          <p:cNvSpPr>
            <a:spLocks noChangeArrowheads="1"/>
          </p:cNvSpPr>
          <p:nvPr/>
        </p:nvSpPr>
        <p:spPr bwMode="auto">
          <a:xfrm>
            <a:off x="457200" y="1143000"/>
            <a:ext cx="8686800" cy="579438"/>
          </a:xfrm>
          <a:prstGeom prst="rect">
            <a:avLst/>
          </a:prstGeom>
          <a:noFill/>
          <a:ln w="9525">
            <a:noFill/>
            <a:miter lim="800000"/>
            <a:headEnd/>
            <a:tailEnd/>
          </a:ln>
        </p:spPr>
        <p:txBody>
          <a:bodyPr>
            <a:spAutoFit/>
          </a:bodyPr>
          <a:lstStyle/>
          <a:p>
            <a:pPr algn="ctr" eaLnBrk="0" hangingPunct="0"/>
            <a:r>
              <a:rPr lang="en-US" sz="3200" b="1">
                <a:solidFill>
                  <a:srgbClr val="000066"/>
                </a:solidFill>
              </a:rPr>
              <a:t>CHỦ NGỮ TRONG CÂU KỂ AI THẾ NÀO?</a:t>
            </a:r>
          </a:p>
        </p:txBody>
      </p:sp>
      <p:sp>
        <p:nvSpPr>
          <p:cNvPr id="16389" name="Text Box 5"/>
          <p:cNvSpPr txBox="1">
            <a:spLocks noChangeArrowheads="1"/>
          </p:cNvSpPr>
          <p:nvPr/>
        </p:nvSpPr>
        <p:spPr bwMode="auto">
          <a:xfrm>
            <a:off x="0" y="0"/>
            <a:ext cx="9144000" cy="1220788"/>
          </a:xfrm>
          <a:prstGeom prst="rect">
            <a:avLst/>
          </a:prstGeom>
          <a:noFill/>
          <a:ln w="9525">
            <a:noFill/>
            <a:miter lim="800000"/>
            <a:headEnd/>
            <a:tailEnd/>
          </a:ln>
        </p:spPr>
        <p:txBody>
          <a:bodyPr>
            <a:spAutoFit/>
          </a:bodyPr>
          <a:lstStyle/>
          <a:p>
            <a:pPr algn="ctr">
              <a:spcBef>
                <a:spcPct val="50000"/>
              </a:spcBef>
            </a:pPr>
            <a:endParaRPr lang="en-US" sz="3200"/>
          </a:p>
          <a:p>
            <a:pPr algn="ctr">
              <a:spcBef>
                <a:spcPct val="50000"/>
              </a:spcBef>
            </a:pPr>
            <a:r>
              <a:rPr lang="en-US" sz="2800"/>
              <a:t>LUYỆN TỪ VÀ CÂU</a:t>
            </a:r>
          </a:p>
        </p:txBody>
      </p:sp>
      <p:sp>
        <p:nvSpPr>
          <p:cNvPr id="16390" name="Rectangle 7"/>
          <p:cNvSpPr>
            <a:spLocks noChangeArrowheads="1"/>
          </p:cNvSpPr>
          <p:nvPr/>
        </p:nvSpPr>
        <p:spPr bwMode="auto">
          <a:xfrm>
            <a:off x="0" y="1676400"/>
            <a:ext cx="2078038" cy="579438"/>
          </a:xfrm>
          <a:prstGeom prst="rect">
            <a:avLst/>
          </a:prstGeom>
          <a:noFill/>
          <a:ln w="9525">
            <a:noFill/>
            <a:miter lim="800000"/>
            <a:headEnd/>
            <a:tailEnd/>
          </a:ln>
        </p:spPr>
        <p:txBody>
          <a:bodyPr wrap="none">
            <a:spAutoFit/>
          </a:bodyPr>
          <a:lstStyle/>
          <a:p>
            <a:r>
              <a:rPr lang="en-US" sz="3200">
                <a:solidFill>
                  <a:srgbClr val="0000FF"/>
                </a:solidFill>
              </a:rPr>
              <a:t>Luyện tập:</a:t>
            </a:r>
          </a:p>
        </p:txBody>
      </p:sp>
      <p:sp>
        <p:nvSpPr>
          <p:cNvPr id="16391" name="Rectangle 17"/>
          <p:cNvSpPr>
            <a:spLocks noChangeArrowheads="1"/>
          </p:cNvSpPr>
          <p:nvPr/>
        </p:nvSpPr>
        <p:spPr bwMode="auto">
          <a:xfrm>
            <a:off x="0" y="2286000"/>
            <a:ext cx="9144000" cy="1570038"/>
          </a:xfrm>
          <a:prstGeom prst="rect">
            <a:avLst/>
          </a:prstGeom>
          <a:noFill/>
          <a:ln w="9525">
            <a:noFill/>
            <a:miter lim="800000"/>
            <a:headEnd/>
            <a:tailEnd/>
          </a:ln>
        </p:spPr>
        <p:txBody>
          <a:bodyPr>
            <a:spAutoFit/>
          </a:bodyPr>
          <a:lstStyle/>
          <a:p>
            <a:pPr eaLnBrk="0" hangingPunct="0">
              <a:spcBef>
                <a:spcPct val="50000"/>
              </a:spcBef>
            </a:pPr>
            <a:r>
              <a:rPr lang="en-US"/>
              <a:t>     </a:t>
            </a:r>
            <a:r>
              <a:rPr lang="en-US" sz="3200"/>
              <a:t>2. Viết một đoạn văn khoảng 5 câu về một loại trái cây mà em thích, trong đoạn văn có dùng một số câu kể Ai thế nào?</a:t>
            </a:r>
          </a:p>
        </p:txBody>
      </p:sp>
      <p:sp>
        <p:nvSpPr>
          <p:cNvPr id="55314" name="Line 18"/>
          <p:cNvSpPr>
            <a:spLocks noChangeShapeType="1"/>
          </p:cNvSpPr>
          <p:nvPr/>
        </p:nvSpPr>
        <p:spPr bwMode="auto">
          <a:xfrm>
            <a:off x="990600" y="2819400"/>
            <a:ext cx="3124200" cy="0"/>
          </a:xfrm>
          <a:prstGeom prst="line">
            <a:avLst/>
          </a:prstGeom>
          <a:noFill/>
          <a:ln w="28575">
            <a:solidFill>
              <a:srgbClr val="FF0000"/>
            </a:solidFill>
            <a:round/>
            <a:headEnd/>
            <a:tailEnd/>
          </a:ln>
        </p:spPr>
        <p:txBody>
          <a:bodyPr/>
          <a:lstStyle/>
          <a:p>
            <a:endParaRPr lang="en-US"/>
          </a:p>
        </p:txBody>
      </p:sp>
      <p:sp>
        <p:nvSpPr>
          <p:cNvPr id="55315" name="Line 19"/>
          <p:cNvSpPr>
            <a:spLocks noChangeShapeType="1"/>
          </p:cNvSpPr>
          <p:nvPr/>
        </p:nvSpPr>
        <p:spPr bwMode="auto">
          <a:xfrm>
            <a:off x="5715000" y="2819400"/>
            <a:ext cx="838200" cy="0"/>
          </a:xfrm>
          <a:prstGeom prst="line">
            <a:avLst/>
          </a:prstGeom>
          <a:noFill/>
          <a:ln w="28575">
            <a:solidFill>
              <a:srgbClr val="FF0000"/>
            </a:solidFill>
            <a:round/>
            <a:headEnd/>
            <a:tailEnd/>
          </a:ln>
        </p:spPr>
        <p:txBody>
          <a:bodyPr/>
          <a:lstStyle/>
          <a:p>
            <a:endParaRPr lang="en-US"/>
          </a:p>
        </p:txBody>
      </p:sp>
      <p:sp>
        <p:nvSpPr>
          <p:cNvPr id="55316" name="Line 20"/>
          <p:cNvSpPr>
            <a:spLocks noChangeShapeType="1"/>
          </p:cNvSpPr>
          <p:nvPr/>
        </p:nvSpPr>
        <p:spPr bwMode="auto">
          <a:xfrm>
            <a:off x="152400" y="3352800"/>
            <a:ext cx="3505200" cy="0"/>
          </a:xfrm>
          <a:prstGeom prst="line">
            <a:avLst/>
          </a:prstGeom>
          <a:noFill/>
          <a:ln w="28575">
            <a:solidFill>
              <a:srgbClr val="FF0000"/>
            </a:solidFill>
            <a:round/>
            <a:headEnd/>
            <a:tailEnd/>
          </a:ln>
        </p:spPr>
        <p:txBody>
          <a:bodyPr/>
          <a:lstStyle/>
          <a:p>
            <a:endParaRPr lang="en-US"/>
          </a:p>
        </p:txBody>
      </p:sp>
      <p:sp>
        <p:nvSpPr>
          <p:cNvPr id="55317" name="Line 21"/>
          <p:cNvSpPr>
            <a:spLocks noChangeShapeType="1"/>
          </p:cNvSpPr>
          <p:nvPr/>
        </p:nvSpPr>
        <p:spPr bwMode="auto">
          <a:xfrm>
            <a:off x="685800" y="3810000"/>
            <a:ext cx="3276600" cy="0"/>
          </a:xfrm>
          <a:prstGeom prst="line">
            <a:avLst/>
          </a:prstGeom>
          <a:noFill/>
          <a:ln w="28575">
            <a:solidFill>
              <a:srgbClr val="FF0000"/>
            </a:solidFill>
            <a:round/>
            <a:headEnd/>
            <a:tailEnd/>
          </a:ln>
        </p:spPr>
        <p:txBody>
          <a:bodyPr/>
          <a:lstStyle/>
          <a:p>
            <a:endParaRPr lang="en-US"/>
          </a:p>
        </p:txBody>
      </p:sp>
      <p:pic>
        <p:nvPicPr>
          <p:cNvPr id="55320" name="Picture 24" descr="quyt-cat1"/>
          <p:cNvPicPr>
            <a:picLocks noChangeAspect="1" noChangeArrowheads="1"/>
          </p:cNvPicPr>
          <p:nvPr/>
        </p:nvPicPr>
        <p:blipFill>
          <a:blip r:embed="rId2"/>
          <a:srcRect/>
          <a:stretch>
            <a:fillRect/>
          </a:stretch>
        </p:blipFill>
        <p:spPr bwMode="auto">
          <a:xfrm>
            <a:off x="5029200" y="3352800"/>
            <a:ext cx="3886200" cy="4095750"/>
          </a:xfrm>
          <a:prstGeom prst="rect">
            <a:avLst/>
          </a:prstGeom>
          <a:noFill/>
          <a:ln w="9525">
            <a:noFill/>
            <a:miter lim="800000"/>
            <a:headEnd/>
            <a:tailEnd/>
          </a:ln>
        </p:spPr>
      </p:pic>
      <p:pic>
        <p:nvPicPr>
          <p:cNvPr id="55321" name="Picture 25" descr="11%20Buoi%205%20roi"/>
          <p:cNvPicPr>
            <a:picLocks noChangeAspect="1" noChangeArrowheads="1"/>
          </p:cNvPicPr>
          <p:nvPr/>
        </p:nvPicPr>
        <p:blipFill>
          <a:blip r:embed="rId3"/>
          <a:srcRect/>
          <a:stretch>
            <a:fillRect/>
          </a:stretch>
        </p:blipFill>
        <p:spPr bwMode="auto">
          <a:xfrm>
            <a:off x="1371600" y="4164013"/>
            <a:ext cx="3581400" cy="2693987"/>
          </a:xfrm>
          <a:prstGeom prst="rect">
            <a:avLst/>
          </a:prstGeom>
          <a:noFill/>
          <a:ln w="9525">
            <a:noFill/>
            <a:miter lim="800000"/>
            <a:headEnd/>
            <a:tailEnd/>
          </a:ln>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5314"/>
                                        </p:tgtEl>
                                        <p:attrNameLst>
                                          <p:attrName>style.visibility</p:attrName>
                                        </p:attrNameLst>
                                      </p:cBhvr>
                                      <p:to>
                                        <p:strVal val="visible"/>
                                      </p:to>
                                    </p:set>
                                    <p:anim calcmode="lin" valueType="num">
                                      <p:cBhvr additive="base">
                                        <p:cTn id="7" dur="500" fill="hold"/>
                                        <p:tgtEl>
                                          <p:spTgt spid="55314"/>
                                        </p:tgtEl>
                                        <p:attrNameLst>
                                          <p:attrName>ppt_x</p:attrName>
                                        </p:attrNameLst>
                                      </p:cBhvr>
                                      <p:tavLst>
                                        <p:tav tm="0">
                                          <p:val>
                                            <p:strVal val="#ppt_x"/>
                                          </p:val>
                                        </p:tav>
                                        <p:tav tm="100000">
                                          <p:val>
                                            <p:strVal val="#ppt_x"/>
                                          </p:val>
                                        </p:tav>
                                      </p:tavLst>
                                    </p:anim>
                                    <p:anim calcmode="lin" valueType="num">
                                      <p:cBhvr additive="base">
                                        <p:cTn id="8" dur="500" fill="hold"/>
                                        <p:tgtEl>
                                          <p:spTgt spid="553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5315"/>
                                        </p:tgtEl>
                                        <p:attrNameLst>
                                          <p:attrName>style.visibility</p:attrName>
                                        </p:attrNameLst>
                                      </p:cBhvr>
                                      <p:to>
                                        <p:strVal val="visible"/>
                                      </p:to>
                                    </p:set>
                                    <p:anim calcmode="lin" valueType="num">
                                      <p:cBhvr additive="base">
                                        <p:cTn id="13" dur="500" fill="hold"/>
                                        <p:tgtEl>
                                          <p:spTgt spid="55315"/>
                                        </p:tgtEl>
                                        <p:attrNameLst>
                                          <p:attrName>ppt_x</p:attrName>
                                        </p:attrNameLst>
                                      </p:cBhvr>
                                      <p:tavLst>
                                        <p:tav tm="0">
                                          <p:val>
                                            <p:strVal val="#ppt_x"/>
                                          </p:val>
                                        </p:tav>
                                        <p:tav tm="100000">
                                          <p:val>
                                            <p:strVal val="#ppt_x"/>
                                          </p:val>
                                        </p:tav>
                                      </p:tavLst>
                                    </p:anim>
                                    <p:anim calcmode="lin" valueType="num">
                                      <p:cBhvr additive="base">
                                        <p:cTn id="14" dur="500" fill="hold"/>
                                        <p:tgtEl>
                                          <p:spTgt spid="5531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5316"/>
                                        </p:tgtEl>
                                        <p:attrNameLst>
                                          <p:attrName>style.visibility</p:attrName>
                                        </p:attrNameLst>
                                      </p:cBhvr>
                                      <p:to>
                                        <p:strVal val="visible"/>
                                      </p:to>
                                    </p:set>
                                    <p:anim calcmode="lin" valueType="num">
                                      <p:cBhvr additive="base">
                                        <p:cTn id="19" dur="500" fill="hold"/>
                                        <p:tgtEl>
                                          <p:spTgt spid="55316"/>
                                        </p:tgtEl>
                                        <p:attrNameLst>
                                          <p:attrName>ppt_x</p:attrName>
                                        </p:attrNameLst>
                                      </p:cBhvr>
                                      <p:tavLst>
                                        <p:tav tm="0">
                                          <p:val>
                                            <p:strVal val="#ppt_x"/>
                                          </p:val>
                                        </p:tav>
                                        <p:tav tm="100000">
                                          <p:val>
                                            <p:strVal val="#ppt_x"/>
                                          </p:val>
                                        </p:tav>
                                      </p:tavLst>
                                    </p:anim>
                                    <p:anim calcmode="lin" valueType="num">
                                      <p:cBhvr additive="base">
                                        <p:cTn id="20" dur="500" fill="hold"/>
                                        <p:tgtEl>
                                          <p:spTgt spid="5531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5317"/>
                                        </p:tgtEl>
                                        <p:attrNameLst>
                                          <p:attrName>style.visibility</p:attrName>
                                        </p:attrNameLst>
                                      </p:cBhvr>
                                      <p:to>
                                        <p:strVal val="visible"/>
                                      </p:to>
                                    </p:set>
                                    <p:anim calcmode="lin" valueType="num">
                                      <p:cBhvr additive="base">
                                        <p:cTn id="25" dur="500" fill="hold"/>
                                        <p:tgtEl>
                                          <p:spTgt spid="55317"/>
                                        </p:tgtEl>
                                        <p:attrNameLst>
                                          <p:attrName>ppt_x</p:attrName>
                                        </p:attrNameLst>
                                      </p:cBhvr>
                                      <p:tavLst>
                                        <p:tav tm="0">
                                          <p:val>
                                            <p:strVal val="#ppt_x"/>
                                          </p:val>
                                        </p:tav>
                                        <p:tav tm="100000">
                                          <p:val>
                                            <p:strVal val="#ppt_x"/>
                                          </p:val>
                                        </p:tav>
                                      </p:tavLst>
                                    </p:anim>
                                    <p:anim calcmode="lin" valueType="num">
                                      <p:cBhvr additive="base">
                                        <p:cTn id="26" dur="500" fill="hold"/>
                                        <p:tgtEl>
                                          <p:spTgt spid="5531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nodeType="clickEffect">
                                  <p:stCondLst>
                                    <p:cond delay="0"/>
                                  </p:stCondLst>
                                  <p:childTnLst>
                                    <p:set>
                                      <p:cBhvr>
                                        <p:cTn id="30" dur="1" fill="hold">
                                          <p:stCondLst>
                                            <p:cond delay="0"/>
                                          </p:stCondLst>
                                        </p:cTn>
                                        <p:tgtEl>
                                          <p:spTgt spid="55320"/>
                                        </p:tgtEl>
                                        <p:attrNameLst>
                                          <p:attrName>style.visibility</p:attrName>
                                        </p:attrNameLst>
                                      </p:cBhvr>
                                      <p:to>
                                        <p:strVal val="visible"/>
                                      </p:to>
                                    </p:set>
                                    <p:animEffect transition="in" filter="fade">
                                      <p:cBhvr>
                                        <p:cTn id="31" dur="1000"/>
                                        <p:tgtEl>
                                          <p:spTgt spid="55320"/>
                                        </p:tgtEl>
                                      </p:cBhvr>
                                    </p:animEffect>
                                    <p:anim calcmode="lin" valueType="num">
                                      <p:cBhvr>
                                        <p:cTn id="32" dur="1000" fill="hold"/>
                                        <p:tgtEl>
                                          <p:spTgt spid="55320"/>
                                        </p:tgtEl>
                                        <p:attrNameLst>
                                          <p:attrName>ppt_x</p:attrName>
                                        </p:attrNameLst>
                                      </p:cBhvr>
                                      <p:tavLst>
                                        <p:tav tm="0">
                                          <p:val>
                                            <p:strVal val="#ppt_x"/>
                                          </p:val>
                                        </p:tav>
                                        <p:tav tm="100000">
                                          <p:val>
                                            <p:strVal val="#ppt_x"/>
                                          </p:val>
                                        </p:tav>
                                      </p:tavLst>
                                    </p:anim>
                                    <p:anim calcmode="lin" valueType="num">
                                      <p:cBhvr>
                                        <p:cTn id="33" dur="900" decel="100000" fill="hold"/>
                                        <p:tgtEl>
                                          <p:spTgt spid="55320"/>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55320"/>
                                        </p:tgtEl>
                                        <p:attrNameLst>
                                          <p:attrName>ppt_y</p:attrName>
                                        </p:attrNameLst>
                                      </p:cBhvr>
                                      <p:tavLst>
                                        <p:tav tm="0">
                                          <p:val>
                                            <p:strVal val="#ppt_y-.03"/>
                                          </p:val>
                                        </p:tav>
                                        <p:tav tm="100000">
                                          <p:val>
                                            <p:strVal val="#ppt_y"/>
                                          </p:val>
                                        </p:tav>
                                      </p:tavLst>
                                    </p:anim>
                                  </p:childTnLst>
                                </p:cTn>
                              </p:par>
                              <p:par>
                                <p:cTn id="35" presetID="31" presetClass="entr" presetSubtype="0" fill="hold" nodeType="withEffect">
                                  <p:stCondLst>
                                    <p:cond delay="0"/>
                                  </p:stCondLst>
                                  <p:iterate type="lt">
                                    <p:tmPct val="5000"/>
                                  </p:iterate>
                                  <p:childTnLst>
                                    <p:set>
                                      <p:cBhvr>
                                        <p:cTn id="36" dur="1" fill="hold">
                                          <p:stCondLst>
                                            <p:cond delay="0"/>
                                          </p:stCondLst>
                                        </p:cTn>
                                        <p:tgtEl>
                                          <p:spTgt spid="55321"/>
                                        </p:tgtEl>
                                        <p:attrNameLst>
                                          <p:attrName>style.visibility</p:attrName>
                                        </p:attrNameLst>
                                      </p:cBhvr>
                                      <p:to>
                                        <p:strVal val="visible"/>
                                      </p:to>
                                    </p:set>
                                    <p:anim calcmode="lin" valueType="num">
                                      <p:cBhvr>
                                        <p:cTn id="37" dur="1000" fill="hold"/>
                                        <p:tgtEl>
                                          <p:spTgt spid="55321"/>
                                        </p:tgtEl>
                                        <p:attrNameLst>
                                          <p:attrName>ppt_w</p:attrName>
                                        </p:attrNameLst>
                                      </p:cBhvr>
                                      <p:tavLst>
                                        <p:tav tm="0">
                                          <p:val>
                                            <p:fltVal val="0"/>
                                          </p:val>
                                        </p:tav>
                                        <p:tav tm="100000">
                                          <p:val>
                                            <p:strVal val="#ppt_w"/>
                                          </p:val>
                                        </p:tav>
                                      </p:tavLst>
                                    </p:anim>
                                    <p:anim calcmode="lin" valueType="num">
                                      <p:cBhvr>
                                        <p:cTn id="38" dur="1000" fill="hold"/>
                                        <p:tgtEl>
                                          <p:spTgt spid="55321"/>
                                        </p:tgtEl>
                                        <p:attrNameLst>
                                          <p:attrName>ppt_h</p:attrName>
                                        </p:attrNameLst>
                                      </p:cBhvr>
                                      <p:tavLst>
                                        <p:tav tm="0">
                                          <p:val>
                                            <p:fltVal val="0"/>
                                          </p:val>
                                        </p:tav>
                                        <p:tav tm="100000">
                                          <p:val>
                                            <p:strVal val="#ppt_h"/>
                                          </p:val>
                                        </p:tav>
                                      </p:tavLst>
                                    </p:anim>
                                    <p:anim calcmode="lin" valueType="num">
                                      <p:cBhvr>
                                        <p:cTn id="39" dur="1000" fill="hold"/>
                                        <p:tgtEl>
                                          <p:spTgt spid="55321"/>
                                        </p:tgtEl>
                                        <p:attrNameLst>
                                          <p:attrName>style.rotation</p:attrName>
                                        </p:attrNameLst>
                                      </p:cBhvr>
                                      <p:tavLst>
                                        <p:tav tm="0">
                                          <p:val>
                                            <p:fltVal val="90"/>
                                          </p:val>
                                        </p:tav>
                                        <p:tav tm="100000">
                                          <p:val>
                                            <p:fltVal val="0"/>
                                          </p:val>
                                        </p:tav>
                                      </p:tavLst>
                                    </p:anim>
                                    <p:animEffect transition="in" filter="fade">
                                      <p:cBhvr>
                                        <p:cTn id="40" dur="1000"/>
                                        <p:tgtEl>
                                          <p:spTgt spid="55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14" grpId="0" animBg="1"/>
      <p:bldP spid="55315" grpId="0" animBg="1"/>
      <p:bldP spid="55316" grpId="0" animBg="1"/>
      <p:bldP spid="553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descr="6"/>
          <p:cNvPicPr>
            <a:picLocks noChangeAspect="1" noChangeArrowheads="1"/>
          </p:cNvPicPr>
          <p:nvPr/>
        </p:nvPicPr>
        <p:blipFill>
          <a:blip r:embed="rId2"/>
          <a:srcRect/>
          <a:stretch>
            <a:fillRect/>
          </a:stretch>
        </p:blipFill>
        <p:spPr bwMode="auto">
          <a:xfrm>
            <a:off x="1371600" y="3581400"/>
            <a:ext cx="4724400" cy="2819400"/>
          </a:xfrm>
          <a:prstGeom prst="rect">
            <a:avLst/>
          </a:prstGeom>
          <a:noFill/>
          <a:ln w="9525">
            <a:noFill/>
            <a:miter lim="800000"/>
            <a:headEnd/>
            <a:tailEnd/>
          </a:ln>
        </p:spPr>
      </p:pic>
      <p:pic>
        <p:nvPicPr>
          <p:cNvPr id="17411" name="Picture 5" descr="55190210-hanhdttpapaw-dudu"/>
          <p:cNvPicPr>
            <a:picLocks noChangeAspect="1" noChangeArrowheads="1"/>
          </p:cNvPicPr>
          <p:nvPr/>
        </p:nvPicPr>
        <p:blipFill>
          <a:blip r:embed="rId3"/>
          <a:srcRect/>
          <a:stretch>
            <a:fillRect/>
          </a:stretch>
        </p:blipFill>
        <p:spPr bwMode="auto">
          <a:xfrm>
            <a:off x="1371600" y="0"/>
            <a:ext cx="3333750" cy="3314700"/>
          </a:xfrm>
          <a:prstGeom prst="rect">
            <a:avLst/>
          </a:prstGeom>
          <a:noFill/>
          <a:ln w="9525">
            <a:noFill/>
            <a:miter lim="800000"/>
            <a:headEnd/>
            <a:tailEnd/>
          </a:ln>
        </p:spPr>
      </p:pic>
      <p:pic>
        <p:nvPicPr>
          <p:cNvPr id="17412" name="Picture 6" descr="DUA%20HAU%20satra"/>
          <p:cNvPicPr>
            <a:picLocks noChangeAspect="1" noChangeArrowheads="1"/>
          </p:cNvPicPr>
          <p:nvPr/>
        </p:nvPicPr>
        <p:blipFill>
          <a:blip r:embed="rId4"/>
          <a:srcRect/>
          <a:stretch>
            <a:fillRect/>
          </a:stretch>
        </p:blipFill>
        <p:spPr bwMode="auto">
          <a:xfrm>
            <a:off x="5029200" y="-304800"/>
            <a:ext cx="3810000" cy="3314700"/>
          </a:xfrm>
          <a:prstGeom prst="rect">
            <a:avLst/>
          </a:prstGeom>
          <a:noFill/>
          <a:ln w="9525">
            <a:noFill/>
            <a:miter lim="800000"/>
            <a:headEnd/>
            <a:tailEnd/>
          </a:ln>
        </p:spPr>
      </p:pic>
      <p:pic>
        <p:nvPicPr>
          <p:cNvPr id="17413" name="Picture 7" descr="munt1"/>
          <p:cNvPicPr>
            <a:picLocks noChangeAspect="1" noChangeArrowheads="1"/>
          </p:cNvPicPr>
          <p:nvPr/>
        </p:nvPicPr>
        <p:blipFill>
          <a:blip r:embed="rId5"/>
          <a:srcRect/>
          <a:stretch>
            <a:fillRect/>
          </a:stretch>
        </p:blipFill>
        <p:spPr bwMode="auto">
          <a:xfrm>
            <a:off x="5867400" y="3048000"/>
            <a:ext cx="3657600" cy="40386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81000" y="533400"/>
            <a:ext cx="8382000" cy="366713"/>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18435" name="Rectangle 3"/>
          <p:cNvSpPr>
            <a:spLocks noChangeArrowheads="1"/>
          </p:cNvSpPr>
          <p:nvPr/>
        </p:nvSpPr>
        <p:spPr bwMode="auto">
          <a:xfrm>
            <a:off x="381000" y="304800"/>
            <a:ext cx="8229600" cy="774700"/>
          </a:xfrm>
          <a:prstGeom prst="rect">
            <a:avLst/>
          </a:prstGeom>
          <a:noFill/>
          <a:ln w="9525">
            <a:noFill/>
            <a:miter lim="800000"/>
            <a:headEnd/>
            <a:tailEnd/>
          </a:ln>
        </p:spPr>
        <p:txBody>
          <a:bodyPr anchor="ctr"/>
          <a:lstStyle/>
          <a:p>
            <a:pPr algn="ctr" eaLnBrk="0" hangingPunct="0"/>
            <a:endParaRPr lang="en-US" sz="2800" b="1">
              <a:solidFill>
                <a:schemeClr val="tx2"/>
              </a:solidFill>
            </a:endParaRPr>
          </a:p>
        </p:txBody>
      </p:sp>
      <p:sp>
        <p:nvSpPr>
          <p:cNvPr id="18436" name="Rectangle 4"/>
          <p:cNvSpPr>
            <a:spLocks noChangeArrowheads="1"/>
          </p:cNvSpPr>
          <p:nvPr/>
        </p:nvSpPr>
        <p:spPr bwMode="auto">
          <a:xfrm>
            <a:off x="457200" y="1143000"/>
            <a:ext cx="8686800" cy="579438"/>
          </a:xfrm>
          <a:prstGeom prst="rect">
            <a:avLst/>
          </a:prstGeom>
          <a:noFill/>
          <a:ln w="9525">
            <a:noFill/>
            <a:miter lim="800000"/>
            <a:headEnd/>
            <a:tailEnd/>
          </a:ln>
        </p:spPr>
        <p:txBody>
          <a:bodyPr>
            <a:spAutoFit/>
          </a:bodyPr>
          <a:lstStyle/>
          <a:p>
            <a:pPr algn="ctr" eaLnBrk="0" hangingPunct="0"/>
            <a:r>
              <a:rPr lang="en-US" sz="3200" b="1">
                <a:solidFill>
                  <a:srgbClr val="000066"/>
                </a:solidFill>
              </a:rPr>
              <a:t>CHỦ NGỮ TRONG CÂU KỂ AI THẾ NÀO?</a:t>
            </a:r>
          </a:p>
        </p:txBody>
      </p:sp>
      <p:sp>
        <p:nvSpPr>
          <p:cNvPr id="18437" name="Text Box 5"/>
          <p:cNvSpPr txBox="1">
            <a:spLocks noChangeArrowheads="1"/>
          </p:cNvSpPr>
          <p:nvPr/>
        </p:nvSpPr>
        <p:spPr bwMode="auto">
          <a:xfrm>
            <a:off x="0" y="0"/>
            <a:ext cx="9144000" cy="1220788"/>
          </a:xfrm>
          <a:prstGeom prst="rect">
            <a:avLst/>
          </a:prstGeom>
          <a:noFill/>
          <a:ln w="9525">
            <a:noFill/>
            <a:miter lim="800000"/>
            <a:headEnd/>
            <a:tailEnd/>
          </a:ln>
        </p:spPr>
        <p:txBody>
          <a:bodyPr>
            <a:spAutoFit/>
          </a:bodyPr>
          <a:lstStyle/>
          <a:p>
            <a:pPr algn="ctr">
              <a:spcBef>
                <a:spcPct val="50000"/>
              </a:spcBef>
            </a:pPr>
            <a:endParaRPr lang="en-US" sz="3200"/>
          </a:p>
          <a:p>
            <a:pPr algn="ctr">
              <a:spcBef>
                <a:spcPct val="50000"/>
              </a:spcBef>
            </a:pPr>
            <a:r>
              <a:rPr lang="en-US" sz="2800"/>
              <a:t>LUYỆN TỪ VÀ CÂU</a:t>
            </a:r>
          </a:p>
        </p:txBody>
      </p:sp>
      <p:sp>
        <p:nvSpPr>
          <p:cNvPr id="18438" name="Rectangle 6"/>
          <p:cNvSpPr>
            <a:spLocks noChangeArrowheads="1"/>
          </p:cNvSpPr>
          <p:nvPr/>
        </p:nvSpPr>
        <p:spPr bwMode="auto">
          <a:xfrm>
            <a:off x="0" y="1676400"/>
            <a:ext cx="2078038" cy="579438"/>
          </a:xfrm>
          <a:prstGeom prst="rect">
            <a:avLst/>
          </a:prstGeom>
          <a:noFill/>
          <a:ln w="9525">
            <a:noFill/>
            <a:miter lim="800000"/>
            <a:headEnd/>
            <a:tailEnd/>
          </a:ln>
        </p:spPr>
        <p:txBody>
          <a:bodyPr wrap="none">
            <a:spAutoFit/>
          </a:bodyPr>
          <a:lstStyle/>
          <a:p>
            <a:r>
              <a:rPr lang="en-US" sz="3200">
                <a:solidFill>
                  <a:srgbClr val="0000FF"/>
                </a:solidFill>
              </a:rPr>
              <a:t>Luyện tập:</a:t>
            </a:r>
          </a:p>
        </p:txBody>
      </p:sp>
      <p:sp>
        <p:nvSpPr>
          <p:cNvPr id="18439" name="Rectangle 7"/>
          <p:cNvSpPr>
            <a:spLocks noChangeArrowheads="1"/>
          </p:cNvSpPr>
          <p:nvPr/>
        </p:nvSpPr>
        <p:spPr bwMode="auto">
          <a:xfrm>
            <a:off x="0" y="2286000"/>
            <a:ext cx="9144000" cy="1570038"/>
          </a:xfrm>
          <a:prstGeom prst="rect">
            <a:avLst/>
          </a:prstGeom>
          <a:noFill/>
          <a:ln w="9525">
            <a:noFill/>
            <a:miter lim="800000"/>
            <a:headEnd/>
            <a:tailEnd/>
          </a:ln>
        </p:spPr>
        <p:txBody>
          <a:bodyPr>
            <a:spAutoFit/>
          </a:bodyPr>
          <a:lstStyle/>
          <a:p>
            <a:pPr eaLnBrk="0" hangingPunct="0">
              <a:spcBef>
                <a:spcPct val="50000"/>
              </a:spcBef>
            </a:pPr>
            <a:r>
              <a:rPr lang="en-US"/>
              <a:t>     </a:t>
            </a:r>
            <a:r>
              <a:rPr lang="en-US" sz="3200"/>
              <a:t>2. Viết một đoạn văn khoảng 5 câu về một loại trái cây mà em thích, trong đoạn văn có dùng một số câu kể Ai thế nào?</a:t>
            </a:r>
          </a:p>
        </p:txBody>
      </p:sp>
      <p:sp>
        <p:nvSpPr>
          <p:cNvPr id="57352" name="Line 8"/>
          <p:cNvSpPr>
            <a:spLocks noChangeShapeType="1"/>
          </p:cNvSpPr>
          <p:nvPr/>
        </p:nvSpPr>
        <p:spPr bwMode="auto">
          <a:xfrm>
            <a:off x="990600" y="2819400"/>
            <a:ext cx="3124200" cy="0"/>
          </a:xfrm>
          <a:prstGeom prst="line">
            <a:avLst/>
          </a:prstGeom>
          <a:noFill/>
          <a:ln w="28575">
            <a:solidFill>
              <a:srgbClr val="FF0000"/>
            </a:solidFill>
            <a:round/>
            <a:headEnd/>
            <a:tailEnd/>
          </a:ln>
        </p:spPr>
        <p:txBody>
          <a:bodyPr/>
          <a:lstStyle/>
          <a:p>
            <a:endParaRPr lang="en-US"/>
          </a:p>
        </p:txBody>
      </p:sp>
      <p:sp>
        <p:nvSpPr>
          <p:cNvPr id="57353" name="Line 9"/>
          <p:cNvSpPr>
            <a:spLocks noChangeShapeType="1"/>
          </p:cNvSpPr>
          <p:nvPr/>
        </p:nvSpPr>
        <p:spPr bwMode="auto">
          <a:xfrm>
            <a:off x="5715000" y="2819400"/>
            <a:ext cx="838200" cy="0"/>
          </a:xfrm>
          <a:prstGeom prst="line">
            <a:avLst/>
          </a:prstGeom>
          <a:noFill/>
          <a:ln w="28575">
            <a:solidFill>
              <a:srgbClr val="FF0000"/>
            </a:solidFill>
            <a:round/>
            <a:headEnd/>
            <a:tailEnd/>
          </a:ln>
        </p:spPr>
        <p:txBody>
          <a:bodyPr/>
          <a:lstStyle/>
          <a:p>
            <a:endParaRPr lang="en-US"/>
          </a:p>
        </p:txBody>
      </p:sp>
      <p:sp>
        <p:nvSpPr>
          <p:cNvPr id="57354" name="Line 10"/>
          <p:cNvSpPr>
            <a:spLocks noChangeShapeType="1"/>
          </p:cNvSpPr>
          <p:nvPr/>
        </p:nvSpPr>
        <p:spPr bwMode="auto">
          <a:xfrm>
            <a:off x="152400" y="3352800"/>
            <a:ext cx="3505200" cy="0"/>
          </a:xfrm>
          <a:prstGeom prst="line">
            <a:avLst/>
          </a:prstGeom>
          <a:noFill/>
          <a:ln w="28575">
            <a:solidFill>
              <a:srgbClr val="FF0000"/>
            </a:solidFill>
            <a:round/>
            <a:headEnd/>
            <a:tailEnd/>
          </a:ln>
        </p:spPr>
        <p:txBody>
          <a:bodyPr/>
          <a:lstStyle/>
          <a:p>
            <a:endParaRPr lang="en-US"/>
          </a:p>
        </p:txBody>
      </p:sp>
      <p:sp>
        <p:nvSpPr>
          <p:cNvPr id="57355" name="Line 11"/>
          <p:cNvSpPr>
            <a:spLocks noChangeShapeType="1"/>
          </p:cNvSpPr>
          <p:nvPr/>
        </p:nvSpPr>
        <p:spPr bwMode="auto">
          <a:xfrm>
            <a:off x="685800" y="3810000"/>
            <a:ext cx="3276600" cy="0"/>
          </a:xfrm>
          <a:prstGeom prst="line">
            <a:avLst/>
          </a:prstGeom>
          <a:noFill/>
          <a:ln w="28575">
            <a:solidFill>
              <a:srgbClr val="FF0000"/>
            </a:solidFill>
            <a:round/>
            <a:headEnd/>
            <a:tailEnd/>
          </a:ln>
        </p:spPr>
        <p:txBody>
          <a:bodyPr/>
          <a:lstStyle/>
          <a:p>
            <a:endParaRPr lang="en-US"/>
          </a:p>
        </p:txBody>
      </p:sp>
      <p:sp>
        <p:nvSpPr>
          <p:cNvPr id="57356" name="Rectangle 12"/>
          <p:cNvSpPr>
            <a:spLocks noChangeArrowheads="1"/>
          </p:cNvSpPr>
          <p:nvPr/>
        </p:nvSpPr>
        <p:spPr bwMode="auto">
          <a:xfrm>
            <a:off x="0" y="4495800"/>
            <a:ext cx="7924800" cy="2362200"/>
          </a:xfrm>
          <a:prstGeom prst="rect">
            <a:avLst/>
          </a:prstGeom>
          <a:noFill/>
          <a:ln w="9525">
            <a:noFill/>
            <a:miter lim="800000"/>
            <a:headEnd/>
            <a:tailEnd/>
          </a:ln>
        </p:spPr>
        <p:txBody>
          <a:bodyPr wrap="none" anchor="ctr"/>
          <a:lstStyle/>
          <a:p>
            <a:pPr algn="just" eaLnBrk="0" hangingPunct="0"/>
            <a:r>
              <a:rPr lang="en-US" sz="3200"/>
              <a:t>                        </a:t>
            </a:r>
            <a:r>
              <a:rPr lang="en-US" sz="3200">
                <a:solidFill>
                  <a:srgbClr val="FF0000"/>
                </a:solidFill>
              </a:rPr>
              <a:t>Gợi ý</a:t>
            </a:r>
            <a:r>
              <a:rPr lang="en-US" sz="3200"/>
              <a:t>  </a:t>
            </a:r>
          </a:p>
          <a:p>
            <a:pPr algn="just" eaLnBrk="0" hangingPunct="0"/>
            <a:r>
              <a:rPr lang="en-US" sz="3200"/>
              <a:t>a. Hình dáng của trái </a:t>
            </a:r>
            <a:r>
              <a:rPr lang="vi-VN" sz="3200"/>
              <a:t>đ</a:t>
            </a:r>
            <a:r>
              <a:rPr lang="en-US" sz="3200"/>
              <a:t>ó thế nào?</a:t>
            </a:r>
          </a:p>
          <a:p>
            <a:pPr algn="just" eaLnBrk="0" hangingPunct="0"/>
            <a:r>
              <a:rPr lang="en-US" sz="3200"/>
              <a:t>b. Màu của trái thế nào?</a:t>
            </a:r>
          </a:p>
          <a:p>
            <a:pPr algn="just" eaLnBrk="0" hangingPunct="0"/>
            <a:r>
              <a:rPr lang="en-US" sz="3200"/>
              <a:t>c. Vị của trái thế nào?</a:t>
            </a:r>
          </a:p>
          <a:p>
            <a:pPr algn="just" eaLnBrk="0" hangingPunct="0"/>
            <a:r>
              <a:rPr lang="en-US" sz="3200"/>
              <a:t>d. H</a:t>
            </a:r>
            <a:r>
              <a:rPr lang="vi-VN" sz="3200"/>
              <a:t>ươ</a:t>
            </a:r>
            <a:r>
              <a:rPr lang="en-US" sz="3200"/>
              <a:t>ng th</a:t>
            </a:r>
            <a:r>
              <a:rPr lang="vi-VN" sz="3200"/>
              <a:t>ơ</a:t>
            </a:r>
            <a:r>
              <a:rPr lang="en-US" sz="3200"/>
              <a:t>m của nó thế nào?</a:t>
            </a:r>
          </a:p>
          <a:p>
            <a:pPr algn="just" eaLnBrk="0" hangingPunct="0"/>
            <a:r>
              <a:rPr lang="en-US" sz="3200"/>
              <a:t>e. Ăn trái </a:t>
            </a:r>
            <a:r>
              <a:rPr lang="vi-VN" sz="3200"/>
              <a:t>đ</a:t>
            </a:r>
            <a:r>
              <a:rPr lang="en-US" sz="3200"/>
              <a:t>ó ta có cảm giác thế nào? </a:t>
            </a:r>
          </a:p>
          <a:p>
            <a:pPr algn="just">
              <a:spcBef>
                <a:spcPct val="20000"/>
              </a:spcBef>
              <a:buClr>
                <a:schemeClr val="hlink"/>
              </a:buClr>
              <a:buFontTx/>
              <a:buChar char="•"/>
            </a:pPr>
            <a:endParaRPr lang="en-US" sz="3200">
              <a:solidFill>
                <a:schemeClr val="tx2"/>
              </a:solidFill>
              <a:latin typeface=".VnTime" pitchFamily="34"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352"/>
                                        </p:tgtEl>
                                        <p:attrNameLst>
                                          <p:attrName>style.visibility</p:attrName>
                                        </p:attrNameLst>
                                      </p:cBhvr>
                                      <p:to>
                                        <p:strVal val="visible"/>
                                      </p:to>
                                    </p:set>
                                    <p:anim calcmode="lin" valueType="num">
                                      <p:cBhvr additive="base">
                                        <p:cTn id="7" dur="500" fill="hold"/>
                                        <p:tgtEl>
                                          <p:spTgt spid="57352"/>
                                        </p:tgtEl>
                                        <p:attrNameLst>
                                          <p:attrName>ppt_x</p:attrName>
                                        </p:attrNameLst>
                                      </p:cBhvr>
                                      <p:tavLst>
                                        <p:tav tm="0">
                                          <p:val>
                                            <p:strVal val="#ppt_x"/>
                                          </p:val>
                                        </p:tav>
                                        <p:tav tm="100000">
                                          <p:val>
                                            <p:strVal val="#ppt_x"/>
                                          </p:val>
                                        </p:tav>
                                      </p:tavLst>
                                    </p:anim>
                                    <p:anim calcmode="lin" valueType="num">
                                      <p:cBhvr additive="base">
                                        <p:cTn id="8" dur="500" fill="hold"/>
                                        <p:tgtEl>
                                          <p:spTgt spid="5735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7353"/>
                                        </p:tgtEl>
                                        <p:attrNameLst>
                                          <p:attrName>style.visibility</p:attrName>
                                        </p:attrNameLst>
                                      </p:cBhvr>
                                      <p:to>
                                        <p:strVal val="visible"/>
                                      </p:to>
                                    </p:set>
                                    <p:anim calcmode="lin" valueType="num">
                                      <p:cBhvr additive="base">
                                        <p:cTn id="13" dur="500" fill="hold"/>
                                        <p:tgtEl>
                                          <p:spTgt spid="57353"/>
                                        </p:tgtEl>
                                        <p:attrNameLst>
                                          <p:attrName>ppt_x</p:attrName>
                                        </p:attrNameLst>
                                      </p:cBhvr>
                                      <p:tavLst>
                                        <p:tav tm="0">
                                          <p:val>
                                            <p:strVal val="#ppt_x"/>
                                          </p:val>
                                        </p:tav>
                                        <p:tav tm="100000">
                                          <p:val>
                                            <p:strVal val="#ppt_x"/>
                                          </p:val>
                                        </p:tav>
                                      </p:tavLst>
                                    </p:anim>
                                    <p:anim calcmode="lin" valueType="num">
                                      <p:cBhvr additive="base">
                                        <p:cTn id="14" dur="500" fill="hold"/>
                                        <p:tgtEl>
                                          <p:spTgt spid="5735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7354"/>
                                        </p:tgtEl>
                                        <p:attrNameLst>
                                          <p:attrName>style.visibility</p:attrName>
                                        </p:attrNameLst>
                                      </p:cBhvr>
                                      <p:to>
                                        <p:strVal val="visible"/>
                                      </p:to>
                                    </p:set>
                                    <p:anim calcmode="lin" valueType="num">
                                      <p:cBhvr additive="base">
                                        <p:cTn id="19" dur="500" fill="hold"/>
                                        <p:tgtEl>
                                          <p:spTgt spid="57354"/>
                                        </p:tgtEl>
                                        <p:attrNameLst>
                                          <p:attrName>ppt_x</p:attrName>
                                        </p:attrNameLst>
                                      </p:cBhvr>
                                      <p:tavLst>
                                        <p:tav tm="0">
                                          <p:val>
                                            <p:strVal val="#ppt_x"/>
                                          </p:val>
                                        </p:tav>
                                        <p:tav tm="100000">
                                          <p:val>
                                            <p:strVal val="#ppt_x"/>
                                          </p:val>
                                        </p:tav>
                                      </p:tavLst>
                                    </p:anim>
                                    <p:anim calcmode="lin" valueType="num">
                                      <p:cBhvr additive="base">
                                        <p:cTn id="20" dur="500" fill="hold"/>
                                        <p:tgtEl>
                                          <p:spTgt spid="5735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7355"/>
                                        </p:tgtEl>
                                        <p:attrNameLst>
                                          <p:attrName>style.visibility</p:attrName>
                                        </p:attrNameLst>
                                      </p:cBhvr>
                                      <p:to>
                                        <p:strVal val="visible"/>
                                      </p:to>
                                    </p:set>
                                    <p:anim calcmode="lin" valueType="num">
                                      <p:cBhvr additive="base">
                                        <p:cTn id="25" dur="500" fill="hold"/>
                                        <p:tgtEl>
                                          <p:spTgt spid="57355"/>
                                        </p:tgtEl>
                                        <p:attrNameLst>
                                          <p:attrName>ppt_x</p:attrName>
                                        </p:attrNameLst>
                                      </p:cBhvr>
                                      <p:tavLst>
                                        <p:tav tm="0">
                                          <p:val>
                                            <p:strVal val="#ppt_x"/>
                                          </p:val>
                                        </p:tav>
                                        <p:tav tm="100000">
                                          <p:val>
                                            <p:strVal val="#ppt_x"/>
                                          </p:val>
                                        </p:tav>
                                      </p:tavLst>
                                    </p:anim>
                                    <p:anim calcmode="lin" valueType="num">
                                      <p:cBhvr additive="base">
                                        <p:cTn id="26" dur="500" fill="hold"/>
                                        <p:tgtEl>
                                          <p:spTgt spid="5735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57356"/>
                                        </p:tgtEl>
                                        <p:attrNameLst>
                                          <p:attrName>style.visibility</p:attrName>
                                        </p:attrNameLst>
                                      </p:cBhvr>
                                      <p:to>
                                        <p:strVal val="visible"/>
                                      </p:to>
                                    </p:set>
                                    <p:animEffect transition="in" filter="fade">
                                      <p:cBhvr>
                                        <p:cTn id="31" dur="1000"/>
                                        <p:tgtEl>
                                          <p:spTgt spid="57356"/>
                                        </p:tgtEl>
                                      </p:cBhvr>
                                    </p:animEffect>
                                    <p:anim calcmode="lin" valueType="num">
                                      <p:cBhvr>
                                        <p:cTn id="32" dur="1000" fill="hold"/>
                                        <p:tgtEl>
                                          <p:spTgt spid="57356"/>
                                        </p:tgtEl>
                                        <p:attrNameLst>
                                          <p:attrName>ppt_x</p:attrName>
                                        </p:attrNameLst>
                                      </p:cBhvr>
                                      <p:tavLst>
                                        <p:tav tm="0">
                                          <p:val>
                                            <p:strVal val="#ppt_x"/>
                                          </p:val>
                                        </p:tav>
                                        <p:tav tm="100000">
                                          <p:val>
                                            <p:strVal val="#ppt_x"/>
                                          </p:val>
                                        </p:tav>
                                      </p:tavLst>
                                    </p:anim>
                                    <p:anim calcmode="lin" valueType="num">
                                      <p:cBhvr>
                                        <p:cTn id="33" dur="900" decel="100000" fill="hold"/>
                                        <p:tgtEl>
                                          <p:spTgt spid="57356"/>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5735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2" grpId="0" animBg="1"/>
      <p:bldP spid="57353" grpId="0" animBg="1"/>
      <p:bldP spid="57354" grpId="0" animBg="1"/>
      <p:bldP spid="57355" grpId="0" animBg="1"/>
      <p:bldP spid="573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7543800" cy="1311275"/>
          </a:xfrm>
          <a:prstGeom prst="rect">
            <a:avLst/>
          </a:prstGeom>
          <a:noFill/>
          <a:ln w="9525">
            <a:noFill/>
            <a:miter lim="800000"/>
            <a:headEnd/>
            <a:tailEnd/>
          </a:ln>
        </p:spPr>
        <p:txBody>
          <a:bodyPr>
            <a:spAutoFit/>
          </a:bodyPr>
          <a:lstStyle/>
          <a:p>
            <a:pPr algn="ctr">
              <a:spcBef>
                <a:spcPct val="50000"/>
              </a:spcBef>
            </a:pPr>
            <a:endParaRPr lang="en-US" sz="3200"/>
          </a:p>
          <a:p>
            <a:pPr algn="ctr">
              <a:spcBef>
                <a:spcPct val="50000"/>
              </a:spcBef>
            </a:pPr>
            <a:r>
              <a:rPr lang="en-US" sz="3200"/>
              <a:t>LUYỆN TỪ VÀ CÂU</a:t>
            </a:r>
          </a:p>
        </p:txBody>
      </p:sp>
      <p:sp>
        <p:nvSpPr>
          <p:cNvPr id="38916" name="Text Box 4"/>
          <p:cNvSpPr txBox="1">
            <a:spLocks noChangeArrowheads="1"/>
          </p:cNvSpPr>
          <p:nvPr/>
        </p:nvSpPr>
        <p:spPr bwMode="auto">
          <a:xfrm>
            <a:off x="990600" y="2819400"/>
            <a:ext cx="7391400" cy="579438"/>
          </a:xfrm>
          <a:prstGeom prst="rect">
            <a:avLst/>
          </a:prstGeom>
          <a:solidFill>
            <a:schemeClr val="folHlink"/>
          </a:solidFill>
          <a:ln w="9525">
            <a:noFill/>
            <a:miter lim="800000"/>
            <a:headEnd/>
            <a:tailEnd/>
          </a:ln>
        </p:spPr>
        <p:txBody>
          <a:bodyPr>
            <a:spAutoFit/>
          </a:bodyPr>
          <a:lstStyle/>
          <a:p>
            <a:pPr>
              <a:spcBef>
                <a:spcPct val="50000"/>
              </a:spcBef>
            </a:pPr>
            <a:r>
              <a:rPr lang="en-US" sz="3200" b="1"/>
              <a:t>VỊ NGỮ TRONG CÂU KỂ THẾ NÀO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304800"/>
            <a:ext cx="9144000" cy="5457825"/>
          </a:xfrm>
          <a:prstGeom prst="rect">
            <a:avLst/>
          </a:prstGeom>
          <a:noFill/>
          <a:ln w="9525">
            <a:noFill/>
            <a:miter lim="800000"/>
            <a:headEnd/>
            <a:tailEnd/>
          </a:ln>
        </p:spPr>
        <p:txBody>
          <a:bodyPr>
            <a:spAutoFit/>
          </a:bodyPr>
          <a:lstStyle/>
          <a:p>
            <a:pPr marL="342900" indent="-342900" algn="just">
              <a:spcBef>
                <a:spcPct val="50000"/>
              </a:spcBef>
            </a:pPr>
            <a:r>
              <a:rPr lang="en-US" sz="2800"/>
              <a:t>1. </a:t>
            </a:r>
            <a:r>
              <a:rPr lang="en-US" sz="3200"/>
              <a:t>Chọn chữ cái đặt trước câu trả lời đúng nhất nội dung bài tập sau:</a:t>
            </a:r>
          </a:p>
          <a:p>
            <a:pPr marL="342900" indent="-342900" algn="just">
              <a:spcBef>
                <a:spcPct val="50000"/>
              </a:spcBef>
            </a:pPr>
            <a:r>
              <a:rPr lang="en-US" sz="3200"/>
              <a:t>   Trong các câu sau, câu  kể Ai thế nào? là:</a:t>
            </a:r>
          </a:p>
          <a:p>
            <a:pPr marL="342900" indent="-342900" algn="just">
              <a:spcBef>
                <a:spcPct val="50000"/>
              </a:spcBef>
            </a:pPr>
            <a:r>
              <a:rPr lang="en-US" sz="3200"/>
              <a:t>           A. Các chị đội nón đi chợ.</a:t>
            </a:r>
          </a:p>
          <a:p>
            <a:pPr marL="342900" indent="-342900" algn="just">
              <a:spcBef>
                <a:spcPct val="50000"/>
              </a:spcBef>
            </a:pPr>
            <a:r>
              <a:rPr lang="en-US" sz="3200"/>
              <a:t>           B. Quai nón màu hồng.</a:t>
            </a:r>
          </a:p>
          <a:p>
            <a:pPr marL="342900" indent="-342900" algn="just">
              <a:spcBef>
                <a:spcPct val="50000"/>
              </a:spcBef>
            </a:pPr>
            <a:r>
              <a:rPr lang="en-US" sz="3200"/>
              <a:t>           C. Các bạn chơi nhảy dây rất vui.</a:t>
            </a:r>
          </a:p>
          <a:p>
            <a:pPr marL="342900" indent="-342900" algn="just">
              <a:spcBef>
                <a:spcPct val="50000"/>
              </a:spcBef>
            </a:pPr>
            <a:r>
              <a:rPr lang="en-US" sz="3200"/>
              <a:t>           D. Trên cành, chim hót líu lo.</a:t>
            </a:r>
          </a:p>
          <a:p>
            <a:pPr marL="342900" indent="-342900" algn="just">
              <a:spcBef>
                <a:spcPct val="50000"/>
              </a:spcBef>
            </a:pPr>
            <a:endParaRPr lang="en-US" sz="3200"/>
          </a:p>
        </p:txBody>
      </p:sp>
      <p:sp>
        <p:nvSpPr>
          <p:cNvPr id="39939" name="Line 3"/>
          <p:cNvSpPr>
            <a:spLocks noChangeShapeType="1"/>
          </p:cNvSpPr>
          <p:nvPr/>
        </p:nvSpPr>
        <p:spPr bwMode="auto">
          <a:xfrm>
            <a:off x="685800" y="838200"/>
            <a:ext cx="2362200" cy="0"/>
          </a:xfrm>
          <a:prstGeom prst="line">
            <a:avLst/>
          </a:prstGeom>
          <a:noFill/>
          <a:ln w="57150">
            <a:solidFill>
              <a:schemeClr val="tx1"/>
            </a:solidFill>
            <a:round/>
            <a:headEnd/>
            <a:tailEnd/>
          </a:ln>
        </p:spPr>
        <p:txBody>
          <a:bodyPr/>
          <a:lstStyle/>
          <a:p>
            <a:endParaRPr lang="en-US"/>
          </a:p>
        </p:txBody>
      </p:sp>
      <p:sp>
        <p:nvSpPr>
          <p:cNvPr id="39940" name="Line 4"/>
          <p:cNvSpPr>
            <a:spLocks noChangeShapeType="1"/>
          </p:cNvSpPr>
          <p:nvPr/>
        </p:nvSpPr>
        <p:spPr bwMode="auto">
          <a:xfrm>
            <a:off x="5105400" y="838200"/>
            <a:ext cx="3886200" cy="0"/>
          </a:xfrm>
          <a:prstGeom prst="line">
            <a:avLst/>
          </a:prstGeom>
          <a:noFill/>
          <a:ln w="57150">
            <a:solidFill>
              <a:schemeClr val="tx1"/>
            </a:solidFill>
            <a:round/>
            <a:headEnd/>
            <a:tailEnd/>
          </a:ln>
        </p:spPr>
        <p:txBody>
          <a:bodyPr/>
          <a:lstStyle/>
          <a:p>
            <a:endParaRPr lang="en-US"/>
          </a:p>
        </p:txBody>
      </p:sp>
      <p:sp>
        <p:nvSpPr>
          <p:cNvPr id="39941" name="Line 5"/>
          <p:cNvSpPr>
            <a:spLocks noChangeShapeType="1"/>
          </p:cNvSpPr>
          <p:nvPr/>
        </p:nvSpPr>
        <p:spPr bwMode="auto">
          <a:xfrm>
            <a:off x="3962400" y="2057400"/>
            <a:ext cx="3352800" cy="76200"/>
          </a:xfrm>
          <a:prstGeom prst="line">
            <a:avLst/>
          </a:prstGeom>
          <a:noFill/>
          <a:ln w="57150">
            <a:solidFill>
              <a:schemeClr val="tx1"/>
            </a:solidFill>
            <a:round/>
            <a:headEnd/>
            <a:tailEnd/>
          </a:ln>
        </p:spPr>
        <p:txBody>
          <a:bodyPr/>
          <a:lstStyle/>
          <a:p>
            <a:endParaRPr lang="en-US"/>
          </a:p>
        </p:txBody>
      </p:sp>
      <p:sp>
        <p:nvSpPr>
          <p:cNvPr id="39942" name="Text Box 6"/>
          <p:cNvSpPr txBox="1">
            <a:spLocks noChangeArrowheads="1"/>
          </p:cNvSpPr>
          <p:nvPr/>
        </p:nvSpPr>
        <p:spPr bwMode="auto">
          <a:xfrm>
            <a:off x="1295400" y="3048000"/>
            <a:ext cx="381000" cy="519113"/>
          </a:xfrm>
          <a:prstGeom prst="rect">
            <a:avLst/>
          </a:prstGeom>
          <a:solidFill>
            <a:schemeClr val="folHlink"/>
          </a:solidFill>
          <a:ln w="9525">
            <a:noFill/>
            <a:miter lim="800000"/>
            <a:headEnd/>
            <a:tailEnd/>
          </a:ln>
        </p:spPr>
        <p:txBody>
          <a:bodyPr>
            <a:spAutoFit/>
          </a:bodyPr>
          <a:lstStyle/>
          <a:p>
            <a:pPr>
              <a:spcBef>
                <a:spcPct val="50000"/>
              </a:spcBef>
            </a:pPr>
            <a:r>
              <a:rPr lang="en-US" sz="2800"/>
              <a:t>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39940"/>
                                        </p:tgtEl>
                                        <p:attrNameLst>
                                          <p:attrName>style.visibility</p:attrName>
                                        </p:attrNameLst>
                                      </p:cBhvr>
                                      <p:to>
                                        <p:strVal val="visible"/>
                                      </p:to>
                                    </p:set>
                                    <p:animEffect transition="in" filter="blinds(horizontal)">
                                      <p:cBhvr>
                                        <p:cTn id="11" dur="500"/>
                                        <p:tgtEl>
                                          <p:spTgt spid="3994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9941"/>
                                        </p:tgtEl>
                                        <p:attrNameLst>
                                          <p:attrName>style.visibility</p:attrName>
                                        </p:attrNameLst>
                                      </p:cBhvr>
                                      <p:to>
                                        <p:strVal val="visible"/>
                                      </p:to>
                                    </p:set>
                                    <p:animEffect transition="in" filter="blinds(horizontal)">
                                      <p:cBhvr>
                                        <p:cTn id="16" dur="500"/>
                                        <p:tgtEl>
                                          <p:spTgt spid="3994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9942"/>
                                        </p:tgtEl>
                                        <p:attrNameLst>
                                          <p:attrName>style.visibility</p:attrName>
                                        </p:attrNameLst>
                                      </p:cBhvr>
                                      <p:to>
                                        <p:strVal val="visible"/>
                                      </p:to>
                                    </p:set>
                                    <p:anim calcmode="lin" valueType="num">
                                      <p:cBhvr additive="base">
                                        <p:cTn id="21" dur="500" fill="hold"/>
                                        <p:tgtEl>
                                          <p:spTgt spid="39942"/>
                                        </p:tgtEl>
                                        <p:attrNameLst>
                                          <p:attrName>ppt_x</p:attrName>
                                        </p:attrNameLst>
                                      </p:cBhvr>
                                      <p:tavLst>
                                        <p:tav tm="0">
                                          <p:val>
                                            <p:strVal val="#ppt_x"/>
                                          </p:val>
                                        </p:tav>
                                        <p:tav tm="100000">
                                          <p:val>
                                            <p:strVal val="#ppt_x"/>
                                          </p:val>
                                        </p:tav>
                                      </p:tavLst>
                                    </p:anim>
                                    <p:anim calcmode="lin" valueType="num">
                                      <p:cBhvr additive="base">
                                        <p:cTn id="22" dur="500" fill="hold"/>
                                        <p:tgtEl>
                                          <p:spTgt spid="399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animBg="1"/>
      <p:bldP spid="39940" grpId="0" animBg="1"/>
      <p:bldP spid="39941" grpId="0" animBg="1"/>
      <p:bldP spid="3994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28600" y="1752600"/>
            <a:ext cx="8458200" cy="1570038"/>
          </a:xfrm>
          <a:prstGeom prst="rect">
            <a:avLst/>
          </a:prstGeom>
          <a:noFill/>
          <a:ln w="9525">
            <a:noFill/>
            <a:miter lim="800000"/>
            <a:headEnd/>
            <a:tailEnd/>
          </a:ln>
        </p:spPr>
        <p:txBody>
          <a:bodyPr>
            <a:spAutoFit/>
          </a:bodyPr>
          <a:lstStyle/>
          <a:p>
            <a:pPr algn="just" eaLnBrk="0" hangingPunct="0">
              <a:spcBef>
                <a:spcPct val="50000"/>
              </a:spcBef>
            </a:pPr>
            <a:r>
              <a:rPr lang="en-US" sz="3200" b="1">
                <a:solidFill>
                  <a:schemeClr val="tx2"/>
                </a:solidFill>
              </a:rPr>
              <a:t>2.</a:t>
            </a:r>
            <a:r>
              <a:rPr lang="en-US" sz="3200">
                <a:solidFill>
                  <a:schemeClr val="tx2"/>
                </a:solidFill>
              </a:rPr>
              <a:t>  Vị ngữ trong câu kể Ai thế nào? biểu thị nội dung gì ? Chúng do những từ ngữ như thế nào tạo thành?</a:t>
            </a:r>
            <a:r>
              <a:rPr lang="en-US" sz="2800">
                <a:solidFill>
                  <a:schemeClr val="tx2"/>
                </a:solidFill>
              </a:rPr>
              <a:t> </a:t>
            </a:r>
          </a:p>
        </p:txBody>
      </p:sp>
      <p:sp>
        <p:nvSpPr>
          <p:cNvPr id="40963" name="Text Box 3"/>
          <p:cNvSpPr txBox="1">
            <a:spLocks noChangeArrowheads="1"/>
          </p:cNvSpPr>
          <p:nvPr/>
        </p:nvSpPr>
        <p:spPr bwMode="auto">
          <a:xfrm>
            <a:off x="304800" y="3657600"/>
            <a:ext cx="8458200" cy="2538413"/>
          </a:xfrm>
          <a:prstGeom prst="rect">
            <a:avLst/>
          </a:prstGeom>
          <a:solidFill>
            <a:schemeClr val="hlink"/>
          </a:solidFill>
          <a:ln w="9525">
            <a:solidFill>
              <a:srgbClr val="FF3300"/>
            </a:solidFill>
            <a:miter lim="800000"/>
            <a:headEnd/>
            <a:tailEnd/>
          </a:ln>
        </p:spPr>
        <p:txBody>
          <a:bodyPr>
            <a:spAutoFit/>
          </a:bodyPr>
          <a:lstStyle/>
          <a:p>
            <a:pPr algn="just" eaLnBrk="0" hangingPunct="0">
              <a:spcBef>
                <a:spcPct val="50000"/>
              </a:spcBef>
            </a:pPr>
            <a:r>
              <a:rPr lang="en-US" sz="3200"/>
              <a:t>    Vị ngữ trong câu kể Ai thế nào? chỉ đặc điểm, tính chất hoặc trạng thái của sự vật được nói đến ở chủ ngữ. Vị ngữ thường do tính từ, động từ ( hoặc cụm tính từ, cụm động từ ) tạo thành.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0963"/>
                                        </p:tgtEl>
                                        <p:attrNameLst>
                                          <p:attrName>style.visibility</p:attrName>
                                        </p:attrNameLst>
                                      </p:cBhvr>
                                      <p:to>
                                        <p:strVal val="visible"/>
                                      </p:to>
                                    </p:set>
                                    <p:anim calcmode="discrete" valueType="clr">
                                      <p:cBhvr override="childStyle">
                                        <p:cTn id="7" dur="80"/>
                                        <p:tgtEl>
                                          <p:spTgt spid="4096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0963"/>
                                        </p:tgtEl>
                                        <p:attrNameLst>
                                          <p:attrName>fillcolor</p:attrName>
                                        </p:attrNameLst>
                                      </p:cBhvr>
                                      <p:tavLst>
                                        <p:tav tm="0">
                                          <p:val>
                                            <p:clrVal>
                                              <a:schemeClr val="accent2"/>
                                            </p:clrVal>
                                          </p:val>
                                        </p:tav>
                                        <p:tav tm="50000">
                                          <p:val>
                                            <p:clrVal>
                                              <a:schemeClr val="hlink"/>
                                            </p:clrVal>
                                          </p:val>
                                        </p:tav>
                                      </p:tavLst>
                                    </p:anim>
                                    <p:set>
                                      <p:cBhvr>
                                        <p:cTn id="9" dur="80"/>
                                        <p:tgtEl>
                                          <p:spTgt spid="4096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533400"/>
            <a:ext cx="8382000" cy="366713"/>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6147" name="Rectangle 3"/>
          <p:cNvSpPr>
            <a:spLocks noChangeArrowheads="1"/>
          </p:cNvSpPr>
          <p:nvPr/>
        </p:nvSpPr>
        <p:spPr bwMode="auto">
          <a:xfrm>
            <a:off x="381000" y="304800"/>
            <a:ext cx="8229600" cy="774700"/>
          </a:xfrm>
          <a:prstGeom prst="rect">
            <a:avLst/>
          </a:prstGeom>
          <a:noFill/>
          <a:ln w="9525">
            <a:noFill/>
            <a:miter lim="800000"/>
            <a:headEnd/>
            <a:tailEnd/>
          </a:ln>
        </p:spPr>
        <p:txBody>
          <a:bodyPr anchor="ctr"/>
          <a:lstStyle/>
          <a:p>
            <a:pPr algn="ctr" eaLnBrk="0" hangingPunct="0"/>
            <a:endParaRPr lang="en-US" sz="2800" b="1">
              <a:solidFill>
                <a:schemeClr val="tx2"/>
              </a:solidFill>
            </a:endParaRPr>
          </a:p>
        </p:txBody>
      </p:sp>
      <p:sp>
        <p:nvSpPr>
          <p:cNvPr id="6148" name="Rectangle 6"/>
          <p:cNvSpPr>
            <a:spLocks noChangeArrowheads="1"/>
          </p:cNvSpPr>
          <p:nvPr/>
        </p:nvSpPr>
        <p:spPr bwMode="auto">
          <a:xfrm>
            <a:off x="457200" y="1143000"/>
            <a:ext cx="8686800" cy="579438"/>
          </a:xfrm>
          <a:prstGeom prst="rect">
            <a:avLst/>
          </a:prstGeom>
          <a:noFill/>
          <a:ln w="9525">
            <a:noFill/>
            <a:miter lim="800000"/>
            <a:headEnd/>
            <a:tailEnd/>
          </a:ln>
        </p:spPr>
        <p:txBody>
          <a:bodyPr>
            <a:spAutoFit/>
          </a:bodyPr>
          <a:lstStyle/>
          <a:p>
            <a:pPr algn="ctr" eaLnBrk="0" hangingPunct="0"/>
            <a:r>
              <a:rPr lang="en-US" sz="3200" b="1">
                <a:solidFill>
                  <a:srgbClr val="000066"/>
                </a:solidFill>
              </a:rPr>
              <a:t>CHỦ NGỮ TRONG CÂU KỂ AI THẾ NÀO?</a:t>
            </a:r>
          </a:p>
        </p:txBody>
      </p:sp>
      <p:sp>
        <p:nvSpPr>
          <p:cNvPr id="43015" name="Text Box 7"/>
          <p:cNvSpPr txBox="1">
            <a:spLocks noChangeArrowheads="1"/>
          </p:cNvSpPr>
          <p:nvPr/>
        </p:nvSpPr>
        <p:spPr bwMode="auto">
          <a:xfrm>
            <a:off x="533400" y="1676400"/>
            <a:ext cx="2971800" cy="579438"/>
          </a:xfrm>
          <a:prstGeom prst="rect">
            <a:avLst/>
          </a:prstGeom>
          <a:noFill/>
          <a:ln w="9525">
            <a:noFill/>
            <a:miter lim="800000"/>
            <a:headEnd/>
            <a:tailEnd/>
          </a:ln>
        </p:spPr>
        <p:txBody>
          <a:bodyPr>
            <a:spAutoFit/>
          </a:bodyPr>
          <a:lstStyle/>
          <a:p>
            <a:pPr eaLnBrk="0" hangingPunct="0">
              <a:spcBef>
                <a:spcPct val="50000"/>
              </a:spcBef>
            </a:pPr>
            <a:r>
              <a:rPr lang="en-US" sz="3200" b="1" u="sng"/>
              <a:t>Nhận xét:</a:t>
            </a:r>
          </a:p>
        </p:txBody>
      </p:sp>
      <p:sp>
        <p:nvSpPr>
          <p:cNvPr id="43016" name="Text Box 8"/>
          <p:cNvSpPr txBox="1">
            <a:spLocks noChangeArrowheads="1"/>
          </p:cNvSpPr>
          <p:nvPr/>
        </p:nvSpPr>
        <p:spPr bwMode="auto">
          <a:xfrm>
            <a:off x="609600" y="2286000"/>
            <a:ext cx="8534400" cy="4151313"/>
          </a:xfrm>
          <a:prstGeom prst="rect">
            <a:avLst/>
          </a:prstGeom>
          <a:noFill/>
          <a:ln w="9525">
            <a:noFill/>
            <a:miter lim="800000"/>
            <a:headEnd/>
            <a:tailEnd/>
          </a:ln>
        </p:spPr>
        <p:txBody>
          <a:bodyPr>
            <a:spAutoFit/>
          </a:bodyPr>
          <a:lstStyle/>
          <a:p>
            <a:pPr algn="just" eaLnBrk="0" hangingPunct="0">
              <a:spcBef>
                <a:spcPct val="50000"/>
              </a:spcBef>
            </a:pPr>
            <a:r>
              <a:rPr lang="en-US" sz="2800"/>
              <a:t>1. Tìm các câu kể </a:t>
            </a:r>
            <a:r>
              <a:rPr lang="en-US" sz="2800" b="1"/>
              <a:t>Ai thế nào</a:t>
            </a:r>
            <a:r>
              <a:rPr lang="en-US" sz="2800"/>
              <a:t>? Trong đoạn văn sau:</a:t>
            </a:r>
          </a:p>
          <a:p>
            <a:pPr algn="just" eaLnBrk="0" hangingPunct="0">
              <a:spcBef>
                <a:spcPct val="50000"/>
              </a:spcBef>
            </a:pPr>
            <a:r>
              <a:rPr lang="en-US" sz="2800"/>
              <a:t>   </a:t>
            </a:r>
            <a:r>
              <a:rPr lang="en-US" sz="2800">
                <a:solidFill>
                  <a:schemeClr val="tx2"/>
                </a:solidFill>
              </a:rPr>
              <a:t>Ngày 2 tháng 9 năm 1945.</a:t>
            </a:r>
          </a:p>
          <a:p>
            <a:pPr algn="just" eaLnBrk="0" hangingPunct="0">
              <a:spcBef>
                <a:spcPct val="50000"/>
              </a:spcBef>
            </a:pPr>
            <a:r>
              <a:rPr lang="en-US" sz="2800">
                <a:solidFill>
                  <a:schemeClr val="tx2"/>
                </a:solidFill>
              </a:rPr>
              <a:t>   Hà Nội tưng bừng màu đỏ. Cả một vùng trời bát ngát cờ, đèn và hoa. Những dòng người từ khắp các ngả tuôn về vườn hoa Ba Đình. Các cụ già vẻ mặt nghiêm trang. Những cô gái thủ đô hớn hở, áo màu rực rỡ.</a:t>
            </a:r>
          </a:p>
          <a:p>
            <a:pPr algn="just" eaLnBrk="0" hangingPunct="0">
              <a:spcBef>
                <a:spcPct val="50000"/>
              </a:spcBef>
            </a:pPr>
            <a:r>
              <a:rPr lang="en-US" sz="2800">
                <a:solidFill>
                  <a:schemeClr val="tx2"/>
                </a:solidFill>
              </a:rPr>
              <a:t>                                 Theo </a:t>
            </a:r>
            <a:r>
              <a:rPr lang="en-US" sz="2800" b="1">
                <a:solidFill>
                  <a:schemeClr val="tx2"/>
                </a:solidFill>
              </a:rPr>
              <a:t>Võ Nguyên Giáp</a:t>
            </a:r>
          </a:p>
        </p:txBody>
      </p:sp>
      <p:sp>
        <p:nvSpPr>
          <p:cNvPr id="6151" name="Text Box 9"/>
          <p:cNvSpPr txBox="1">
            <a:spLocks noChangeArrowheads="1"/>
          </p:cNvSpPr>
          <p:nvPr/>
        </p:nvSpPr>
        <p:spPr bwMode="auto">
          <a:xfrm>
            <a:off x="0" y="0"/>
            <a:ext cx="9144000" cy="1220788"/>
          </a:xfrm>
          <a:prstGeom prst="rect">
            <a:avLst/>
          </a:prstGeom>
          <a:noFill/>
          <a:ln w="9525">
            <a:noFill/>
            <a:miter lim="800000"/>
            <a:headEnd/>
            <a:tailEnd/>
          </a:ln>
        </p:spPr>
        <p:txBody>
          <a:bodyPr>
            <a:spAutoFit/>
          </a:bodyPr>
          <a:lstStyle/>
          <a:p>
            <a:pPr algn="ctr">
              <a:spcBef>
                <a:spcPct val="50000"/>
              </a:spcBef>
            </a:pPr>
            <a:endParaRPr lang="en-US" sz="3200"/>
          </a:p>
          <a:p>
            <a:pPr algn="ctr">
              <a:spcBef>
                <a:spcPct val="50000"/>
              </a:spcBef>
            </a:pPr>
            <a:r>
              <a:rPr lang="en-US" sz="2800"/>
              <a:t>LUYỆN TỪ VÀ CÂU</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3015"/>
                                        </p:tgtEl>
                                        <p:attrNameLst>
                                          <p:attrName>style.visibility</p:attrName>
                                        </p:attrNameLst>
                                      </p:cBhvr>
                                      <p:to>
                                        <p:strVal val="visible"/>
                                      </p:to>
                                    </p:set>
                                    <p:animEffect transition="in" filter="diamond(in)">
                                      <p:cBhvr>
                                        <p:cTn id="7" dur="2000"/>
                                        <p:tgtEl>
                                          <p:spTgt spid="430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3016"/>
                                        </p:tgtEl>
                                        <p:attrNameLst>
                                          <p:attrName>style.visibility</p:attrName>
                                        </p:attrNameLst>
                                      </p:cBhvr>
                                      <p:to>
                                        <p:strVal val="visible"/>
                                      </p:to>
                                    </p:set>
                                    <p:animEffect transition="in" filter="box(in)">
                                      <p:cBhvr>
                                        <p:cTn id="12" dur="500"/>
                                        <p:tgtEl>
                                          <p:spTgt spid="430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5" grpId="0"/>
      <p:bldP spid="430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5" name="Picture 3" descr="giap2nm7"/>
          <p:cNvPicPr>
            <a:picLocks noGrp="1" noChangeAspect="1" noChangeArrowheads="1"/>
          </p:cNvPicPr>
          <p:nvPr>
            <p:ph type="body" idx="1"/>
          </p:nvPr>
        </p:nvPicPr>
        <p:blipFill>
          <a:blip r:embed="rId2"/>
          <a:srcRect/>
          <a:stretch>
            <a:fillRect/>
          </a:stretch>
        </p:blipFill>
        <p:spPr>
          <a:xfrm>
            <a:off x="609600" y="1066800"/>
            <a:ext cx="3089275" cy="3962400"/>
          </a:xfrm>
          <a:noFill/>
        </p:spPr>
      </p:pic>
      <p:pic>
        <p:nvPicPr>
          <p:cNvPr id="44036" name="Picture 4" descr="images868657_vo_nguyen_giap_qh"/>
          <p:cNvPicPr>
            <a:picLocks noChangeAspect="1" noChangeArrowheads="1"/>
          </p:cNvPicPr>
          <p:nvPr/>
        </p:nvPicPr>
        <p:blipFill>
          <a:blip r:embed="rId3"/>
          <a:srcRect/>
          <a:stretch>
            <a:fillRect/>
          </a:stretch>
        </p:blipFill>
        <p:spPr bwMode="auto">
          <a:xfrm>
            <a:off x="4343400" y="1066800"/>
            <a:ext cx="3333750" cy="3962400"/>
          </a:xfrm>
          <a:prstGeom prst="rect">
            <a:avLst/>
          </a:prstGeom>
          <a:noFill/>
          <a:ln w="9525">
            <a:noFill/>
            <a:miter lim="800000"/>
            <a:headEnd/>
            <a:tailEnd/>
          </a:ln>
        </p:spPr>
      </p:pic>
      <p:sp>
        <p:nvSpPr>
          <p:cNvPr id="44037" name="Rectangle 5"/>
          <p:cNvSpPr>
            <a:spLocks noChangeArrowheads="1"/>
          </p:cNvSpPr>
          <p:nvPr/>
        </p:nvSpPr>
        <p:spPr bwMode="auto">
          <a:xfrm>
            <a:off x="2667000" y="5867400"/>
            <a:ext cx="3427413" cy="396875"/>
          </a:xfrm>
          <a:prstGeom prst="rect">
            <a:avLst/>
          </a:prstGeom>
          <a:noFill/>
          <a:ln w="9525" algn="ctr">
            <a:noFill/>
            <a:miter lim="800000"/>
            <a:headEnd/>
            <a:tailEnd/>
          </a:ln>
        </p:spPr>
        <p:txBody>
          <a:bodyPr wrap="none" anchor="ctr">
            <a:spAutoFit/>
          </a:bodyPr>
          <a:lstStyle/>
          <a:p>
            <a:r>
              <a:rPr lang="en-US" sz="2000"/>
              <a:t>Đại tướng </a:t>
            </a:r>
            <a:r>
              <a:rPr lang="en-US" sz="2000" b="1"/>
              <a:t>Võ Nguyên Giáp</a:t>
            </a:r>
            <a:r>
              <a:rPr lang="en-US" sz="20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44035"/>
                                        </p:tgtEl>
                                        <p:attrNameLst>
                                          <p:attrName>style.visibility</p:attrName>
                                        </p:attrNameLst>
                                      </p:cBhvr>
                                      <p:to>
                                        <p:strVal val="visible"/>
                                      </p:to>
                                    </p:set>
                                    <p:anim calcmode="lin" valueType="num">
                                      <p:cBhvr>
                                        <p:cTn id="7" dur="1000" fill="hold"/>
                                        <p:tgtEl>
                                          <p:spTgt spid="44035"/>
                                        </p:tgtEl>
                                        <p:attrNameLst>
                                          <p:attrName>ppt_w</p:attrName>
                                        </p:attrNameLst>
                                      </p:cBhvr>
                                      <p:tavLst>
                                        <p:tav tm="0">
                                          <p:val>
                                            <p:fltVal val="0"/>
                                          </p:val>
                                        </p:tav>
                                        <p:tav tm="100000">
                                          <p:val>
                                            <p:strVal val="#ppt_w"/>
                                          </p:val>
                                        </p:tav>
                                      </p:tavLst>
                                    </p:anim>
                                    <p:anim calcmode="lin" valueType="num">
                                      <p:cBhvr>
                                        <p:cTn id="8" dur="1000" fill="hold"/>
                                        <p:tgtEl>
                                          <p:spTgt spid="44035"/>
                                        </p:tgtEl>
                                        <p:attrNameLst>
                                          <p:attrName>ppt_h</p:attrName>
                                        </p:attrNameLst>
                                      </p:cBhvr>
                                      <p:tavLst>
                                        <p:tav tm="0">
                                          <p:val>
                                            <p:fltVal val="0"/>
                                          </p:val>
                                        </p:tav>
                                        <p:tav tm="100000">
                                          <p:val>
                                            <p:strVal val="#ppt_h"/>
                                          </p:val>
                                        </p:tav>
                                      </p:tavLst>
                                    </p:anim>
                                    <p:anim calcmode="lin" valueType="num">
                                      <p:cBhvr>
                                        <p:cTn id="9" dur="1000" fill="hold"/>
                                        <p:tgtEl>
                                          <p:spTgt spid="44035"/>
                                        </p:tgtEl>
                                        <p:attrNameLst>
                                          <p:attrName>style.rotation</p:attrName>
                                        </p:attrNameLst>
                                      </p:cBhvr>
                                      <p:tavLst>
                                        <p:tav tm="0">
                                          <p:val>
                                            <p:fltVal val="90"/>
                                          </p:val>
                                        </p:tav>
                                        <p:tav tm="100000">
                                          <p:val>
                                            <p:fltVal val="0"/>
                                          </p:val>
                                        </p:tav>
                                      </p:tavLst>
                                    </p:anim>
                                    <p:animEffect transition="in" filter="fade">
                                      <p:cBhvr>
                                        <p:cTn id="10" dur="1000"/>
                                        <p:tgtEl>
                                          <p:spTgt spid="44035"/>
                                        </p:tgtEl>
                                      </p:cBhvr>
                                    </p:animEffect>
                                  </p:childTnLst>
                                </p:cTn>
                              </p:par>
                              <p:par>
                                <p:cTn id="11" presetID="31" presetClass="entr" presetSubtype="0" fill="hold" nodeType="withEffect">
                                  <p:stCondLst>
                                    <p:cond delay="0"/>
                                  </p:stCondLst>
                                  <p:iterate type="lt">
                                    <p:tmPct val="5000"/>
                                  </p:iterate>
                                  <p:childTnLst>
                                    <p:set>
                                      <p:cBhvr>
                                        <p:cTn id="12" dur="1" fill="hold">
                                          <p:stCondLst>
                                            <p:cond delay="0"/>
                                          </p:stCondLst>
                                        </p:cTn>
                                        <p:tgtEl>
                                          <p:spTgt spid="44036"/>
                                        </p:tgtEl>
                                        <p:attrNameLst>
                                          <p:attrName>style.visibility</p:attrName>
                                        </p:attrNameLst>
                                      </p:cBhvr>
                                      <p:to>
                                        <p:strVal val="visible"/>
                                      </p:to>
                                    </p:set>
                                    <p:anim calcmode="lin" valueType="num">
                                      <p:cBhvr>
                                        <p:cTn id="13" dur="1000" fill="hold"/>
                                        <p:tgtEl>
                                          <p:spTgt spid="44036"/>
                                        </p:tgtEl>
                                        <p:attrNameLst>
                                          <p:attrName>ppt_w</p:attrName>
                                        </p:attrNameLst>
                                      </p:cBhvr>
                                      <p:tavLst>
                                        <p:tav tm="0">
                                          <p:val>
                                            <p:fltVal val="0"/>
                                          </p:val>
                                        </p:tav>
                                        <p:tav tm="100000">
                                          <p:val>
                                            <p:strVal val="#ppt_w"/>
                                          </p:val>
                                        </p:tav>
                                      </p:tavLst>
                                    </p:anim>
                                    <p:anim calcmode="lin" valueType="num">
                                      <p:cBhvr>
                                        <p:cTn id="14" dur="1000" fill="hold"/>
                                        <p:tgtEl>
                                          <p:spTgt spid="44036"/>
                                        </p:tgtEl>
                                        <p:attrNameLst>
                                          <p:attrName>ppt_h</p:attrName>
                                        </p:attrNameLst>
                                      </p:cBhvr>
                                      <p:tavLst>
                                        <p:tav tm="0">
                                          <p:val>
                                            <p:fltVal val="0"/>
                                          </p:val>
                                        </p:tav>
                                        <p:tav tm="100000">
                                          <p:val>
                                            <p:strVal val="#ppt_h"/>
                                          </p:val>
                                        </p:tav>
                                      </p:tavLst>
                                    </p:anim>
                                    <p:anim calcmode="lin" valueType="num">
                                      <p:cBhvr>
                                        <p:cTn id="15" dur="1000" fill="hold"/>
                                        <p:tgtEl>
                                          <p:spTgt spid="44036"/>
                                        </p:tgtEl>
                                        <p:attrNameLst>
                                          <p:attrName>style.rotation</p:attrName>
                                        </p:attrNameLst>
                                      </p:cBhvr>
                                      <p:tavLst>
                                        <p:tav tm="0">
                                          <p:val>
                                            <p:fltVal val="90"/>
                                          </p:val>
                                        </p:tav>
                                        <p:tav tm="100000">
                                          <p:val>
                                            <p:fltVal val="0"/>
                                          </p:val>
                                        </p:tav>
                                      </p:tavLst>
                                    </p:anim>
                                    <p:animEffect transition="in" filter="fade">
                                      <p:cBhvr>
                                        <p:cTn id="16" dur="1000"/>
                                        <p:tgtEl>
                                          <p:spTgt spid="44036"/>
                                        </p:tgtEl>
                                      </p:cBhvr>
                                    </p:animEffect>
                                  </p:childTnLst>
                                </p:cTn>
                              </p:par>
                              <p:par>
                                <p:cTn id="17" presetID="31" presetClass="entr" presetSubtype="0" fill="hold" grpId="0" nodeType="withEffect">
                                  <p:stCondLst>
                                    <p:cond delay="0"/>
                                  </p:stCondLst>
                                  <p:iterate type="lt">
                                    <p:tmPct val="5000"/>
                                  </p:iterate>
                                  <p:childTnLst>
                                    <p:set>
                                      <p:cBhvr>
                                        <p:cTn id="18" dur="1" fill="hold">
                                          <p:stCondLst>
                                            <p:cond delay="0"/>
                                          </p:stCondLst>
                                        </p:cTn>
                                        <p:tgtEl>
                                          <p:spTgt spid="44037"/>
                                        </p:tgtEl>
                                        <p:attrNameLst>
                                          <p:attrName>style.visibility</p:attrName>
                                        </p:attrNameLst>
                                      </p:cBhvr>
                                      <p:to>
                                        <p:strVal val="visible"/>
                                      </p:to>
                                    </p:set>
                                    <p:anim calcmode="lin" valueType="num">
                                      <p:cBhvr>
                                        <p:cTn id="19" dur="1000" fill="hold"/>
                                        <p:tgtEl>
                                          <p:spTgt spid="44037"/>
                                        </p:tgtEl>
                                        <p:attrNameLst>
                                          <p:attrName>ppt_w</p:attrName>
                                        </p:attrNameLst>
                                      </p:cBhvr>
                                      <p:tavLst>
                                        <p:tav tm="0">
                                          <p:val>
                                            <p:fltVal val="0"/>
                                          </p:val>
                                        </p:tav>
                                        <p:tav tm="100000">
                                          <p:val>
                                            <p:strVal val="#ppt_w"/>
                                          </p:val>
                                        </p:tav>
                                      </p:tavLst>
                                    </p:anim>
                                    <p:anim calcmode="lin" valueType="num">
                                      <p:cBhvr>
                                        <p:cTn id="20" dur="1000" fill="hold"/>
                                        <p:tgtEl>
                                          <p:spTgt spid="44037"/>
                                        </p:tgtEl>
                                        <p:attrNameLst>
                                          <p:attrName>ppt_h</p:attrName>
                                        </p:attrNameLst>
                                      </p:cBhvr>
                                      <p:tavLst>
                                        <p:tav tm="0">
                                          <p:val>
                                            <p:fltVal val="0"/>
                                          </p:val>
                                        </p:tav>
                                        <p:tav tm="100000">
                                          <p:val>
                                            <p:strVal val="#ppt_h"/>
                                          </p:val>
                                        </p:tav>
                                      </p:tavLst>
                                    </p:anim>
                                    <p:anim calcmode="lin" valueType="num">
                                      <p:cBhvr>
                                        <p:cTn id="21" dur="1000" fill="hold"/>
                                        <p:tgtEl>
                                          <p:spTgt spid="44037"/>
                                        </p:tgtEl>
                                        <p:attrNameLst>
                                          <p:attrName>style.rotation</p:attrName>
                                        </p:attrNameLst>
                                      </p:cBhvr>
                                      <p:tavLst>
                                        <p:tav tm="0">
                                          <p:val>
                                            <p:fltVal val="90"/>
                                          </p:val>
                                        </p:tav>
                                        <p:tav tm="100000">
                                          <p:val>
                                            <p:fltVal val="0"/>
                                          </p:val>
                                        </p:tav>
                                      </p:tavLst>
                                    </p:anim>
                                    <p:animEffect transition="in" filter="fade">
                                      <p:cBhvr>
                                        <p:cTn id="22" dur="1000"/>
                                        <p:tgtEl>
                                          <p:spTgt spid="44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Tuyenngondoclap"/>
          <p:cNvPicPr>
            <a:picLocks noChangeAspect="1" noChangeArrowheads="1"/>
          </p:cNvPicPr>
          <p:nvPr/>
        </p:nvPicPr>
        <p:blipFill>
          <a:blip r:embed="rId2"/>
          <a:srcRect/>
          <a:stretch>
            <a:fillRect/>
          </a:stretch>
        </p:blipFill>
        <p:spPr bwMode="auto">
          <a:xfrm>
            <a:off x="1295400" y="1143000"/>
            <a:ext cx="2819400" cy="3886200"/>
          </a:xfrm>
          <a:prstGeom prst="rect">
            <a:avLst/>
          </a:prstGeom>
          <a:noFill/>
          <a:ln w="9525">
            <a:noFill/>
            <a:miter lim="800000"/>
            <a:headEnd/>
            <a:tailEnd/>
          </a:ln>
        </p:spPr>
      </p:pic>
      <p:pic>
        <p:nvPicPr>
          <p:cNvPr id="8195" name="Picture 3" descr="1218848596"/>
          <p:cNvPicPr>
            <a:picLocks noChangeAspect="1" noChangeArrowheads="1"/>
          </p:cNvPicPr>
          <p:nvPr/>
        </p:nvPicPr>
        <p:blipFill>
          <a:blip r:embed="rId3"/>
          <a:srcRect/>
          <a:stretch>
            <a:fillRect/>
          </a:stretch>
        </p:blipFill>
        <p:spPr bwMode="auto">
          <a:xfrm>
            <a:off x="4800600" y="1143000"/>
            <a:ext cx="2857500" cy="3886200"/>
          </a:xfrm>
          <a:prstGeom prst="rect">
            <a:avLst/>
          </a:prstGeom>
          <a:noFill/>
          <a:ln w="9525">
            <a:noFill/>
            <a:miter lim="800000"/>
            <a:headEnd/>
            <a:tailEnd/>
          </a:ln>
        </p:spPr>
      </p:pic>
      <p:sp>
        <p:nvSpPr>
          <p:cNvPr id="8196" name="Text Box 4"/>
          <p:cNvSpPr txBox="1">
            <a:spLocks noChangeArrowheads="1"/>
          </p:cNvSpPr>
          <p:nvPr/>
        </p:nvSpPr>
        <p:spPr bwMode="auto">
          <a:xfrm>
            <a:off x="685800" y="5334000"/>
            <a:ext cx="8458200" cy="396875"/>
          </a:xfrm>
          <a:prstGeom prst="rect">
            <a:avLst/>
          </a:prstGeom>
          <a:noFill/>
          <a:ln w="9525">
            <a:noFill/>
            <a:miter lim="800000"/>
            <a:headEnd/>
            <a:tailEnd/>
          </a:ln>
        </p:spPr>
        <p:txBody>
          <a:bodyPr>
            <a:spAutoFit/>
          </a:bodyPr>
          <a:lstStyle/>
          <a:p>
            <a:pPr eaLnBrk="0" hangingPunct="0"/>
            <a:r>
              <a:rPr lang="en-US" sz="2000"/>
              <a:t>Bác Hồ đọc tuyên ngôn độc lập tại quảng trường Ba Đình – Hà Nội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ImageView"/>
          <p:cNvPicPr>
            <a:picLocks noChangeAspect="1" noChangeArrowheads="1"/>
          </p:cNvPicPr>
          <p:nvPr/>
        </p:nvPicPr>
        <p:blipFill>
          <a:blip r:embed="rId2"/>
          <a:srcRect/>
          <a:stretch>
            <a:fillRect/>
          </a:stretch>
        </p:blipFill>
        <p:spPr bwMode="auto">
          <a:xfrm>
            <a:off x="4800600" y="685800"/>
            <a:ext cx="3581400" cy="2686050"/>
          </a:xfrm>
          <a:prstGeom prst="rect">
            <a:avLst/>
          </a:prstGeom>
          <a:noFill/>
          <a:ln w="9525">
            <a:noFill/>
            <a:miter lim="800000"/>
            <a:headEnd/>
            <a:tailEnd/>
          </a:ln>
        </p:spPr>
      </p:pic>
      <p:pic>
        <p:nvPicPr>
          <p:cNvPr id="9219" name="Picture 3" descr="ImageView"/>
          <p:cNvPicPr>
            <a:picLocks noChangeAspect="1" noChangeArrowheads="1"/>
          </p:cNvPicPr>
          <p:nvPr/>
        </p:nvPicPr>
        <p:blipFill>
          <a:blip r:embed="rId3"/>
          <a:srcRect/>
          <a:stretch>
            <a:fillRect/>
          </a:stretch>
        </p:blipFill>
        <p:spPr bwMode="auto">
          <a:xfrm>
            <a:off x="838200" y="3581400"/>
            <a:ext cx="3581400" cy="2686050"/>
          </a:xfrm>
          <a:prstGeom prst="rect">
            <a:avLst/>
          </a:prstGeom>
          <a:noFill/>
          <a:ln w="9525">
            <a:noFill/>
            <a:miter lim="800000"/>
            <a:headEnd/>
            <a:tailEnd/>
          </a:ln>
        </p:spPr>
      </p:pic>
      <p:pic>
        <p:nvPicPr>
          <p:cNvPr id="9220" name="Picture 4" descr="ImageView"/>
          <p:cNvPicPr>
            <a:picLocks noChangeAspect="1" noChangeArrowheads="1"/>
          </p:cNvPicPr>
          <p:nvPr/>
        </p:nvPicPr>
        <p:blipFill>
          <a:blip r:embed="rId4"/>
          <a:srcRect/>
          <a:stretch>
            <a:fillRect/>
          </a:stretch>
        </p:blipFill>
        <p:spPr bwMode="auto">
          <a:xfrm>
            <a:off x="1066800" y="762000"/>
            <a:ext cx="3352800" cy="2514600"/>
          </a:xfrm>
          <a:prstGeom prst="rect">
            <a:avLst/>
          </a:prstGeom>
          <a:noFill/>
          <a:ln w="9525">
            <a:noFill/>
            <a:miter lim="800000"/>
            <a:headEnd/>
            <a:tailEnd/>
          </a:ln>
        </p:spPr>
      </p:pic>
      <p:pic>
        <p:nvPicPr>
          <p:cNvPr id="9221" name="Picture 5" descr="bt_Lenin_Bai4_5"/>
          <p:cNvPicPr>
            <a:picLocks noChangeAspect="1" noChangeArrowheads="1"/>
          </p:cNvPicPr>
          <p:nvPr/>
        </p:nvPicPr>
        <p:blipFill>
          <a:blip r:embed="rId5"/>
          <a:srcRect/>
          <a:stretch>
            <a:fillRect/>
          </a:stretch>
        </p:blipFill>
        <p:spPr bwMode="auto">
          <a:xfrm>
            <a:off x="4876800" y="3581400"/>
            <a:ext cx="3429000" cy="26828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81000" y="533400"/>
            <a:ext cx="8382000" cy="366713"/>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10243" name="Rectangle 3"/>
          <p:cNvSpPr>
            <a:spLocks noChangeArrowheads="1"/>
          </p:cNvSpPr>
          <p:nvPr/>
        </p:nvSpPr>
        <p:spPr bwMode="auto">
          <a:xfrm>
            <a:off x="381000" y="304800"/>
            <a:ext cx="8229600" cy="774700"/>
          </a:xfrm>
          <a:prstGeom prst="rect">
            <a:avLst/>
          </a:prstGeom>
          <a:noFill/>
          <a:ln w="9525">
            <a:noFill/>
            <a:miter lim="800000"/>
            <a:headEnd/>
            <a:tailEnd/>
          </a:ln>
        </p:spPr>
        <p:txBody>
          <a:bodyPr anchor="ctr"/>
          <a:lstStyle/>
          <a:p>
            <a:pPr algn="ctr" eaLnBrk="0" hangingPunct="0"/>
            <a:endParaRPr lang="en-US" sz="2800" b="1">
              <a:solidFill>
                <a:schemeClr val="tx2"/>
              </a:solidFill>
            </a:endParaRPr>
          </a:p>
        </p:txBody>
      </p:sp>
      <p:sp>
        <p:nvSpPr>
          <p:cNvPr id="10244" name="Rectangle 4"/>
          <p:cNvSpPr>
            <a:spLocks noChangeArrowheads="1"/>
          </p:cNvSpPr>
          <p:nvPr/>
        </p:nvSpPr>
        <p:spPr bwMode="auto">
          <a:xfrm>
            <a:off x="457200" y="1143000"/>
            <a:ext cx="8686800" cy="579438"/>
          </a:xfrm>
          <a:prstGeom prst="rect">
            <a:avLst/>
          </a:prstGeom>
          <a:noFill/>
          <a:ln w="9525">
            <a:noFill/>
            <a:miter lim="800000"/>
            <a:headEnd/>
            <a:tailEnd/>
          </a:ln>
        </p:spPr>
        <p:txBody>
          <a:bodyPr>
            <a:spAutoFit/>
          </a:bodyPr>
          <a:lstStyle/>
          <a:p>
            <a:pPr algn="ctr" eaLnBrk="0" hangingPunct="0"/>
            <a:r>
              <a:rPr lang="en-US" sz="3200" b="1">
                <a:solidFill>
                  <a:srgbClr val="000066"/>
                </a:solidFill>
              </a:rPr>
              <a:t>CHỦ NGỮ TRONG CÂU KỂ AI THẾ NÀO?</a:t>
            </a:r>
          </a:p>
        </p:txBody>
      </p:sp>
      <p:sp>
        <p:nvSpPr>
          <p:cNvPr id="47109" name="Text Box 5"/>
          <p:cNvSpPr txBox="1">
            <a:spLocks noChangeArrowheads="1"/>
          </p:cNvSpPr>
          <p:nvPr/>
        </p:nvSpPr>
        <p:spPr bwMode="auto">
          <a:xfrm>
            <a:off x="533400" y="1676400"/>
            <a:ext cx="8610600" cy="5262563"/>
          </a:xfrm>
          <a:prstGeom prst="rect">
            <a:avLst/>
          </a:prstGeom>
          <a:noFill/>
          <a:ln w="9525">
            <a:noFill/>
            <a:miter lim="800000"/>
            <a:headEnd/>
            <a:tailEnd/>
          </a:ln>
        </p:spPr>
        <p:txBody>
          <a:bodyPr>
            <a:spAutoFit/>
          </a:bodyPr>
          <a:lstStyle/>
          <a:p>
            <a:pPr algn="just" eaLnBrk="0" hangingPunct="0">
              <a:spcBef>
                <a:spcPct val="50000"/>
              </a:spcBef>
            </a:pPr>
            <a:r>
              <a:rPr lang="en-US" sz="3200">
                <a:solidFill>
                  <a:srgbClr val="FF0000"/>
                </a:solidFill>
              </a:rPr>
              <a:t>Nhận xét 1:</a:t>
            </a:r>
            <a:r>
              <a:rPr lang="en-US" sz="3200"/>
              <a:t> Tìm các câu kể </a:t>
            </a:r>
            <a:r>
              <a:rPr lang="en-US" sz="3200" b="1"/>
              <a:t>Ai thế nào</a:t>
            </a:r>
            <a:r>
              <a:rPr lang="en-US" sz="3200"/>
              <a:t>? Trong đoạn văn sau:</a:t>
            </a:r>
          </a:p>
          <a:p>
            <a:pPr algn="just"/>
            <a:r>
              <a:rPr lang="en-US" sz="3200">
                <a:solidFill>
                  <a:schemeClr val="tx2"/>
                </a:solidFill>
              </a:rPr>
              <a:t>   Ngày 2 tháng 9 năm 1945.</a:t>
            </a:r>
          </a:p>
          <a:p>
            <a:pPr algn="just"/>
            <a:r>
              <a:rPr lang="en-US" sz="3200">
                <a:solidFill>
                  <a:schemeClr val="tx2"/>
                </a:solidFill>
              </a:rPr>
              <a:t>   Hà Nội tưng bừng màu đỏ. Cả một vùng trời bát ngát cờ, đèn và hoa. Những dòng người từ khắp các ngả tuôn về vườn hoa Ba Đình. Các cụ già vẻ mặt nghiêm trang. Những cô gái thủ đô hớn hở, áo màu rực rỡ.</a:t>
            </a:r>
          </a:p>
          <a:p>
            <a:pPr algn="just"/>
            <a:r>
              <a:rPr lang="en-US" sz="3200">
                <a:solidFill>
                  <a:schemeClr val="tx2"/>
                </a:solidFill>
              </a:rPr>
              <a:t>                                 Theo </a:t>
            </a:r>
            <a:r>
              <a:rPr lang="en-US" sz="3200" b="1">
                <a:solidFill>
                  <a:schemeClr val="tx2"/>
                </a:solidFill>
              </a:rPr>
              <a:t>Võ Nguyên Giáp</a:t>
            </a:r>
          </a:p>
          <a:p>
            <a:pPr algn="just" eaLnBrk="0" hangingPunct="0">
              <a:spcBef>
                <a:spcPct val="50000"/>
              </a:spcBef>
            </a:pPr>
            <a:endParaRPr lang="en-US" sz="3200"/>
          </a:p>
        </p:txBody>
      </p:sp>
      <p:sp>
        <p:nvSpPr>
          <p:cNvPr id="10246" name="Text Box 7"/>
          <p:cNvSpPr txBox="1">
            <a:spLocks noChangeArrowheads="1"/>
          </p:cNvSpPr>
          <p:nvPr/>
        </p:nvSpPr>
        <p:spPr bwMode="auto">
          <a:xfrm>
            <a:off x="0" y="0"/>
            <a:ext cx="9144000" cy="1138238"/>
          </a:xfrm>
          <a:prstGeom prst="rect">
            <a:avLst/>
          </a:prstGeom>
          <a:noFill/>
          <a:ln w="9525">
            <a:noFill/>
            <a:miter lim="800000"/>
            <a:headEnd/>
            <a:tailEnd/>
          </a:ln>
        </p:spPr>
        <p:txBody>
          <a:bodyPr>
            <a:spAutoFit/>
          </a:bodyPr>
          <a:lstStyle/>
          <a:p>
            <a:pPr algn="ctr">
              <a:spcBef>
                <a:spcPct val="50000"/>
              </a:spcBef>
            </a:pPr>
            <a:endParaRPr lang="en-US" sz="3200"/>
          </a:p>
          <a:p>
            <a:pPr algn="ctr">
              <a:spcBef>
                <a:spcPct val="50000"/>
              </a:spcBef>
            </a:pPr>
            <a:r>
              <a:rPr lang="en-US" sz="2400"/>
              <a:t>LUYỆN TỪ VÀ CÂU</a:t>
            </a:r>
          </a:p>
        </p:txBody>
      </p:sp>
      <p:sp>
        <p:nvSpPr>
          <p:cNvPr id="47121" name="Line 17"/>
          <p:cNvSpPr>
            <a:spLocks noChangeShapeType="1"/>
          </p:cNvSpPr>
          <p:nvPr/>
        </p:nvSpPr>
        <p:spPr bwMode="auto">
          <a:xfrm>
            <a:off x="4419600" y="2209800"/>
            <a:ext cx="3352800" cy="0"/>
          </a:xfrm>
          <a:prstGeom prst="line">
            <a:avLst/>
          </a:prstGeom>
          <a:noFill/>
          <a:ln w="28575">
            <a:solidFill>
              <a:srgbClr val="FF0000"/>
            </a:solidFill>
            <a:round/>
            <a:headEnd/>
            <a:tailEnd/>
          </a:ln>
        </p:spPr>
        <p:txBody>
          <a:bodyPr/>
          <a:lstStyle/>
          <a:p>
            <a:endParaRPr lang="en-US"/>
          </a:p>
        </p:txBody>
      </p:sp>
      <p:sp>
        <p:nvSpPr>
          <p:cNvPr id="47122" name="Line 18"/>
          <p:cNvSpPr>
            <a:spLocks noChangeShapeType="1"/>
          </p:cNvSpPr>
          <p:nvPr/>
        </p:nvSpPr>
        <p:spPr bwMode="auto">
          <a:xfrm>
            <a:off x="990600" y="3657600"/>
            <a:ext cx="4800600" cy="0"/>
          </a:xfrm>
          <a:prstGeom prst="line">
            <a:avLst/>
          </a:prstGeom>
          <a:noFill/>
          <a:ln w="28575">
            <a:solidFill>
              <a:srgbClr val="FF0000"/>
            </a:solidFill>
            <a:round/>
            <a:headEnd/>
            <a:tailEnd/>
          </a:ln>
        </p:spPr>
        <p:txBody>
          <a:bodyPr/>
          <a:lstStyle/>
          <a:p>
            <a:endParaRPr lang="en-US"/>
          </a:p>
        </p:txBody>
      </p:sp>
      <p:sp>
        <p:nvSpPr>
          <p:cNvPr id="47123" name="Line 19"/>
          <p:cNvSpPr>
            <a:spLocks noChangeShapeType="1"/>
          </p:cNvSpPr>
          <p:nvPr/>
        </p:nvSpPr>
        <p:spPr bwMode="auto">
          <a:xfrm>
            <a:off x="6096000" y="3657600"/>
            <a:ext cx="2895600" cy="0"/>
          </a:xfrm>
          <a:prstGeom prst="line">
            <a:avLst/>
          </a:prstGeom>
          <a:noFill/>
          <a:ln w="28575">
            <a:solidFill>
              <a:srgbClr val="FF0000"/>
            </a:solidFill>
            <a:round/>
            <a:headEnd/>
            <a:tailEnd/>
          </a:ln>
        </p:spPr>
        <p:txBody>
          <a:bodyPr/>
          <a:lstStyle/>
          <a:p>
            <a:endParaRPr lang="en-US"/>
          </a:p>
        </p:txBody>
      </p:sp>
      <p:sp>
        <p:nvSpPr>
          <p:cNvPr id="47124" name="Line 20"/>
          <p:cNvSpPr>
            <a:spLocks noChangeShapeType="1"/>
          </p:cNvSpPr>
          <p:nvPr/>
        </p:nvSpPr>
        <p:spPr bwMode="auto">
          <a:xfrm flipV="1">
            <a:off x="609600" y="4114800"/>
            <a:ext cx="4572000" cy="0"/>
          </a:xfrm>
          <a:prstGeom prst="line">
            <a:avLst/>
          </a:prstGeom>
          <a:noFill/>
          <a:ln w="28575">
            <a:solidFill>
              <a:srgbClr val="FF0000"/>
            </a:solidFill>
            <a:round/>
            <a:headEnd/>
            <a:tailEnd/>
          </a:ln>
        </p:spPr>
        <p:txBody>
          <a:bodyPr/>
          <a:lstStyle/>
          <a:p>
            <a:endParaRPr lang="en-US"/>
          </a:p>
        </p:txBody>
      </p:sp>
      <p:sp>
        <p:nvSpPr>
          <p:cNvPr id="47125" name="Line 21"/>
          <p:cNvSpPr>
            <a:spLocks noChangeShapeType="1"/>
          </p:cNvSpPr>
          <p:nvPr/>
        </p:nvSpPr>
        <p:spPr bwMode="auto">
          <a:xfrm>
            <a:off x="685800" y="5105400"/>
            <a:ext cx="5638800" cy="76200"/>
          </a:xfrm>
          <a:prstGeom prst="line">
            <a:avLst/>
          </a:prstGeom>
          <a:noFill/>
          <a:ln w="28575">
            <a:solidFill>
              <a:srgbClr val="FF0000"/>
            </a:solidFill>
            <a:round/>
            <a:headEnd/>
            <a:tailEnd/>
          </a:ln>
        </p:spPr>
        <p:txBody>
          <a:bodyPr/>
          <a:lstStyle/>
          <a:p>
            <a:endParaRPr lang="en-US"/>
          </a:p>
        </p:txBody>
      </p:sp>
      <p:sp>
        <p:nvSpPr>
          <p:cNvPr id="47126" name="Line 22"/>
          <p:cNvSpPr>
            <a:spLocks noChangeShapeType="1"/>
          </p:cNvSpPr>
          <p:nvPr/>
        </p:nvSpPr>
        <p:spPr bwMode="auto">
          <a:xfrm>
            <a:off x="685800" y="5638800"/>
            <a:ext cx="5257800" cy="0"/>
          </a:xfrm>
          <a:prstGeom prst="line">
            <a:avLst/>
          </a:prstGeom>
          <a:noFill/>
          <a:ln w="28575">
            <a:solidFill>
              <a:srgbClr val="FF0000"/>
            </a:solidFill>
            <a:round/>
            <a:headEnd/>
            <a:tailEnd/>
          </a:ln>
        </p:spPr>
        <p:txBody>
          <a:bodyPr/>
          <a:lstStyle/>
          <a:p>
            <a:endParaRPr lang="en-US"/>
          </a:p>
        </p:txBody>
      </p:sp>
      <p:sp>
        <p:nvSpPr>
          <p:cNvPr id="47127" name="Line 23"/>
          <p:cNvSpPr>
            <a:spLocks noChangeShapeType="1"/>
          </p:cNvSpPr>
          <p:nvPr/>
        </p:nvSpPr>
        <p:spPr bwMode="auto">
          <a:xfrm>
            <a:off x="6629400" y="5181600"/>
            <a:ext cx="2362200" cy="0"/>
          </a:xfrm>
          <a:prstGeom prst="line">
            <a:avLst/>
          </a:prstGeom>
          <a:noFill/>
          <a:ln w="28575">
            <a:solidFill>
              <a:srgbClr val="FF0000"/>
            </a:solidFill>
            <a:round/>
            <a:headEnd/>
            <a:tailEnd/>
          </a:ln>
        </p:spPr>
        <p:txBody>
          <a:bodyPr/>
          <a:lstStyle/>
          <a:p>
            <a:endParaRPr 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7109"/>
                                        </p:tgtEl>
                                        <p:attrNameLst>
                                          <p:attrName>style.visibility</p:attrName>
                                        </p:attrNameLst>
                                      </p:cBhvr>
                                      <p:to>
                                        <p:strVal val="visible"/>
                                      </p:to>
                                    </p:set>
                                    <p:animEffect transition="in" filter="diamond(in)">
                                      <p:cBhvr>
                                        <p:cTn id="7" dur="2000"/>
                                        <p:tgtEl>
                                          <p:spTgt spid="471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7121"/>
                                        </p:tgtEl>
                                        <p:attrNameLst>
                                          <p:attrName>style.visibility</p:attrName>
                                        </p:attrNameLst>
                                      </p:cBhvr>
                                      <p:to>
                                        <p:strVal val="visible"/>
                                      </p:to>
                                    </p:set>
                                    <p:anim calcmode="lin" valueType="num">
                                      <p:cBhvr additive="base">
                                        <p:cTn id="12" dur="500" fill="hold"/>
                                        <p:tgtEl>
                                          <p:spTgt spid="47121"/>
                                        </p:tgtEl>
                                        <p:attrNameLst>
                                          <p:attrName>ppt_x</p:attrName>
                                        </p:attrNameLst>
                                      </p:cBhvr>
                                      <p:tavLst>
                                        <p:tav tm="0">
                                          <p:val>
                                            <p:strVal val="#ppt_x"/>
                                          </p:val>
                                        </p:tav>
                                        <p:tav tm="100000">
                                          <p:val>
                                            <p:strVal val="#ppt_x"/>
                                          </p:val>
                                        </p:tav>
                                      </p:tavLst>
                                    </p:anim>
                                    <p:anim calcmode="lin" valueType="num">
                                      <p:cBhvr additive="base">
                                        <p:cTn id="13" dur="500" fill="hold"/>
                                        <p:tgtEl>
                                          <p:spTgt spid="4712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7122"/>
                                        </p:tgtEl>
                                        <p:attrNameLst>
                                          <p:attrName>style.visibility</p:attrName>
                                        </p:attrNameLst>
                                      </p:cBhvr>
                                      <p:to>
                                        <p:strVal val="visible"/>
                                      </p:to>
                                    </p:set>
                                    <p:anim calcmode="lin" valueType="num">
                                      <p:cBhvr additive="base">
                                        <p:cTn id="18" dur="500" fill="hold"/>
                                        <p:tgtEl>
                                          <p:spTgt spid="47122"/>
                                        </p:tgtEl>
                                        <p:attrNameLst>
                                          <p:attrName>ppt_x</p:attrName>
                                        </p:attrNameLst>
                                      </p:cBhvr>
                                      <p:tavLst>
                                        <p:tav tm="0">
                                          <p:val>
                                            <p:strVal val="#ppt_x"/>
                                          </p:val>
                                        </p:tav>
                                        <p:tav tm="100000">
                                          <p:val>
                                            <p:strVal val="#ppt_x"/>
                                          </p:val>
                                        </p:tav>
                                      </p:tavLst>
                                    </p:anim>
                                    <p:anim calcmode="lin" valueType="num">
                                      <p:cBhvr additive="base">
                                        <p:cTn id="19" dur="500" fill="hold"/>
                                        <p:tgtEl>
                                          <p:spTgt spid="47122"/>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47123"/>
                                        </p:tgtEl>
                                        <p:attrNameLst>
                                          <p:attrName>style.visibility</p:attrName>
                                        </p:attrNameLst>
                                      </p:cBhvr>
                                      <p:to>
                                        <p:strVal val="visible"/>
                                      </p:to>
                                    </p:set>
                                    <p:animEffect transition="in" filter="box(in)">
                                      <p:cBhvr>
                                        <p:cTn id="24" dur="500"/>
                                        <p:tgtEl>
                                          <p:spTgt spid="4712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47124"/>
                                        </p:tgtEl>
                                        <p:attrNameLst>
                                          <p:attrName>style.visibility</p:attrName>
                                        </p:attrNameLst>
                                      </p:cBhvr>
                                      <p:to>
                                        <p:strVal val="visible"/>
                                      </p:to>
                                    </p:set>
                                    <p:animEffect transition="in" filter="box(in)">
                                      <p:cBhvr>
                                        <p:cTn id="29" dur="500"/>
                                        <p:tgtEl>
                                          <p:spTgt spid="4712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7125"/>
                                        </p:tgtEl>
                                        <p:attrNameLst>
                                          <p:attrName>style.visibility</p:attrName>
                                        </p:attrNameLst>
                                      </p:cBhvr>
                                      <p:to>
                                        <p:strVal val="visible"/>
                                      </p:to>
                                    </p:set>
                                    <p:anim calcmode="lin" valueType="num">
                                      <p:cBhvr additive="base">
                                        <p:cTn id="34" dur="500" fill="hold"/>
                                        <p:tgtEl>
                                          <p:spTgt spid="47125"/>
                                        </p:tgtEl>
                                        <p:attrNameLst>
                                          <p:attrName>ppt_x</p:attrName>
                                        </p:attrNameLst>
                                      </p:cBhvr>
                                      <p:tavLst>
                                        <p:tav tm="0">
                                          <p:val>
                                            <p:strVal val="#ppt_x"/>
                                          </p:val>
                                        </p:tav>
                                        <p:tav tm="100000">
                                          <p:val>
                                            <p:strVal val="#ppt_x"/>
                                          </p:val>
                                        </p:tav>
                                      </p:tavLst>
                                    </p:anim>
                                    <p:anim calcmode="lin" valueType="num">
                                      <p:cBhvr additive="base">
                                        <p:cTn id="35" dur="500" fill="hold"/>
                                        <p:tgtEl>
                                          <p:spTgt spid="47125"/>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47127"/>
                                        </p:tgtEl>
                                        <p:attrNameLst>
                                          <p:attrName>style.visibility</p:attrName>
                                        </p:attrNameLst>
                                      </p:cBhvr>
                                      <p:to>
                                        <p:strVal val="visible"/>
                                      </p:to>
                                    </p:set>
                                    <p:animEffect transition="in" filter="box(in)">
                                      <p:cBhvr>
                                        <p:cTn id="40" dur="500"/>
                                        <p:tgtEl>
                                          <p:spTgt spid="4712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47126"/>
                                        </p:tgtEl>
                                        <p:attrNameLst>
                                          <p:attrName>style.visibility</p:attrName>
                                        </p:attrNameLst>
                                      </p:cBhvr>
                                      <p:to>
                                        <p:strVal val="visible"/>
                                      </p:to>
                                    </p:set>
                                    <p:animEffect transition="in" filter="box(in)">
                                      <p:cBhvr>
                                        <p:cTn id="45" dur="500"/>
                                        <p:tgtEl>
                                          <p:spTgt spid="47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p:bldP spid="47121" grpId="0" animBg="1"/>
      <p:bldP spid="47122" grpId="0" animBg="1"/>
      <p:bldP spid="47123" grpId="0" animBg="1"/>
      <p:bldP spid="47124" grpId="0" animBg="1"/>
      <p:bldP spid="47125" grpId="0" animBg="1"/>
      <p:bldP spid="47126" grpId="0" animBg="1"/>
      <p:bldP spid="47127"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1788</TotalTime>
  <Words>1046</Words>
  <Application>Microsoft Office PowerPoint</Application>
  <PresentationFormat>Trình chiếu Trên màn hình (4:3)</PresentationFormat>
  <Paragraphs>98</Paragraphs>
  <Slides>17</Slides>
  <Notes>1</Notes>
  <HiddenSlides>0</HiddenSlides>
  <MMClips>1</MMClips>
  <ScaleCrop>false</ScaleCrop>
  <HeadingPairs>
    <vt:vector size="6" baseType="variant">
      <vt:variant>
        <vt:lpstr>Phông được Dùng</vt:lpstr>
      </vt:variant>
      <vt:variant>
        <vt:i4>3</vt:i4>
      </vt:variant>
      <vt:variant>
        <vt:lpstr>Chủ đề</vt:lpstr>
      </vt:variant>
      <vt:variant>
        <vt:i4>1</vt:i4>
      </vt:variant>
      <vt:variant>
        <vt:lpstr>Tiêu đề Bản chiếu</vt:lpstr>
      </vt:variant>
      <vt:variant>
        <vt:i4>17</vt:i4>
      </vt:variant>
    </vt:vector>
  </HeadingPairs>
  <TitlesOfParts>
    <vt:vector size="21" baseType="lpstr">
      <vt:lpstr>.VnTime</vt:lpstr>
      <vt:lpstr>Arial</vt:lpstr>
      <vt:lpstr>Wingdings</vt:lpstr>
      <vt:lpstr>Default Design</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Minh Trần Đình</cp:lastModifiedBy>
  <cp:revision>297</cp:revision>
  <dcterms:created xsi:type="dcterms:W3CDTF">2009-10-14T08:30:19Z</dcterms:created>
  <dcterms:modified xsi:type="dcterms:W3CDTF">2022-02-14T10:57:03Z</dcterms:modified>
</cp:coreProperties>
</file>