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0" r:id="rId2"/>
    <p:sldMasterId id="2147483712" r:id="rId3"/>
  </p:sldMasterIdLst>
  <p:notesMasterIdLst>
    <p:notesMasterId r:id="rId15"/>
  </p:notesMasterIdLst>
  <p:sldIdLst>
    <p:sldId id="290" r:id="rId4"/>
    <p:sldId id="449" r:id="rId5"/>
    <p:sldId id="430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8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CED21-8760-4040-B12F-CC1784B19B2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5E8A2-409C-4FE3-990F-63399D85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0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2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9911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3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8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5" indent="0">
              <a:buNone/>
              <a:defRPr sz="1800" b="1"/>
            </a:lvl3pPr>
            <a:lvl4pPr marL="1371637" indent="0">
              <a:buNone/>
              <a:defRPr sz="1600" b="1"/>
            </a:lvl4pPr>
            <a:lvl5pPr marL="1828849" indent="0">
              <a:buNone/>
              <a:defRPr sz="1600" b="1"/>
            </a:lvl5pPr>
            <a:lvl6pPr marL="2286062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6" indent="0">
              <a:buNone/>
              <a:defRPr sz="1600" b="1"/>
            </a:lvl8pPr>
            <a:lvl9pPr marL="365769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5" indent="0">
              <a:buNone/>
              <a:defRPr sz="1800" b="1"/>
            </a:lvl3pPr>
            <a:lvl4pPr marL="1371637" indent="0">
              <a:buNone/>
              <a:defRPr sz="1600" b="1"/>
            </a:lvl4pPr>
            <a:lvl5pPr marL="1828849" indent="0">
              <a:buNone/>
              <a:defRPr sz="1600" b="1"/>
            </a:lvl5pPr>
            <a:lvl6pPr marL="2286062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6" indent="0">
              <a:buNone/>
              <a:defRPr sz="1600" b="1"/>
            </a:lvl8pPr>
            <a:lvl9pPr marL="365769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1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3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5" indent="0">
              <a:buNone/>
              <a:defRPr sz="1000"/>
            </a:lvl3pPr>
            <a:lvl4pPr marL="1371637" indent="0">
              <a:buNone/>
              <a:defRPr sz="900"/>
            </a:lvl4pPr>
            <a:lvl5pPr marL="1828849" indent="0">
              <a:buNone/>
              <a:defRPr sz="900"/>
            </a:lvl5pPr>
            <a:lvl6pPr marL="2286062" indent="0">
              <a:buNone/>
              <a:defRPr sz="900"/>
            </a:lvl6pPr>
            <a:lvl7pPr marL="2743274" indent="0">
              <a:buNone/>
              <a:defRPr sz="900"/>
            </a:lvl7pPr>
            <a:lvl8pPr marL="3200486" indent="0">
              <a:buNone/>
              <a:defRPr sz="900"/>
            </a:lvl8pPr>
            <a:lvl9pPr marL="365769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5" indent="0">
              <a:buNone/>
              <a:defRPr sz="2400"/>
            </a:lvl3pPr>
            <a:lvl4pPr marL="1371637" indent="0">
              <a:buNone/>
              <a:defRPr sz="2000"/>
            </a:lvl4pPr>
            <a:lvl5pPr marL="1828849" indent="0">
              <a:buNone/>
              <a:defRPr sz="2000"/>
            </a:lvl5pPr>
            <a:lvl6pPr marL="2286062" indent="0">
              <a:buNone/>
              <a:defRPr sz="2000"/>
            </a:lvl6pPr>
            <a:lvl7pPr marL="2743274" indent="0">
              <a:buNone/>
              <a:defRPr sz="2000"/>
            </a:lvl7pPr>
            <a:lvl8pPr marL="3200486" indent="0">
              <a:buNone/>
              <a:defRPr sz="2000"/>
            </a:lvl8pPr>
            <a:lvl9pPr marL="365769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5" indent="0">
              <a:buNone/>
              <a:defRPr sz="1000"/>
            </a:lvl3pPr>
            <a:lvl4pPr marL="1371637" indent="0">
              <a:buNone/>
              <a:defRPr sz="900"/>
            </a:lvl4pPr>
            <a:lvl5pPr marL="1828849" indent="0">
              <a:buNone/>
              <a:defRPr sz="900"/>
            </a:lvl5pPr>
            <a:lvl6pPr marL="2286062" indent="0">
              <a:buNone/>
              <a:defRPr sz="900"/>
            </a:lvl6pPr>
            <a:lvl7pPr marL="2743274" indent="0">
              <a:buNone/>
              <a:defRPr sz="900"/>
            </a:lvl7pPr>
            <a:lvl8pPr marL="3200486" indent="0">
              <a:buNone/>
              <a:defRPr sz="900"/>
            </a:lvl8pPr>
            <a:lvl9pPr marL="365769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8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55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5843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964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3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05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97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225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785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068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612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86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50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2022/2/4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18319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8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1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4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5" y="6021290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5" y="6021290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4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736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012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6103" y="-38499"/>
            <a:ext cx="12208104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357813"/>
            <a:ext cx="12192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5276850"/>
            <a:ext cx="12192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5" y="-11113"/>
            <a:ext cx="32226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6939" y="1573213"/>
            <a:ext cx="2122488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0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2022/2/4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76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9" indent="-342909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70" indent="-285758" algn="l" defTabSz="9144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1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3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6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8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0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3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5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5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7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9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2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4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6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9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6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11" y="4117183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47739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911079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97B5AD55-BBD2-405D-9B35-BA90155EF29E}"/>
              </a:ext>
            </a:extLst>
          </p:cNvPr>
          <p:cNvSpPr/>
          <p:nvPr/>
        </p:nvSpPr>
        <p:spPr bwMode="auto">
          <a:xfrm>
            <a:off x="2856311" y="2118124"/>
            <a:ext cx="7780247" cy="1734171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>
              <a:defRPr/>
            </a:pPr>
            <a:r>
              <a:rPr lang="en-US" sz="40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 defTabSz="685800">
              <a:defRPr/>
            </a:pPr>
            <a:r>
              <a:rPr lang="en-US" sz="40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  <a:p>
            <a:pPr algn="ctr" defTabSz="685800">
              <a:defRPr/>
            </a:pPr>
            <a:r>
              <a:rPr lang="en-US" sz="40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3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59B6340-72A4-41E4-8C7C-C4DC7C81DB2F}"/>
              </a:ext>
            </a:extLst>
          </p:cNvPr>
          <p:cNvSpPr txBox="1"/>
          <p:nvPr/>
        </p:nvSpPr>
        <p:spPr>
          <a:xfrm>
            <a:off x="3733799" y="709212"/>
            <a:ext cx="5220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5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 Tiểu học Cự Khối</a:t>
            </a:r>
            <a:endParaRPr lang="en-US" sz="2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CBB6EE-45BA-4836-A2E6-F87C67086BB2}"/>
              </a:ext>
            </a:extLst>
          </p:cNvPr>
          <p:cNvGrpSpPr>
            <a:grpSpLocks/>
          </p:cNvGrpSpPr>
          <p:nvPr/>
        </p:nvGrpSpPr>
        <p:grpSpPr bwMode="auto">
          <a:xfrm>
            <a:off x="2514596" y="1447800"/>
            <a:ext cx="7620004" cy="4343400"/>
            <a:chOff x="2787" y="6044"/>
            <a:chExt cx="3254" cy="1936"/>
          </a:xfrm>
          <a:solidFill>
            <a:srgbClr val="FFFF00"/>
          </a:solidFill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9719C579-49CC-41B3-94C7-CB84433E8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6044"/>
              <a:ext cx="3254" cy="1932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35506412-2706-4F60-915B-1217922AB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4" y="6048"/>
              <a:ext cx="0" cy="1932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06488588-20E1-4B37-A394-DE5C56349B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1" y="7010"/>
              <a:ext cx="1635" cy="2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96CBF493-7C9A-4308-AE5F-31AE6EE50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7014"/>
              <a:ext cx="0" cy="966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201F35C4-9479-42CF-93A3-7EF2E1498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7029"/>
              <a:ext cx="813" cy="951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6267E3F-12AE-44A1-BFCE-DD76BFDBE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0" y="7014"/>
              <a:ext cx="805" cy="962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9540E9E-BE95-4B64-8B42-CA7372AC5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5" y="7014"/>
              <a:ext cx="0" cy="966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Line 3">
              <a:extLst>
                <a:ext uri="{FF2B5EF4-FFF2-40B4-BE49-F238E27FC236}">
                  <a16:creationId xmlns:a16="http://schemas.microsoft.com/office/drawing/2014/main" id="{14C4AE28-A51D-447F-AE07-AB6AF738C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7" y="7960"/>
              <a:ext cx="3254" cy="2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85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1;p24">
            <a:extLst>
              <a:ext uri="{FF2B5EF4-FFF2-40B4-BE49-F238E27FC236}">
                <a16:creationId xmlns:a16="http://schemas.microsoft.com/office/drawing/2014/main" id="{43551354-B5EB-42EF-B999-6D3BED21FD20}"/>
              </a:ext>
            </a:extLst>
          </p:cNvPr>
          <p:cNvSpPr txBox="1"/>
          <p:nvPr/>
        </p:nvSpPr>
        <p:spPr>
          <a:xfrm>
            <a:off x="336884" y="2034018"/>
            <a:ext cx="12118205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8" tIns="34275" rIns="68568" bIns="34275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77296" eaLnBrk="0" fontAlgn="base" hangingPunct="0"/>
            <a:r>
              <a:rPr lang="en-US" sz="5400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Yeseva One" panose="00000500000000000000"/>
                <a:cs typeface="Times New Roman" panose="02020603050405020304" pitchFamily="18" charset="0"/>
                <a:sym typeface="Yeseva One" panose="00000500000000000000"/>
              </a:rPr>
              <a:t>Chúc các em chăm ngoan, học giỏi!</a:t>
            </a:r>
            <a:r>
              <a:rPr lang="en-US" sz="8800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Yeseva One" panose="00000500000000000000"/>
                <a:cs typeface="Times New Roman" panose="02020603050405020304" pitchFamily="18" charset="0"/>
                <a:sym typeface="Yeseva One" panose="000005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893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năm ngày 10 tháng 2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000" y="239283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Luyện tập chung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C2FBB83-919E-4AC0-BEBC-17E16FC1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72" y="155638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u="sng" dirty="0" err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vi-VN" sz="3600" b="1" u="sng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altLang="vi-VN" sz="3600" b="1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25AF0FD-1681-40E3-A9D6-DCD7357F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672" y="1615119"/>
            <a:ext cx="7048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nhẩm</a:t>
            </a:r>
            <a:endParaRPr lang="en-US" alt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835" y="2526983"/>
            <a:ext cx="31245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5200 + 400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5600 – 400 = 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2911" y="2482122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6300 + 500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6800 – 500 =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590" y="2516318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8534" y="3024999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7172" y="2435956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62378" y="2937035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1815A9-BFE2-4BD8-A6B6-4204ABFEA268}"/>
              </a:ext>
            </a:extLst>
          </p:cNvPr>
          <p:cNvSpPr txBox="1"/>
          <p:nvPr/>
        </p:nvSpPr>
        <p:spPr>
          <a:xfrm>
            <a:off x="4321606" y="4272421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8600 + 200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– 200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631590-890A-47EE-B803-C3E3FBF93244}"/>
              </a:ext>
            </a:extLst>
          </p:cNvPr>
          <p:cNvSpPr txBox="1"/>
          <p:nvPr/>
        </p:nvSpPr>
        <p:spPr>
          <a:xfrm>
            <a:off x="6835867" y="4226255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7FD49-6797-49E1-AC28-D30D2519F284}"/>
              </a:ext>
            </a:extLst>
          </p:cNvPr>
          <p:cNvSpPr txBox="1"/>
          <p:nvPr/>
        </p:nvSpPr>
        <p:spPr>
          <a:xfrm>
            <a:off x="6841073" y="4727334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7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8436C46-2E7F-4FFA-BCF2-F40606B0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35" y="1193532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u="sng" dirty="0" err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vi-VN" sz="3600" b="1" u="sng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altLang="vi-VN" sz="3600" b="1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8D634B5-769D-4851-A45B-3A7918CAB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835" y="1252271"/>
            <a:ext cx="7048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nhẩm</a:t>
            </a:r>
            <a:endParaRPr lang="en-US" alt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A9997-5380-415F-8492-E06BBCF6CEA8}"/>
              </a:ext>
            </a:extLst>
          </p:cNvPr>
          <p:cNvSpPr txBox="1"/>
          <p:nvPr/>
        </p:nvSpPr>
        <p:spPr>
          <a:xfrm>
            <a:off x="986404" y="2312367"/>
            <a:ext cx="33906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4000 + 3000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7000 – 4000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7000 – 3000 =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A3224-8D44-42CA-B00B-E03606040F72}"/>
              </a:ext>
            </a:extLst>
          </p:cNvPr>
          <p:cNvSpPr txBox="1"/>
          <p:nvPr/>
        </p:nvSpPr>
        <p:spPr>
          <a:xfrm>
            <a:off x="5923073" y="2246510"/>
            <a:ext cx="33650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6000 + 4000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10000 - 6000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10000 – 4000 =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A5FF54-9BB9-42D0-8644-983FB95E0C46}"/>
              </a:ext>
            </a:extLst>
          </p:cNvPr>
          <p:cNvSpPr txBox="1"/>
          <p:nvPr/>
        </p:nvSpPr>
        <p:spPr>
          <a:xfrm>
            <a:off x="4180482" y="2333813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BAE52-7509-40E2-948D-51312DE7422E}"/>
              </a:ext>
            </a:extLst>
          </p:cNvPr>
          <p:cNvSpPr txBox="1"/>
          <p:nvPr/>
        </p:nvSpPr>
        <p:spPr>
          <a:xfrm>
            <a:off x="4180482" y="2847083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02FC3-DC7D-4673-A34C-85A22419BA6D}"/>
              </a:ext>
            </a:extLst>
          </p:cNvPr>
          <p:cNvSpPr txBox="1"/>
          <p:nvPr/>
        </p:nvSpPr>
        <p:spPr>
          <a:xfrm>
            <a:off x="4178052" y="3279670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64B40F-0A1F-4807-98CB-D118CDC2D7DA}"/>
              </a:ext>
            </a:extLst>
          </p:cNvPr>
          <p:cNvSpPr txBox="1"/>
          <p:nvPr/>
        </p:nvSpPr>
        <p:spPr>
          <a:xfrm>
            <a:off x="9228447" y="2174204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DDDB3-E2F9-402B-9F96-84A349D0268C}"/>
              </a:ext>
            </a:extLst>
          </p:cNvPr>
          <p:cNvSpPr txBox="1"/>
          <p:nvPr/>
        </p:nvSpPr>
        <p:spPr>
          <a:xfrm>
            <a:off x="9305303" y="274604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FA961-7EA3-4E8D-A1F4-B455924CF495}"/>
              </a:ext>
            </a:extLst>
          </p:cNvPr>
          <p:cNvSpPr txBox="1"/>
          <p:nvPr/>
        </p:nvSpPr>
        <p:spPr>
          <a:xfrm>
            <a:off x="9276427" y="3288715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B8F68F-7765-47BA-9DA8-FD0BC10BCA39}"/>
              </a:ext>
            </a:extLst>
          </p:cNvPr>
          <p:cNvSpPr txBox="1"/>
          <p:nvPr/>
        </p:nvSpPr>
        <p:spPr>
          <a:xfrm>
            <a:off x="3497507" y="4423852"/>
            <a:ext cx="3454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9000 + 1000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10 000 - 9000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10 000 – 1000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BBC5FB-19E3-470B-A2DA-A5E22C52C243}"/>
              </a:ext>
            </a:extLst>
          </p:cNvPr>
          <p:cNvSpPr txBox="1"/>
          <p:nvPr/>
        </p:nvSpPr>
        <p:spPr>
          <a:xfrm>
            <a:off x="6802881" y="4351546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1EE87D-28EF-46D6-B6C3-02E7A539DC5C}"/>
              </a:ext>
            </a:extLst>
          </p:cNvPr>
          <p:cNvSpPr txBox="1"/>
          <p:nvPr/>
        </p:nvSpPr>
        <p:spPr>
          <a:xfrm>
            <a:off x="6879737" y="4923384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E3F3CF-6876-4C32-BAC7-433B67F1EB16}"/>
              </a:ext>
            </a:extLst>
          </p:cNvPr>
          <p:cNvSpPr txBox="1"/>
          <p:nvPr/>
        </p:nvSpPr>
        <p:spPr>
          <a:xfrm>
            <a:off x="6850861" y="5466057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9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D6B46212-046F-4FBD-B5F8-38335F84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4" y="1245112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u="sng">
                <a:solidFill>
                  <a:srgbClr val="A50021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vi-VN" sz="3600">
                <a:solidFill>
                  <a:srgbClr val="A5002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F55B64B-4E16-4140-9C0D-97FC3441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892" y="1295400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Đặt tính rồi tính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A3939C38-3F71-4B96-ADC1-8B298515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853" y="4738036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 sz="36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F8EE9727-C000-48F7-8C6C-D01694FD7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653" y="4433236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8F724F32-7A9B-40D8-A27C-7685B4F8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828" y="4433236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314DD4B3-9524-42AF-8767-10EBAF8B9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253" y="4433236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87F22F7-2BFA-4DA3-B367-80118231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903" y="5195236"/>
            <a:ext cx="121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4826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D397D71B-B44B-4340-9C6D-7D63F6DA3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853" y="4052236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AEF9FB7-5566-4FF8-8EDF-292FB2947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4" y="3550587"/>
            <a:ext cx="3344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a)  6924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1536           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8F1FE911-9B19-41EC-B269-4739944F9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067" y="2953352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6CDBF3CC-28E1-4F5E-ABB9-25C203D00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416" y="3583924"/>
            <a:ext cx="4267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b)  8493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3667          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0BBE5250-3FCB-4009-A4E0-2F77FF6A2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92" y="3961163"/>
            <a:ext cx="990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+           </a:t>
            </a: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ECB2E206-39F6-4C49-8293-5FFE60325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803" y="3936348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-          </a:t>
            </a: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07DD5045-F03E-4FEA-8267-D5C03780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253" y="4528487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03E036E9-465E-4F6C-8B37-C948A04CC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153" y="3547412"/>
            <a:ext cx="4095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5718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636         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9590EDAF-1178-4ACE-B5EA-ACA60A370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953" y="5173012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6354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51BECCB4-828B-40D8-8067-434E1F750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416" y="3899836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+          </a:t>
            </a:r>
          </a:p>
        </p:txBody>
      </p:sp>
      <p:sp>
        <p:nvSpPr>
          <p:cNvPr id="22" name="Line 30">
            <a:extLst>
              <a:ext uri="{FF2B5EF4-FFF2-40B4-BE49-F238E27FC236}">
                <a16:creationId xmlns:a16="http://schemas.microsoft.com/office/drawing/2014/main" id="{506B0DFF-AC1C-4BCF-9448-F2C6803E6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7453" y="5119036"/>
            <a:ext cx="152400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Line 31">
            <a:extLst>
              <a:ext uri="{FF2B5EF4-FFF2-40B4-BE49-F238E27FC236}">
                <a16:creationId xmlns:a16="http://schemas.microsoft.com/office/drawing/2014/main" id="{43924E69-7621-4A7D-843D-C4FBD4751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353" y="5134911"/>
            <a:ext cx="160020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Line 32">
            <a:extLst>
              <a:ext uri="{FF2B5EF4-FFF2-40B4-BE49-F238E27FC236}">
                <a16:creationId xmlns:a16="http://schemas.microsoft.com/office/drawing/2014/main" id="{B5244B47-BA90-4611-9F09-CDCEC7E75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6916" y="5119036"/>
            <a:ext cx="144780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632136AF-0EF4-4676-892C-B834176E3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453" y="3580749"/>
            <a:ext cx="388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4380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729         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F4D52CA1-BF57-4036-89D7-A4D8DCCD0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916" y="3853800"/>
            <a:ext cx="838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-          </a:t>
            </a:r>
          </a:p>
        </p:txBody>
      </p:sp>
      <p:sp>
        <p:nvSpPr>
          <p:cNvPr id="27" name="Line 32">
            <a:extLst>
              <a:ext uri="{FF2B5EF4-FFF2-40B4-BE49-F238E27FC236}">
                <a16:creationId xmlns:a16="http://schemas.microsoft.com/office/drawing/2014/main" id="{43EC232B-E8BE-4264-ACE9-B8397FC4F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6016" y="5142849"/>
            <a:ext cx="144780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24AA9390-5727-4096-87BB-DB26E3F22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267" y="5190474"/>
            <a:ext cx="1855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8460          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714D4AF1-15E9-4E4C-9FBD-F7047FFBE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453" y="5195236"/>
            <a:ext cx="167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3651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3888B1-9D20-4A12-B65D-7C60B06CA2DF}"/>
              </a:ext>
            </a:extLst>
          </p:cNvPr>
          <p:cNvSpPr txBox="1"/>
          <p:nvPr/>
        </p:nvSpPr>
        <p:spPr>
          <a:xfrm>
            <a:off x="959318" y="1993604"/>
            <a:ext cx="4352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a, 6924 + 1536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     5718 + 636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7B25A0-6E8B-4E31-B586-FFACBAC1AE15}"/>
              </a:ext>
            </a:extLst>
          </p:cNvPr>
          <p:cNvSpPr txBox="1"/>
          <p:nvPr/>
        </p:nvSpPr>
        <p:spPr>
          <a:xfrm>
            <a:off x="4597667" y="1926150"/>
            <a:ext cx="4352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b, 8493 - 3667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     4380 - 729</a:t>
            </a:r>
          </a:p>
        </p:txBody>
      </p:sp>
    </p:spTree>
    <p:extLst>
      <p:ext uri="{BB962C8B-B14F-4D97-AF65-F5344CB8AC3E}">
        <p14:creationId xmlns:p14="http://schemas.microsoft.com/office/powerpoint/2010/main" val="101232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1B10866E-BCDA-4D33-AE92-3EF920CC44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69" y="1561600"/>
                <a:ext cx="11453062" cy="1788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200" b="1" u="sng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Bài 3</a:t>
                </a:r>
                <a:r>
                  <a:rPr lang="en-US" altLang="vi-VN" sz="3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:</a:t>
                </a:r>
                <a:r>
                  <a:rPr lang="en-US" altLang="vi-VN" sz="3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Một đội trồng cây đã trồng được 948 cây, sau đó trồng thêm được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vi-VN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vi-VN" sz="3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số cây đã trồng. Hỏi đội đó trồng được tất cả bao nhiêu cây ?</a:t>
                </a:r>
              </a:p>
            </p:txBody>
          </p:sp>
        </mc:Choice>
        <mc:Fallback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1B10866E-BCDA-4D33-AE92-3EF920CC4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469" y="1561600"/>
                <a:ext cx="11453062" cy="1788567"/>
              </a:xfrm>
              <a:prstGeom prst="rect">
                <a:avLst/>
              </a:prstGeom>
              <a:blipFill>
                <a:blip r:embed="rId2"/>
                <a:stretch>
                  <a:fillRect l="-1384" t="-4762" r="-1384" b="-98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6">
            <a:extLst>
              <a:ext uri="{FF2B5EF4-FFF2-40B4-BE49-F238E27FC236}">
                <a16:creationId xmlns:a16="http://schemas.microsoft.com/office/drawing/2014/main" id="{5A3711BD-E251-40ED-9731-D86D1327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315" y="3429000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333399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011453-70D7-48D1-9FA8-8B34603D973F}"/>
                  </a:ext>
                </a:extLst>
              </p:cNvPr>
              <p:cNvSpPr txBox="1"/>
              <p:nvPr/>
            </p:nvSpPr>
            <p:spPr>
              <a:xfrm>
                <a:off x="2686451" y="4259681"/>
                <a:ext cx="4953000" cy="15236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err="1">
                    <a:solidFill>
                      <a:srgbClr val="000000"/>
                    </a:solidFill>
                    <a:latin typeface="Times New Roman" pitchFamily="18" charset="0"/>
                  </a:rPr>
                  <a:t>trồng</a:t>
                </a: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</a:rPr>
                  <a:t>     </a:t>
                </a:r>
                <a:r>
                  <a:rPr lang="en-US" sz="280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</a:rPr>
                  <a:t>: </a:t>
                </a:r>
                <a:r>
                  <a:rPr lang="en-US" sz="280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</a:rPr>
                  <a:t>948 </a:t>
                </a:r>
                <a:r>
                  <a:rPr lang="en-US" sz="2800" dirty="0" err="1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</a:rPr>
                  <a:t>cây</a:t>
                </a:r>
                <a:endParaRPr lang="en-US" sz="28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800" err="1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</a:rPr>
                  <a:t>Trồng</a:t>
                </a:r>
                <a:r>
                  <a:rPr lang="en-US" sz="280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</a:rPr>
                  <a:t> thêm: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3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vi-VN" sz="3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vi-VN" sz="28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</a:rPr>
                  <a:t>số </a:t>
                </a:r>
                <a:r>
                  <a:rPr lang="en-US" sz="2800" dirty="0" err="1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</a:rPr>
                  <a:t>cây</a:t>
                </a:r>
                <a:r>
                  <a:rPr lang="en-US" sz="280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</a:rPr>
                  <a:t>trồng</a:t>
                </a:r>
                <a:endParaRPr lang="en-US" sz="28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011453-70D7-48D1-9FA8-8B34603D9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451" y="4259681"/>
                <a:ext cx="4953000" cy="1523622"/>
              </a:xfrm>
              <a:prstGeom prst="rect">
                <a:avLst/>
              </a:prstGeom>
              <a:blipFill>
                <a:blip r:embed="rId3"/>
                <a:stretch>
                  <a:fillRect l="-2586" t="-44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55567CC9-20EA-4C26-8986-4CA0601E7EB1}"/>
              </a:ext>
            </a:extLst>
          </p:cNvPr>
          <p:cNvSpPr/>
          <p:nvPr/>
        </p:nvSpPr>
        <p:spPr>
          <a:xfrm>
            <a:off x="7124299" y="4389058"/>
            <a:ext cx="438150" cy="1066989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081AF-BF44-4F4F-B3E8-67BBA20F9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329" y="4579728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cây</a:t>
            </a:r>
          </a:p>
        </p:txBody>
      </p:sp>
    </p:spTree>
    <p:extLst>
      <p:ext uri="{BB962C8B-B14F-4D97-AF65-F5344CB8AC3E}">
        <p14:creationId xmlns:p14="http://schemas.microsoft.com/office/powerpoint/2010/main" val="189999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83705AC6-E307-4926-9F05-A4B3AC93E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638" y="1653139"/>
            <a:ext cx="836676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b="1">
                <a:solidFill>
                  <a:srgbClr val="0070C0"/>
                </a:solidFill>
                <a:latin typeface="Times New Roman" panose="02020603050405020304" pitchFamily="18" charset="0"/>
              </a:rPr>
              <a:t> giải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948 : 3 = 316 (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948 + 316 = 1264 (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1264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endParaRPr lang="en-US" altLang="vi-V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6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A407FF5-BA40-44A3-9D10-BF42589EE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905000"/>
            <a:ext cx="60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54B593A7-9B00-440D-8E20-C56E8BF99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256" y="1314506"/>
            <a:ext cx="103062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x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+ 1909 = 2050                       b) x – 586 = 3705</a:t>
            </a:r>
          </a:p>
        </p:txBody>
      </p:sp>
      <p:sp>
        <p:nvSpPr>
          <p:cNvPr id="4" name="Text Box 29">
            <a:extLst>
              <a:ext uri="{FF2B5EF4-FFF2-40B4-BE49-F238E27FC236}">
                <a16:creationId xmlns:a16="http://schemas.microsoft.com/office/drawing/2014/main" id="{0592075F-E9BB-4A72-8C6C-3F7EE311C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582" y="2654813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x   </a:t>
            </a:r>
            <a:r>
              <a:rPr lang="en-US" altLang="vi-V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2050 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- 1909</a:t>
            </a: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A41B4F84-13AB-4104-BAD4-8EE23B3E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60701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</a:t>
            </a:r>
            <a:r>
              <a:rPr lang="en-US" altLang="vi-V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141</a:t>
            </a:r>
            <a:endParaRPr lang="en-US" alt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62CF1694-4155-47F5-962B-165A6C44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908" y="2564524"/>
            <a:ext cx="4243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= 3705 + 586</a:t>
            </a: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6B6B2280-41A1-4E79-B2BD-710D0C795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382" y="3030798"/>
            <a:ext cx="2576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</a:t>
            </a:r>
            <a:r>
              <a:rPr lang="en-US" altLang="vi-V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4291</a:t>
            </a:r>
            <a:endParaRPr lang="en-US" alt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5" descr="house_with_trees_blow_a_hb">
            <a:extLst>
              <a:ext uri="{FF2B5EF4-FFF2-40B4-BE49-F238E27FC236}">
                <a16:creationId xmlns:a16="http://schemas.microsoft.com/office/drawing/2014/main" id="{732EDB61-350D-4B27-8B0E-2504151F7E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8" y="5410199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ộp Văn bản 17">
            <a:extLst>
              <a:ext uri="{FF2B5EF4-FFF2-40B4-BE49-F238E27FC236}">
                <a16:creationId xmlns:a16="http://schemas.microsoft.com/office/drawing/2014/main" id="{695742D1-3578-4750-A34F-A8A625D83736}"/>
              </a:ext>
            </a:extLst>
          </p:cNvPr>
          <p:cNvSpPr txBox="1"/>
          <p:nvPr/>
        </p:nvSpPr>
        <p:spPr>
          <a:xfrm>
            <a:off x="4724400" y="3849663"/>
            <a:ext cx="4691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8462  – x = 762 </a:t>
            </a:r>
            <a:endParaRPr lang="vi-VN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AFDFCDB8-43A6-48C6-AB4C-D85E7A1AE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400" y="4412035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=  8462 - 762</a:t>
            </a: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AD57A6AE-28A7-44DE-8D97-796583654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703" y="5030545"/>
            <a:ext cx="3412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x </a:t>
            </a:r>
            <a:r>
              <a:rPr lang="en-US" altLang="vi-V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7700</a:t>
            </a:r>
            <a:endParaRPr lang="en-US" alt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9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0A2B65C6-0769-42A2-BC3F-8E141FCC8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8992" y="1726793"/>
            <a:ext cx="1524000" cy="1295400"/>
          </a:xfrm>
          <a:prstGeom prst="rtTriangle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id="{E7C19729-FF63-4065-9687-31D92AA9C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499" y="3835807"/>
            <a:ext cx="5877827" cy="268304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A318B07-CBD9-4086-A4C2-771482808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87" y="1137928"/>
            <a:ext cx="87110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5:</a:t>
            </a:r>
            <a:r>
              <a:rPr lang="en-US" altLang="en-US" sz="3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8 hình tam giác, mỗi hình như hình bên:</a:t>
            </a:r>
            <a:endParaRPr lang="en-US" altLang="en-US" sz="28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79AC336-A062-4CFD-9FD5-C5C04CA89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782" y="2105929"/>
            <a:ext cx="689752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 sz="3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en-US" sz="3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 xếp thành hình tam giác to dưới đây: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98672A-8977-4A7C-ACC0-A5DE09F6BC77}"/>
              </a:ext>
            </a:extLst>
          </p:cNvPr>
          <p:cNvCxnSpPr>
            <a:stCxn id="5" idx="2"/>
            <a:endCxn id="5" idx="4"/>
          </p:cNvCxnSpPr>
          <p:nvPr/>
        </p:nvCxnSpPr>
        <p:spPr bwMode="auto">
          <a:xfrm>
            <a:off x="2358992" y="3022193"/>
            <a:ext cx="15240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1F57C0-97AD-4FAC-92E9-90EDB9CAFDC0}"/>
              </a:ext>
            </a:extLst>
          </p:cNvPr>
          <p:cNvCxnSpPr>
            <a:cxnSpLocks/>
            <a:endCxn id="5" idx="0"/>
          </p:cNvCxnSpPr>
          <p:nvPr/>
        </p:nvCxnSpPr>
        <p:spPr bwMode="auto">
          <a:xfrm rot="16200000" flipV="1">
            <a:off x="1826386" y="2259399"/>
            <a:ext cx="10668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1195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384</Words>
  <Application>Microsoft Office PowerPoint</Application>
  <PresentationFormat>Widescreen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HP001 4 hàng</vt:lpstr>
      <vt:lpstr>Times New Roman</vt:lpstr>
      <vt:lpstr>1_Office 主题</vt:lpstr>
      <vt:lpstr>更多模版请关注:尚佳素材公社shop64427429.taobao.com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2022-02-04T12:49:28Z</dcterms:created>
  <dcterms:modified xsi:type="dcterms:W3CDTF">2022-02-04T13:23:41Z</dcterms:modified>
</cp:coreProperties>
</file>