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0" r:id="rId4"/>
  </p:sldMasterIdLst>
  <p:notesMasterIdLst>
    <p:notesMasterId r:id="rId36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lvl="0" algn="r" defTabSz="990600" eaLnBrk="1" hangingPunct="1"/>
            <a:fld id="{9A0DB2DC-4C9A-4742-B13C-FB6460FD3503}" type="slidenum">
              <a:rPr lang="en-US" altLang="zh-CN" sz="1300" dirty="0">
                <a:solidFill>
                  <a:srgbClr val="000000"/>
                </a:solidFill>
                <a:ea typeface="SimSun" panose="02010600030101010101" pitchFamily="2" charset="-122"/>
              </a:rPr>
              <a:t>8</a:t>
            </a:fld>
            <a:endParaRPr lang="en-US" altLang="zh-CN" sz="13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  <a:t>11</a:t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  <a:t>12</a:t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  <a:t>13</a:t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  <a:t>14</a:t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>
                <a:latin typeface="Calibri" panose="020F0502020204030204" charset="0"/>
              </a:rPr>
              <a:t>15</a:t>
            </a:fld>
            <a:endParaRPr lang="zh-CN" alt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3/13/2022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3/13/2022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2022/3/13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2022/3/13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2022/3/13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2022/3/13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2022/3/13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7.png"/><Relationship Id="rId18" Type="http://schemas.openxmlformats.org/officeDocument/2006/relationships/image" Target="../media/image11.png"/><Relationship Id="rId26" Type="http://schemas.openxmlformats.org/officeDocument/2006/relationships/image" Target="../media/image32.png"/><Relationship Id="rId39" Type="http://schemas.openxmlformats.org/officeDocument/2006/relationships/image" Target="../media/image38.png"/><Relationship Id="rId3" Type="http://schemas.openxmlformats.org/officeDocument/2006/relationships/image" Target="../media/image22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7" Type="http://schemas.openxmlformats.org/officeDocument/2006/relationships/image" Target="../media/image24.png"/><Relationship Id="rId12" Type="http://schemas.microsoft.com/office/2007/relationships/hdphoto" Target="../media/hdphoto19.wdp"/><Relationship Id="rId17" Type="http://schemas.openxmlformats.org/officeDocument/2006/relationships/image" Target="../media/image29.png"/><Relationship Id="rId25" Type="http://schemas.microsoft.com/office/2007/relationships/hdphoto" Target="../media/hdphoto21.wdp"/><Relationship Id="rId33" Type="http://schemas.openxmlformats.org/officeDocument/2006/relationships/image" Target="../media/image35.png"/><Relationship Id="rId38" Type="http://schemas.microsoft.com/office/2007/relationships/hdphoto" Target="../media/hdphoto26.wdp"/><Relationship Id="rId2" Type="http://schemas.openxmlformats.org/officeDocument/2006/relationships/image" Target="../media/image19.jpe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12.wdp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24" Type="http://schemas.openxmlformats.org/officeDocument/2006/relationships/image" Target="../media/image31.png"/><Relationship Id="rId32" Type="http://schemas.microsoft.com/office/2007/relationships/hdphoto" Target="../media/hdphoto23.wdp"/><Relationship Id="rId37" Type="http://schemas.openxmlformats.org/officeDocument/2006/relationships/image" Target="../media/image37.png"/><Relationship Id="rId40" Type="http://schemas.microsoft.com/office/2007/relationships/hdphoto" Target="../media/hdphoto27.wdp"/><Relationship Id="rId5" Type="http://schemas.openxmlformats.org/officeDocument/2006/relationships/image" Target="../media/image23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15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34.png"/><Relationship Id="rId4" Type="http://schemas.microsoft.com/office/2007/relationships/hdphoto" Target="../media/hdphoto15.wdp"/><Relationship Id="rId9" Type="http://schemas.openxmlformats.org/officeDocument/2006/relationships/image" Target="../media/image25.png"/><Relationship Id="rId14" Type="http://schemas.openxmlformats.org/officeDocument/2006/relationships/image" Target="../media/image12.png"/><Relationship Id="rId22" Type="http://schemas.openxmlformats.org/officeDocument/2006/relationships/image" Target="../media/image14.png"/><Relationship Id="rId27" Type="http://schemas.microsoft.com/office/2007/relationships/hdphoto" Target="../media/hdphoto22.wdp"/><Relationship Id="rId30" Type="http://schemas.openxmlformats.org/officeDocument/2006/relationships/image" Target="../media/image33.png"/><Relationship Id="rId35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hình ảnh xin chào cho bài thuyết trình Powerpoint - Th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235" y="0"/>
            <a:ext cx="7959725" cy="6783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Cốc, cốc, cốc!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Ai gọi đó?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Tôi là Thỏ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Nếu là Thỏ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Cho xem tai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Cốc, cốc, cốc!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Ai gọi đó?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Tôi là Nai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Thật là Nai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Cho xem gạc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Cốc, cốc, cốc!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Ai gọi đó?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Tôi là Vạc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Đúng là Vạc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Cho xem chân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r>
              <a:rPr lang="en-US" altLang="zh-CN" kern="1200" dirty="0">
                <a:latin typeface="Arial" panose="020B0604020202020204" pitchFamily="34" charset="0"/>
                <a:ea typeface="Microsoft YaHei" panose="020B0503020204020204" charset="-122"/>
                <a:cs typeface="+mj-cs"/>
                <a:sym typeface="Arial" panose="020B0604020202020204" pitchFamily="34" charset="0"/>
              </a:rPr>
              <a:t>bbbbbbbb</a:t>
            </a: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23030" y="1382713"/>
            <a:ext cx="5181600" cy="279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Cốc, cốc, cốc!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Ai gọi đó?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Tôi là Gió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4400" dirty="0">
                <a:latin typeface="Arial-SGK-TV" pitchFamily="2" charset="0"/>
                <a:cs typeface="Arial-SGK-TV" pitchFamily="2" charset="0"/>
              </a:rPr>
              <a:t>– Xin mời vào!</a:t>
            </a:r>
            <a:r>
              <a:rPr lang="en-US" altLang="x-none" sz="4400" dirty="0"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r>
              <a:rPr lang="en-US" altLang="zh-CN" kern="1200" dirty="0">
                <a:latin typeface="Arial" panose="020B0604020202020204" pitchFamily="34" charset="0"/>
                <a:ea typeface="Microsoft YaHei" panose="020B0503020204020204" charset="-122"/>
                <a:cs typeface="+mj-cs"/>
                <a:sym typeface="Arial" panose="020B0604020202020204" pitchFamily="34" charset="0"/>
              </a:rPr>
              <a:t>bbbbbbbb</a:t>
            </a: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4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0" name="TextBox 12"/>
          <p:cNvSpPr txBox="1"/>
          <p:nvPr/>
        </p:nvSpPr>
        <p:spPr>
          <a:xfrm>
            <a:off x="3959225" y="1122363"/>
            <a:ext cx="5181600" cy="50158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Kiễng chân cao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Trèo qua cửa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Cùng soạn sửa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Đón trăng lên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Quạt mát thêm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Hơi biển cả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Reo hoa lá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Đẩy buồm thuyền…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Đi khắp miền </a:t>
            </a: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x-none" sz="3200" dirty="0">
                <a:latin typeface="Arial-SGK-TV" pitchFamily="2" charset="0"/>
                <a:cs typeface="Arial-SGK-TV" pitchFamily="2" charset="0"/>
              </a:rPr>
              <a:t>Làm việc tốt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785" y="-635"/>
            <a:ext cx="886079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337" y="1027906"/>
            <a:ext cx="10851271" cy="4825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520" y="-24154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302" y="1154358"/>
            <a:ext cx="11456035" cy="45037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565" y="364490"/>
            <a:ext cx="10516235" cy="55511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267201"/>
            <a:ext cx="971550" cy="117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477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855370"/>
            <a:ext cx="1787353" cy="60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855370"/>
            <a:ext cx="762000" cy="50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55370"/>
            <a:ext cx="1066800" cy="7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001" y="4828596"/>
            <a:ext cx="914400" cy="55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617703"/>
            <a:ext cx="1474982" cy="263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8915994" y="3730164"/>
            <a:ext cx="1835809" cy="27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43199" y="-838199"/>
            <a:ext cx="9281827" cy="824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8402" y="757012"/>
            <a:ext cx="914399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2158968" y="3290863"/>
            <a:ext cx="1015637" cy="99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24" y="228600"/>
            <a:ext cx="2605877" cy="26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6079" y="1836003"/>
            <a:ext cx="20618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67" y="2916785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01400" y="53624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3155" y="243840"/>
            <a:ext cx="10240645" cy="6297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905" y="1690370"/>
            <a:ext cx="10506710" cy="307721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880" y="1690370"/>
            <a:ext cx="10281920" cy="310578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885" y="1691005"/>
            <a:ext cx="9859645" cy="3028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2538889"/>
            <a:ext cx="5588000" cy="1297305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algn="ctr" defTabSz="412750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5400" dirty="0">
                <a:solidFill>
                  <a:srgbClr val="FF0000"/>
                </a:solidFill>
                <a:latin typeface="UTM Avo" panose="02040603050506020204"/>
                <a:ea typeface="仓耳玄三M W05"/>
                <a:sym typeface="Lato Regular"/>
              </a:rPr>
              <a:t>2. Đọc, hiểu, viết</a:t>
            </a: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95" y="242570"/>
            <a:ext cx="11306175" cy="62992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145415"/>
            <a:ext cx="11410950" cy="6202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35" y="434975"/>
            <a:ext cx="10068560" cy="562229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0830" y="325755"/>
            <a:ext cx="6436360" cy="110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UTM Avo" panose="02040603050506020204" pitchFamily="18" charset="0"/>
              </a:rPr>
              <a:t>Chọn từ ngữ thích hợp để hoàn thành câu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670" y="1907540"/>
            <a:ext cx="9031605" cy="372237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41570" y="3616960"/>
            <a:ext cx="1506220" cy="127508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580880" y="3483610"/>
            <a:ext cx="363855" cy="150558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65" y="169545"/>
            <a:ext cx="3702050" cy="1235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855" y="2135505"/>
            <a:ext cx="10570845" cy="2877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755" y="2134870"/>
            <a:ext cx="10481945" cy="2783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-635"/>
            <a:ext cx="121913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67055"/>
            <a:ext cx="8458200" cy="513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05836" y="1957907"/>
            <a:ext cx="660892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đọc đúng các âm, tiếng, từ sau để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/>
            <a:r>
              <a:rPr lang="en-US" sz="36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685800"/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36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5" y="750570"/>
            <a:ext cx="11205845" cy="48837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2635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6600" y="3914922"/>
            <a:ext cx="762000" cy="96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8258" y="4388914"/>
            <a:ext cx="1676400" cy="43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388914"/>
            <a:ext cx="1044576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2005148" y="4734806"/>
            <a:ext cx="1091619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4659" y="4573299"/>
            <a:ext cx="994682" cy="69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724400"/>
            <a:ext cx="59372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1823087" y="4111014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2200"/>
            <a:ext cx="40894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15" y="3948155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409470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5427" y="4778808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57" y="737962"/>
            <a:ext cx="946944" cy="13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3601072" y="1393595"/>
            <a:ext cx="797916" cy="8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216961" y="553658"/>
            <a:ext cx="1066109" cy="132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0709" y="1216296"/>
            <a:ext cx="835776" cy="8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8866121" y="1559557"/>
            <a:ext cx="1009744" cy="99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805" y="1807804"/>
            <a:ext cx="829187" cy="87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20" y="2194412"/>
            <a:ext cx="500579" cy="60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242" y="1322580"/>
            <a:ext cx="562424" cy="7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40" y="1839697"/>
            <a:ext cx="482600" cy="58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5" y="2489862"/>
            <a:ext cx="528998" cy="68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40" y="3606061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130463" y="5081489"/>
            <a:ext cx="1455738" cy="22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11" y="375395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3429374" y="5342754"/>
            <a:ext cx="1104900" cy="20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653" y="3681413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923253" y="5079248"/>
            <a:ext cx="1560513" cy="226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6" y="44672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7811955" y="5498897"/>
            <a:ext cx="990600" cy="138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6" y="3857626"/>
            <a:ext cx="16287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8775334" y="5397714"/>
            <a:ext cx="1790972" cy="212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" action="ppaction://noaction"/>
          </p:cNvPr>
          <p:cNvSpPr/>
          <p:nvPr/>
        </p:nvSpPr>
        <p:spPr>
          <a:xfrm>
            <a:off x="2438401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40" name="Oval 39">
            <a:hlinkClick r:id="" action="ppaction://noaction"/>
          </p:cNvPr>
          <p:cNvSpPr/>
          <p:nvPr/>
        </p:nvSpPr>
        <p:spPr>
          <a:xfrm>
            <a:off x="4056498" y="3657600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41" name="Oval 40">
            <a:hlinkClick r:id="" action="ppaction://noaction"/>
          </p:cNvPr>
          <p:cNvSpPr/>
          <p:nvPr/>
        </p:nvSpPr>
        <p:spPr>
          <a:xfrm>
            <a:off x="6395338" y="3692978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2" name="Oval 41">
            <a:hlinkClick r:id="" action="ppaction://noaction"/>
          </p:cNvPr>
          <p:cNvSpPr/>
          <p:nvPr/>
        </p:nvSpPr>
        <p:spPr>
          <a:xfrm>
            <a:off x="7696201" y="4276725"/>
            <a:ext cx="436118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dirty="0">
                <a:solidFill>
                  <a:srgbClr val="006600"/>
                </a:solidFill>
                <a:latin typeface="Calibri" panose="020F0502020204030204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bldLvl="0" animBg="1"/>
      <p:bldP spid="40" grpId="0" bldLvl="0" animBg="1"/>
      <p:bldP spid="41" grpId="0" bldLvl="0" animBg="1"/>
      <p:bldP spid="4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635"/>
            <a:ext cx="12191365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5" y="190053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824605" y="2884805"/>
            <a:ext cx="47351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noProof="0" dirty="0" err="1" smtClean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c¸i x</a:t>
            </a:r>
            <a:r>
              <a:rPr lang="en-US" sz="72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oong</a:t>
            </a:r>
            <a:endParaRPr lang="en-US" sz="72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1365" cy="685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2425686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676650" y="3430905"/>
            <a:ext cx="500634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000" noProof="0" dirty="0" err="1" smtClean="0">
                <a:ln>
                  <a:noFill/>
                </a:ln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quÇn x</a:t>
            </a:r>
            <a:r>
              <a:rPr lang="en-US" sz="7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SimSun" panose="02010600030101010101" pitchFamily="2" charset="-122"/>
                <a:sym typeface="+mn-ea"/>
              </a:rPr>
              <a:t>oãc</a:t>
            </a:r>
            <a:endParaRPr lang="en-US" sz="70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15" y="54483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028" y="2537348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052570" y="3054350"/>
            <a:ext cx="425450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6800" dirty="0">
                <a:solidFill>
                  <a:srgbClr val="008000"/>
                </a:solidFill>
                <a:latin typeface=".VnAvant" panose="020B7200000000000000" pitchFamily="34" charset="0"/>
                <a:cs typeface=".VnAvant" panose="020B7200000000000000" pitchFamily="34" charset="0"/>
              </a:rPr>
              <a:t>®Ìn tuýp</a:t>
            </a:r>
          </a:p>
        </p:txBody>
      </p:sp>
      <p:pic>
        <p:nvPicPr>
          <p:cNvPr id="8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515" y="5334001"/>
            <a:ext cx="1268327" cy="5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743200" y="2921000"/>
            <a:ext cx="6604000" cy="221598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1219200" eaLnBrk="1" hangingPunct="1">
              <a:spcBef>
                <a:spcPct val="50000"/>
              </a:spcBef>
            </a:pPr>
            <a:r>
              <a:rPr lang="en-US" sz="64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¤n </a:t>
            </a:r>
            <a:r>
              <a:rPr lang="en-US" sz="6400" dirty="0" err="1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tËp</a:t>
            </a:r>
            <a:r>
              <a:rPr lang="en-US" sz="64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lang="en-US" sz="6400" dirty="0" err="1" smtClean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gi</a:t>
            </a:r>
            <a:r>
              <a:rPr lang="en-US" sz="7200" dirty="0" err="1" smtClean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ữ</a:t>
            </a:r>
            <a:r>
              <a:rPr lang="en-US" sz="6400" dirty="0" err="1" smtClean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a</a:t>
            </a:r>
            <a:r>
              <a:rPr lang="en-US" sz="6400" dirty="0" smtClean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lang="en-US" sz="6400" dirty="0">
                <a:solidFill>
                  <a:srgbClr val="000000"/>
                </a:solidFill>
                <a:latin typeface=".VnAvant" panose="020B7200000000000000" pitchFamily="34" charset="0"/>
                <a:ea typeface="SimSun" panose="02010600030101010101" pitchFamily="2" charset="-122"/>
                <a:cs typeface=".VnAvant" panose="020B7200000000000000" pitchFamily="34" charset="0"/>
              </a:rPr>
              <a:t>häc kú II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2605811"/>
            <a:ext cx="5588000" cy="1163460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lvl="0" indent="0" algn="ctr" defTabSz="412750" eaLnBrk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x-none" sz="5400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  <a:sym typeface="Lato Regular"/>
              </a:rPr>
              <a:t>1. Đọc thành tiếng</a:t>
            </a: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197</Words>
  <Application>Microsoft Office PowerPoint</Application>
  <PresentationFormat>Widescreen</PresentationFormat>
  <Paragraphs>53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Microsoft YaHei</vt:lpstr>
      <vt:lpstr>SimSun</vt:lpstr>
      <vt:lpstr>SimSun</vt:lpstr>
      <vt:lpstr>.VnAvant</vt:lpstr>
      <vt:lpstr>Arial</vt:lpstr>
      <vt:lpstr>Arial-SGK-TV</vt:lpstr>
      <vt:lpstr>Calibri</vt:lpstr>
      <vt:lpstr>Calibri Light</vt:lpstr>
      <vt:lpstr>等线</vt:lpstr>
      <vt:lpstr>Lato Regular</vt:lpstr>
      <vt:lpstr>Segoe UI Symbol</vt:lpstr>
      <vt:lpstr>UTM Avo</vt:lpstr>
      <vt:lpstr>仓耳玄三M W05</vt:lpstr>
      <vt:lpstr>1_Office Theme</vt:lpstr>
      <vt:lpstr>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bbbbbbbb</vt:lpstr>
      <vt:lpstr>bbbbbbbb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</cp:revision>
  <dcterms:created xsi:type="dcterms:W3CDTF">2021-01-17T11:41:41Z</dcterms:created>
  <dcterms:modified xsi:type="dcterms:W3CDTF">2022-03-13T08:28:26Z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