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33"/>
  </p:notesMasterIdLst>
  <p:sldIdLst>
    <p:sldId id="278" r:id="rId3"/>
    <p:sldId id="321" r:id="rId4"/>
    <p:sldId id="316" r:id="rId5"/>
    <p:sldId id="318" r:id="rId6"/>
    <p:sldId id="328" r:id="rId7"/>
    <p:sldId id="329" r:id="rId8"/>
    <p:sldId id="319" r:id="rId9"/>
    <p:sldId id="286" r:id="rId10"/>
    <p:sldId id="300" r:id="rId11"/>
    <p:sldId id="285" r:id="rId12"/>
    <p:sldId id="320" r:id="rId13"/>
    <p:sldId id="284" r:id="rId14"/>
    <p:sldId id="288" r:id="rId15"/>
    <p:sldId id="290" r:id="rId16"/>
    <p:sldId id="327" r:id="rId17"/>
    <p:sldId id="291" r:id="rId18"/>
    <p:sldId id="294" r:id="rId19"/>
    <p:sldId id="297" r:id="rId20"/>
    <p:sldId id="314" r:id="rId21"/>
    <p:sldId id="322" r:id="rId22"/>
    <p:sldId id="324" r:id="rId23"/>
    <p:sldId id="326" r:id="rId24"/>
    <p:sldId id="298" r:id="rId25"/>
    <p:sldId id="279" r:id="rId26"/>
    <p:sldId id="309" r:id="rId27"/>
    <p:sldId id="310" r:id="rId28"/>
    <p:sldId id="311" r:id="rId29"/>
    <p:sldId id="312" r:id="rId30"/>
    <p:sldId id="313" r:id="rId31"/>
    <p:sldId id="323" r:id="rId32"/>
  </p:sldIdLst>
  <p:sldSz cx="9144000" cy="5143500" type="screen16x9"/>
  <p:notesSz cx="6858000" cy="9144000"/>
  <p:custDataLst>
    <p:tags r:id="rId34"/>
  </p:custDataLst>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120"/>
    <a:srgbClr val="008687"/>
    <a:srgbClr val="416238"/>
    <a:srgbClr val="CDBF97"/>
    <a:srgbClr val="8D7545"/>
    <a:srgbClr val="ECE8E5"/>
    <a:srgbClr val="E4CBCB"/>
    <a:srgbClr val="A88755"/>
    <a:srgbClr val="1F2020"/>
    <a:srgbClr val="263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96" autoAdjust="0"/>
    <p:restoredTop sz="94660"/>
  </p:normalViewPr>
  <p:slideViewPr>
    <p:cSldViewPr snapToGrid="0">
      <p:cViewPr varScale="1">
        <p:scale>
          <a:sx n="78" d="100"/>
          <a:sy n="78" d="100"/>
        </p:scale>
        <p:origin x="864" y="36"/>
      </p:cViewPr>
      <p:guideLst>
        <p:guide orient="horz" pos="162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1F08F-C991-4D83-A080-E25A39C02408}" type="slidenum">
              <a:rPr lang="en-US" smtClean="0"/>
              <a:pPr/>
              <a:t>‹#›</a:t>
            </a:fld>
            <a:endParaRPr lang="en-US"/>
          </a:p>
        </p:txBody>
      </p:sp>
    </p:spTree>
    <p:extLst>
      <p:ext uri="{BB962C8B-B14F-4D97-AF65-F5344CB8AC3E}">
        <p14:creationId xmlns:p14="http://schemas.microsoft.com/office/powerpoint/2010/main" val="315595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3C4D8-F447-41CF-A0B4-6EBE3D5AD329}" type="slidenum">
              <a:rPr lang="en-US" smtClean="0"/>
              <a:pPr/>
              <a:t>‹#›</a:t>
            </a:fld>
            <a:endParaRPr lang="en-US"/>
          </a:p>
        </p:txBody>
      </p:sp>
    </p:spTree>
    <p:extLst>
      <p:ext uri="{BB962C8B-B14F-4D97-AF65-F5344CB8AC3E}">
        <p14:creationId xmlns:p14="http://schemas.microsoft.com/office/powerpoint/2010/main" val="370581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F9695-C075-4D9A-8DCF-E3E4267B980F}" type="slidenum">
              <a:rPr lang="en-US" smtClean="0"/>
              <a:pPr/>
              <a:t>‹#›</a:t>
            </a:fld>
            <a:endParaRPr lang="en-US"/>
          </a:p>
        </p:txBody>
      </p:sp>
    </p:spTree>
    <p:extLst>
      <p:ext uri="{BB962C8B-B14F-4D97-AF65-F5344CB8AC3E}">
        <p14:creationId xmlns:p14="http://schemas.microsoft.com/office/powerpoint/2010/main" val="612275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2843451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1855009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D8F18-A53F-4739-BDE4-66294DB598BF}" type="slidenum">
              <a:rPr lang="en-US" smtClean="0"/>
              <a:pPr/>
              <a:t>‹#›</a:t>
            </a:fld>
            <a:endParaRPr lang="en-US"/>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574842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2751932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53156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2612037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A5E3-379E-496E-842F-1453D6C39F76}" type="slidenum">
              <a:rPr lang="en-US" smtClean="0"/>
              <a:pPr/>
              <a:t>‹#›</a:t>
            </a:fld>
            <a:endParaRPr lang="en-US"/>
          </a:p>
        </p:txBody>
      </p:sp>
    </p:spTree>
    <p:extLst>
      <p:ext uri="{BB962C8B-B14F-4D97-AF65-F5344CB8AC3E}">
        <p14:creationId xmlns:p14="http://schemas.microsoft.com/office/powerpoint/2010/main" val="381991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16A16970-F2BB-4303-83C3-6EA735E9A8E0}" type="slidenum">
              <a:rPr lang="en-US"/>
              <a:pPr>
                <a:defRPr/>
              </a:pPr>
              <a:t>‹#›</a:t>
            </a:fld>
            <a:endParaRPr lang="en-US"/>
          </a:p>
        </p:txBody>
      </p:sp>
    </p:spTree>
    <p:extLst>
      <p:ext uri="{BB962C8B-B14F-4D97-AF65-F5344CB8AC3E}">
        <p14:creationId xmlns:p14="http://schemas.microsoft.com/office/powerpoint/2010/main" val="122713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765AE-78B7-4A40-91BE-0B0C88866518}" type="slidenum">
              <a:rPr lang="en-US" smtClean="0"/>
              <a:pPr/>
              <a:t>‹#›</a:t>
            </a:fld>
            <a:endParaRPr lang="en-US"/>
          </a:p>
        </p:txBody>
      </p:sp>
    </p:spTree>
    <p:extLst>
      <p:ext uri="{BB962C8B-B14F-4D97-AF65-F5344CB8AC3E}">
        <p14:creationId xmlns:p14="http://schemas.microsoft.com/office/powerpoint/2010/main" val="2485604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36897"/>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fld id="{97A26888-26BF-4ADD-90D7-47E40FF4938C}" type="slidenum">
              <a:rPr lang="en-US" altLang="vi-VN"/>
              <a:pPr/>
              <a:t>‹#›</a:t>
            </a:fld>
            <a:endParaRPr lang="en-US" altLang="vi-VN"/>
          </a:p>
        </p:txBody>
      </p:sp>
    </p:spTree>
    <p:extLst>
      <p:ext uri="{BB962C8B-B14F-4D97-AF65-F5344CB8AC3E}">
        <p14:creationId xmlns:p14="http://schemas.microsoft.com/office/powerpoint/2010/main" val="425916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DCC35-DABE-4B8A-82E5-9E1901497C4F}" type="slidenum">
              <a:rPr lang="en-US" smtClean="0"/>
              <a:pPr/>
              <a:t>‹#›</a:t>
            </a:fld>
            <a:endParaRPr lang="en-US"/>
          </a:p>
        </p:txBody>
      </p:sp>
    </p:spTree>
    <p:extLst>
      <p:ext uri="{BB962C8B-B14F-4D97-AF65-F5344CB8AC3E}">
        <p14:creationId xmlns:p14="http://schemas.microsoft.com/office/powerpoint/2010/main" val="301710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6066-5C71-4748-A6C4-EC853B38976A}" type="slidenum">
              <a:rPr lang="en-US" smtClean="0"/>
              <a:pPr/>
              <a:t>‹#›</a:t>
            </a:fld>
            <a:endParaRPr lang="en-US"/>
          </a:p>
        </p:txBody>
      </p:sp>
    </p:spTree>
    <p:extLst>
      <p:ext uri="{BB962C8B-B14F-4D97-AF65-F5344CB8AC3E}">
        <p14:creationId xmlns:p14="http://schemas.microsoft.com/office/powerpoint/2010/main" val="13513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253E2-991D-47BF-AE2F-B98789F50C31}" type="slidenum">
              <a:rPr lang="en-US" smtClean="0"/>
              <a:pPr/>
              <a:t>‹#›</a:t>
            </a:fld>
            <a:endParaRPr lang="en-US"/>
          </a:p>
        </p:txBody>
      </p:sp>
    </p:spTree>
    <p:extLst>
      <p:ext uri="{BB962C8B-B14F-4D97-AF65-F5344CB8AC3E}">
        <p14:creationId xmlns:p14="http://schemas.microsoft.com/office/powerpoint/2010/main" val="155580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03390-C81A-4421-9AB6-DB1834545594}" type="slidenum">
              <a:rPr lang="en-US" smtClean="0"/>
              <a:pPr/>
              <a:t>‹#›</a:t>
            </a:fld>
            <a:endParaRPr lang="en-US"/>
          </a:p>
        </p:txBody>
      </p:sp>
    </p:spTree>
    <p:extLst>
      <p:ext uri="{BB962C8B-B14F-4D97-AF65-F5344CB8AC3E}">
        <p14:creationId xmlns:p14="http://schemas.microsoft.com/office/powerpoint/2010/main" val="386465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FA7C2-3D07-4552-A45F-180E569BEAE8}" type="slidenum">
              <a:rPr lang="en-US" smtClean="0"/>
              <a:pPr/>
              <a:t>‹#›</a:t>
            </a:fld>
            <a:endParaRPr lang="en-US"/>
          </a:p>
        </p:txBody>
      </p:sp>
    </p:spTree>
    <p:extLst>
      <p:ext uri="{BB962C8B-B14F-4D97-AF65-F5344CB8AC3E}">
        <p14:creationId xmlns:p14="http://schemas.microsoft.com/office/powerpoint/2010/main" val="379398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F8D3A-0130-4779-8EDF-08468C9D33AD}" type="slidenum">
              <a:rPr lang="en-US" smtClean="0"/>
              <a:pPr/>
              <a:t>‹#›</a:t>
            </a:fld>
            <a:endParaRPr lang="en-US"/>
          </a:p>
        </p:txBody>
      </p:sp>
    </p:spTree>
    <p:extLst>
      <p:ext uri="{BB962C8B-B14F-4D97-AF65-F5344CB8AC3E}">
        <p14:creationId xmlns:p14="http://schemas.microsoft.com/office/powerpoint/2010/main" val="897265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3.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endParaRPr lang="en-US"/>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F98D8F18-A53F-4739-BDE4-66294DB598BF}" type="slidenum">
              <a:rPr lang="en-US" smtClean="0"/>
              <a:pPr/>
              <a:t>‹#›</a:t>
            </a:fld>
            <a:endParaRPr lang="en-US"/>
          </a:p>
        </p:txBody>
      </p:sp>
    </p:spTree>
    <p:extLst>
      <p:ext uri="{BB962C8B-B14F-4D97-AF65-F5344CB8AC3E}">
        <p14:creationId xmlns:p14="http://schemas.microsoft.com/office/powerpoint/2010/main" val="304953408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30997FE-03D7-463B-9F80-68970B6AF4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994"/>
          <a:stretch/>
        </p:blipFill>
        <p:spPr>
          <a:xfrm>
            <a:off x="1" y="1844034"/>
            <a:ext cx="9143999" cy="3738052"/>
          </a:xfrm>
          <a:prstGeom prst="rect">
            <a:avLst/>
          </a:prstGeom>
        </p:spPr>
      </p:pic>
      <p:sp>
        <p:nvSpPr>
          <p:cNvPr id="2" name="Rectangle 1"/>
          <p:cNvSpPr/>
          <p:nvPr/>
        </p:nvSpPr>
        <p:spPr>
          <a:xfrm>
            <a:off x="977695" y="1376444"/>
            <a:ext cx="7532831" cy="584775"/>
          </a:xfrm>
          <a:prstGeom prst="rect">
            <a:avLst/>
          </a:prstGeom>
        </p:spPr>
        <p:txBody>
          <a:bodyPr wrap="none">
            <a:spAutoFit/>
          </a:bodyPr>
          <a:lstStyle/>
          <a:p>
            <a:pPr>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chung</a:t>
            </a:r>
            <a:r>
              <a:rPr lang="en-US" sz="3200" b="1" dirty="0">
                <a:latin typeface="Times New Roman" pitchFamily="18" charset="0"/>
                <a:cs typeface="Times New Roman" pitchFamily="18" charset="0"/>
              </a:rPr>
              <a:t>.</a:t>
            </a:r>
          </a:p>
        </p:txBody>
      </p:sp>
      <p:sp>
        <p:nvSpPr>
          <p:cNvPr id="4" name="波形 3">
            <a:extLst>
              <a:ext uri="{FF2B5EF4-FFF2-40B4-BE49-F238E27FC236}">
                <a16:creationId xmlns:a16="http://schemas.microsoft.com/office/drawing/2014/main" id="{0800922B-D6F3-4EF7-9FEC-3F3CA7C21952}"/>
              </a:ext>
            </a:extLst>
          </p:cNvPr>
          <p:cNvSpPr/>
          <p:nvPr/>
        </p:nvSpPr>
        <p:spPr>
          <a:xfrm rot="21289599">
            <a:off x="2579607" y="55392"/>
            <a:ext cx="4121772" cy="1137540"/>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文本框 5">
            <a:extLst>
              <a:ext uri="{FF2B5EF4-FFF2-40B4-BE49-F238E27FC236}">
                <a16:creationId xmlns:a16="http://schemas.microsoft.com/office/drawing/2014/main" id="{CC0D5956-9916-4B3A-8060-23DFEDF5D3F8}"/>
              </a:ext>
            </a:extLst>
          </p:cNvPr>
          <p:cNvSpPr txBox="1"/>
          <p:nvPr/>
        </p:nvSpPr>
        <p:spPr>
          <a:xfrm>
            <a:off x="3315226" y="347162"/>
            <a:ext cx="2690720" cy="561692"/>
          </a:xfrm>
          <a:prstGeom prst="rect">
            <a:avLst/>
          </a:prstGeom>
          <a:noFill/>
        </p:spPr>
        <p:txBody>
          <a:bodyPr wrap="square" lIns="68580" tIns="34290" rIns="68580" bIns="34290" rtlCol="0">
            <a:spAutoFit/>
          </a:bodyPr>
          <a:lstStyle/>
          <a:p>
            <a:r>
              <a:rPr lang="en-US" altLang="zh-CN" sz="3200" b="1" dirty="0">
                <a:solidFill>
                  <a:srgbClr val="FF0000"/>
                </a:solidFill>
                <a:latin typeface="Times New Roman" pitchFamily="18" charset="0"/>
                <a:ea typeface="字魂17号-萌趣果冻体" panose="02000000000000000000" pitchFamily="2" charset="-122"/>
                <a:cs typeface="Times New Roman" pitchFamily="18" charset="0"/>
              </a:rPr>
              <a:t>KHỞI ĐỘNG</a:t>
            </a:r>
            <a:endParaRPr lang="zh-CN" altLang="en-US" sz="3200" b="1" dirty="0">
              <a:solidFill>
                <a:srgbClr val="FF0000"/>
              </a:solidFill>
              <a:latin typeface="Times New Roman" pitchFamily="18" charset="0"/>
              <a:ea typeface="字魂17号-萌趣果冻体" panose="02000000000000000000" pitchFamily="2" charset="-122"/>
              <a:cs typeface="Times New Roman" pitchFamily="18" charset="0"/>
            </a:endParaRPr>
          </a:p>
        </p:txBody>
      </p:sp>
    </p:spTree>
    <p:extLst>
      <p:ext uri="{BB962C8B-B14F-4D97-AF65-F5344CB8AC3E}">
        <p14:creationId xmlns:p14="http://schemas.microsoft.com/office/powerpoint/2010/main" val="2185003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010232D-E992-483E-8FD8-7FF86B495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80" y="3013996"/>
            <a:ext cx="1575368" cy="2061633"/>
          </a:xfrm>
          <a:prstGeom prst="rect">
            <a:avLst/>
          </a:prstGeom>
        </p:spPr>
      </p:pic>
      <p:sp>
        <p:nvSpPr>
          <p:cNvPr id="6" name="双波形 5">
            <a:extLst>
              <a:ext uri="{FF2B5EF4-FFF2-40B4-BE49-F238E27FC236}">
                <a16:creationId xmlns:a16="http://schemas.microsoft.com/office/drawing/2014/main" id="{44918C01-18BD-4439-B45E-6536BF44F0CF}"/>
              </a:ext>
            </a:extLst>
          </p:cNvPr>
          <p:cNvSpPr/>
          <p:nvPr/>
        </p:nvSpPr>
        <p:spPr>
          <a:xfrm>
            <a:off x="387275" y="609408"/>
            <a:ext cx="8197925" cy="1025421"/>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b="1" dirty="0"/>
              <a:t>Ngưỡng mộ</a:t>
            </a:r>
            <a:r>
              <a:rPr lang="vi-VN" dirty="0"/>
              <a:t> : tôn kính và mến phục</a:t>
            </a:r>
            <a:br>
              <a:rPr lang="vi-VN" dirty="0"/>
            </a:br>
            <a:endParaRPr lang="vi-VN" altLang="zh-CN" sz="2800" dirty="0">
              <a:latin typeface="Times New Roman" pitchFamily="18" charset="0"/>
              <a:cs typeface="Times New Roman" pitchFamily="18" charset="0"/>
            </a:endParaRPr>
          </a:p>
        </p:txBody>
      </p:sp>
      <p:sp>
        <p:nvSpPr>
          <p:cNvPr id="11" name="双波形 10">
            <a:extLst>
              <a:ext uri="{FF2B5EF4-FFF2-40B4-BE49-F238E27FC236}">
                <a16:creationId xmlns:a16="http://schemas.microsoft.com/office/drawing/2014/main" id="{25C87601-2E1A-4017-92AB-1160D702B598}"/>
              </a:ext>
            </a:extLst>
          </p:cNvPr>
          <p:cNvSpPr/>
          <p:nvPr/>
        </p:nvSpPr>
        <p:spPr>
          <a:xfrm>
            <a:off x="387275" y="1959454"/>
            <a:ext cx="8197925" cy="1122413"/>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2" name="Shape 887">
            <a:extLst>
              <a:ext uri="{FF2B5EF4-FFF2-40B4-BE49-F238E27FC236}">
                <a16:creationId xmlns:a16="http://schemas.microsoft.com/office/drawing/2014/main" id="{55552BC9-820E-4E50-9948-C8E90A6DF162}"/>
              </a:ext>
            </a:extLst>
          </p:cNvPr>
          <p:cNvSpPr/>
          <p:nvPr/>
        </p:nvSpPr>
        <p:spPr>
          <a:xfrm>
            <a:off x="131780" y="2342067"/>
            <a:ext cx="8843453" cy="46935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algn="ctr"/>
            <a:r>
              <a:rPr lang="vi-VN" altLang="zh-CN" sz="2800" dirty="0">
                <a:latin typeface="Times New Roman" pitchFamily="18" charset="0"/>
                <a:cs typeface="Times New Roman" pitchFamily="18" charset="0"/>
              </a:rPr>
              <a:t>- </a:t>
            </a:r>
            <a:r>
              <a:rPr lang="vi-VN" altLang="zh-CN" sz="2800" b="1" dirty="0">
                <a:latin typeface="Times New Roman" pitchFamily="18" charset="0"/>
                <a:cs typeface="Times New Roman" pitchFamily="18" charset="0"/>
              </a:rPr>
              <a:t>Dịch hạch </a:t>
            </a:r>
            <a:r>
              <a:rPr lang="vi-VN" altLang="zh-CN" sz="2800" dirty="0">
                <a:latin typeface="Times New Roman" pitchFamily="18" charset="0"/>
                <a:cs typeface="Times New Roman" pitchFamily="18" charset="0"/>
              </a:rPr>
              <a:t>: bệnh lây rất nguy hiểm, gây sốt, nổi hạch.</a:t>
            </a:r>
          </a:p>
        </p:txBody>
      </p:sp>
      <p:sp>
        <p:nvSpPr>
          <p:cNvPr id="15" name="双波形 14">
            <a:extLst>
              <a:ext uri="{FF2B5EF4-FFF2-40B4-BE49-F238E27FC236}">
                <a16:creationId xmlns:a16="http://schemas.microsoft.com/office/drawing/2014/main" id="{312E388D-76FF-45B9-B112-6230CB9FE7E3}"/>
              </a:ext>
            </a:extLst>
          </p:cNvPr>
          <p:cNvSpPr/>
          <p:nvPr/>
        </p:nvSpPr>
        <p:spPr>
          <a:xfrm>
            <a:off x="1818042" y="3551137"/>
            <a:ext cx="6767158" cy="105473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6" name="Shape 887">
            <a:extLst>
              <a:ext uri="{FF2B5EF4-FFF2-40B4-BE49-F238E27FC236}">
                <a16:creationId xmlns:a16="http://schemas.microsoft.com/office/drawing/2014/main" id="{94068571-5B5F-4DD2-8081-77034DF1148E}"/>
              </a:ext>
            </a:extLst>
          </p:cNvPr>
          <p:cNvSpPr/>
          <p:nvPr/>
        </p:nvSpPr>
        <p:spPr>
          <a:xfrm>
            <a:off x="1981132" y="3844068"/>
            <a:ext cx="5732101" cy="46935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Nơi góc biển chân trời : </a:t>
            </a:r>
            <a:r>
              <a:rPr lang="vi-VN" sz="2800" dirty="0">
                <a:latin typeface="Times New Roman" pitchFamily="18" charset="0"/>
                <a:cs typeface="Times New Roman" pitchFamily="18" charset="0"/>
              </a:rPr>
              <a:t>nơi xa xôi</a:t>
            </a:r>
          </a:p>
        </p:txBody>
      </p:sp>
      <p:sp>
        <p:nvSpPr>
          <p:cNvPr id="13" name="Shape 887">
            <a:extLst>
              <a:ext uri="{FF2B5EF4-FFF2-40B4-BE49-F238E27FC236}">
                <a16:creationId xmlns:a16="http://schemas.microsoft.com/office/drawing/2014/main" id="{55552BC9-820E-4E50-9948-C8E90A6DF162}"/>
              </a:ext>
            </a:extLst>
          </p:cNvPr>
          <p:cNvSpPr/>
          <p:nvPr/>
        </p:nvSpPr>
        <p:spPr>
          <a:xfrm>
            <a:off x="537882" y="887438"/>
            <a:ext cx="8370081" cy="46935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algn="just"/>
            <a:r>
              <a:rPr lang="vi-VN" altLang="zh-CN" sz="2800" b="1" dirty="0">
                <a:latin typeface="Times New Roman" pitchFamily="18" charset="0"/>
                <a:cs typeface="Times New Roman" pitchFamily="18" charset="0"/>
              </a:rPr>
              <a:t>- Ngưỡng mộ </a:t>
            </a:r>
            <a:r>
              <a:rPr lang="vi-VN" altLang="zh-CN" sz="2800" dirty="0">
                <a:latin typeface="Times New Roman" pitchFamily="18" charset="0"/>
                <a:cs typeface="Times New Roman" pitchFamily="18" charset="0"/>
              </a:rPr>
              <a:t>: tôn kính và mến phục</a:t>
            </a:r>
            <a:r>
              <a:rPr lang="en-US" altLang="zh-CN" sz="2800" dirty="0">
                <a:latin typeface="Times New Roman" pitchFamily="18" charset="0"/>
                <a:cs typeface="Times New Roman" pitchFamily="18" charset="0"/>
              </a:rPr>
              <a:t>.</a:t>
            </a:r>
            <a:endParaRPr lang="vi-VN" altLang="zh-CN" sz="2800" dirty="0">
              <a:latin typeface="Times New Roman" pitchFamily="18" charset="0"/>
              <a:cs typeface="Times New Roman" pitchFamily="18" charset="0"/>
            </a:endParaRPr>
          </a:p>
        </p:txBody>
      </p:sp>
    </p:spTree>
    <p:extLst>
      <p:ext uri="{BB962C8B-B14F-4D97-AF65-F5344CB8AC3E}">
        <p14:creationId xmlns:p14="http://schemas.microsoft.com/office/powerpoint/2010/main" val="3891878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0-#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5" grpId="0" animBg="1"/>
      <p:bldP spid="1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双波形 14">
            <a:extLst>
              <a:ext uri="{FF2B5EF4-FFF2-40B4-BE49-F238E27FC236}">
                <a16:creationId xmlns:a16="http://schemas.microsoft.com/office/drawing/2014/main" id="{312E388D-76FF-45B9-B112-6230CB9FE7E3}"/>
              </a:ext>
            </a:extLst>
          </p:cNvPr>
          <p:cNvSpPr/>
          <p:nvPr/>
        </p:nvSpPr>
        <p:spPr>
          <a:xfrm>
            <a:off x="387274" y="3937862"/>
            <a:ext cx="8347935" cy="105473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0" name="Shape 887">
            <a:extLst>
              <a:ext uri="{FF2B5EF4-FFF2-40B4-BE49-F238E27FC236}">
                <a16:creationId xmlns:a16="http://schemas.microsoft.com/office/drawing/2014/main" id="{94068571-5B5F-4DD2-8081-77034DF1148E}"/>
              </a:ext>
            </a:extLst>
          </p:cNvPr>
          <p:cNvSpPr/>
          <p:nvPr/>
        </p:nvSpPr>
        <p:spPr>
          <a:xfrm>
            <a:off x="550365" y="4005826"/>
            <a:ext cx="8370081" cy="1638910"/>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r>
              <a:rPr lang="vi-VN" dirty="0"/>
              <a:t> </a:t>
            </a:r>
            <a:r>
              <a:rPr lang="en-US" sz="2800" dirty="0"/>
              <a:t>-</a:t>
            </a:r>
            <a:r>
              <a:rPr lang="en-US" dirty="0"/>
              <a:t> </a:t>
            </a:r>
            <a:r>
              <a:rPr lang="vi-VN" sz="2800" b="1" dirty="0">
                <a:latin typeface="+mj-lt"/>
              </a:rPr>
              <a:t>Công dân</a:t>
            </a:r>
            <a:r>
              <a:rPr lang="vi-VN" sz="2800" dirty="0">
                <a:latin typeface="+mj-lt"/>
              </a:rPr>
              <a:t> : người dân có đầy đủ quyền lợi và nghĩa vụ với đất nước.</a:t>
            </a:r>
            <a:br>
              <a:rPr lang="vi-VN" sz="2800" dirty="0">
                <a:latin typeface="+mj-lt"/>
              </a:rPr>
            </a:br>
            <a:endParaRPr lang="vi-VN" sz="4800" dirty="0">
              <a:latin typeface="+mj-lt"/>
              <a:cs typeface="Times New Roman" pitchFamily="18" charset="0"/>
            </a:endParaRPr>
          </a:p>
        </p:txBody>
      </p:sp>
      <p:sp>
        <p:nvSpPr>
          <p:cNvPr id="6" name="双波形 5">
            <a:extLst>
              <a:ext uri="{FF2B5EF4-FFF2-40B4-BE49-F238E27FC236}">
                <a16:creationId xmlns:a16="http://schemas.microsoft.com/office/drawing/2014/main" id="{44918C01-18BD-4439-B45E-6536BF44F0CF}"/>
              </a:ext>
            </a:extLst>
          </p:cNvPr>
          <p:cNvSpPr/>
          <p:nvPr/>
        </p:nvSpPr>
        <p:spPr>
          <a:xfrm>
            <a:off x="387275" y="274857"/>
            <a:ext cx="8347934" cy="1025421"/>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b="1" dirty="0"/>
              <a:t>Ngưỡng mộ</a:t>
            </a:r>
            <a:r>
              <a:rPr lang="vi-VN" dirty="0"/>
              <a:t> : tôn kính và mến phục</a:t>
            </a:r>
            <a:br>
              <a:rPr lang="vi-VN" dirty="0"/>
            </a:br>
            <a:endParaRPr lang="vi-VN" altLang="zh-CN" sz="2800" dirty="0">
              <a:latin typeface="Times New Roman" pitchFamily="18" charset="0"/>
              <a:cs typeface="Times New Roman" pitchFamily="18" charset="0"/>
            </a:endParaRPr>
          </a:p>
        </p:txBody>
      </p:sp>
      <p:sp>
        <p:nvSpPr>
          <p:cNvPr id="11" name="双波形 10">
            <a:extLst>
              <a:ext uri="{FF2B5EF4-FFF2-40B4-BE49-F238E27FC236}">
                <a16:creationId xmlns:a16="http://schemas.microsoft.com/office/drawing/2014/main" id="{25C87601-2E1A-4017-92AB-1160D702B598}"/>
              </a:ext>
            </a:extLst>
          </p:cNvPr>
          <p:cNvSpPr/>
          <p:nvPr/>
        </p:nvSpPr>
        <p:spPr>
          <a:xfrm>
            <a:off x="387275" y="1453852"/>
            <a:ext cx="8347934" cy="1122413"/>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2" name="Shape 887">
            <a:extLst>
              <a:ext uri="{FF2B5EF4-FFF2-40B4-BE49-F238E27FC236}">
                <a16:creationId xmlns:a16="http://schemas.microsoft.com/office/drawing/2014/main" id="{55552BC9-820E-4E50-9948-C8E90A6DF162}"/>
              </a:ext>
            </a:extLst>
          </p:cNvPr>
          <p:cNvSpPr/>
          <p:nvPr/>
        </p:nvSpPr>
        <p:spPr>
          <a:xfrm>
            <a:off x="-890197" y="1692867"/>
            <a:ext cx="8843453" cy="1208023"/>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algn="ctr"/>
            <a:r>
              <a:rPr lang="en-US" sz="28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Toa </a:t>
            </a:r>
            <a:r>
              <a:rPr lang="en-US" sz="2800" b="1" dirty="0" err="1">
                <a:latin typeface="Times New Roman" panose="02020603050405020304" pitchFamily="18" charset="0"/>
                <a:cs typeface="Times New Roman" panose="02020603050405020304" pitchFamily="18" charset="0"/>
              </a:rPr>
              <a:t>hạng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br>
              <a:rPr lang="en-US" sz="2800" dirty="0">
                <a:latin typeface="Times New Roman" panose="02020603050405020304" pitchFamily="18" charset="0"/>
                <a:cs typeface="Times New Roman" panose="02020603050405020304" pitchFamily="18" charset="0"/>
              </a:rPr>
            </a:br>
            <a:endParaRPr lang="vi-VN" altLang="zh-CN" sz="4800" dirty="0">
              <a:latin typeface="Times New Roman" pitchFamily="18" charset="0"/>
              <a:cs typeface="Times New Roman" pitchFamily="18" charset="0"/>
            </a:endParaRPr>
          </a:p>
        </p:txBody>
      </p:sp>
      <p:sp>
        <p:nvSpPr>
          <p:cNvPr id="15" name="双波形 14">
            <a:extLst>
              <a:ext uri="{FF2B5EF4-FFF2-40B4-BE49-F238E27FC236}">
                <a16:creationId xmlns:a16="http://schemas.microsoft.com/office/drawing/2014/main" id="{312E388D-76FF-45B9-B112-6230CB9FE7E3}"/>
              </a:ext>
            </a:extLst>
          </p:cNvPr>
          <p:cNvSpPr/>
          <p:nvPr/>
        </p:nvSpPr>
        <p:spPr>
          <a:xfrm>
            <a:off x="387274" y="2729839"/>
            <a:ext cx="8347935" cy="105473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6" name="Shape 887">
            <a:extLst>
              <a:ext uri="{FF2B5EF4-FFF2-40B4-BE49-F238E27FC236}">
                <a16:creationId xmlns:a16="http://schemas.microsoft.com/office/drawing/2014/main" id="{94068571-5B5F-4DD2-8081-77034DF1148E}"/>
              </a:ext>
            </a:extLst>
          </p:cNvPr>
          <p:cNvSpPr/>
          <p:nvPr/>
        </p:nvSpPr>
        <p:spPr>
          <a:xfrm>
            <a:off x="550365" y="3022770"/>
            <a:ext cx="7356506" cy="46935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ẩn</a:t>
            </a:r>
            <a:r>
              <a:rPr lang="en-US" sz="2800" b="1" dirty="0">
                <a:latin typeface="Times New Roman" pitchFamily="18" charset="0"/>
                <a:cs typeface="Times New Roman" pitchFamily="18" charset="0"/>
              </a:rPr>
              <a:t> :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a:t>
            </a:r>
          </a:p>
        </p:txBody>
      </p:sp>
      <p:sp>
        <p:nvSpPr>
          <p:cNvPr id="13" name="Shape 887">
            <a:extLst>
              <a:ext uri="{FF2B5EF4-FFF2-40B4-BE49-F238E27FC236}">
                <a16:creationId xmlns:a16="http://schemas.microsoft.com/office/drawing/2014/main" id="{55552BC9-820E-4E50-9948-C8E90A6DF162}"/>
              </a:ext>
            </a:extLst>
          </p:cNvPr>
          <p:cNvSpPr/>
          <p:nvPr/>
        </p:nvSpPr>
        <p:spPr>
          <a:xfrm>
            <a:off x="537882" y="552887"/>
            <a:ext cx="8370081" cy="46935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algn="just"/>
            <a:r>
              <a:rPr lang="en-US" altLang="zh-CN" sz="2800" b="1" dirty="0">
                <a:latin typeface="Times New Roman" pitchFamily="18" charset="0"/>
                <a:cs typeface="Times New Roman" pitchFamily="18" charset="0"/>
              </a:rPr>
              <a:t>- </a:t>
            </a:r>
            <a:r>
              <a:rPr lang="vi-VN" altLang="zh-CN" sz="2800" b="1" dirty="0">
                <a:latin typeface="Times New Roman" pitchFamily="18" charset="0"/>
                <a:cs typeface="Times New Roman" pitchFamily="18" charset="0"/>
              </a:rPr>
              <a:t>Nhiệt đới : </a:t>
            </a:r>
            <a:r>
              <a:rPr lang="vi-VN" altLang="zh-CN" sz="2800" dirty="0">
                <a:latin typeface="Times New Roman" pitchFamily="18" charset="0"/>
                <a:cs typeface="Times New Roman" pitchFamily="18" charset="0"/>
              </a:rPr>
              <a:t>vùng khí hậu nóng ẩm.</a:t>
            </a:r>
          </a:p>
        </p:txBody>
      </p:sp>
    </p:spTree>
    <p:extLst>
      <p:ext uri="{BB962C8B-B14F-4D97-AF65-F5344CB8AC3E}">
        <p14:creationId xmlns:p14="http://schemas.microsoft.com/office/powerpoint/2010/main" val="967286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0-#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0-#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6" grpId="0" animBg="1"/>
      <p:bldP spid="11" grpId="0" animBg="1"/>
      <p:bldP spid="12" grpId="0" animBg="1"/>
      <p:bldP spid="15" grpId="0" animBg="1"/>
      <p:bldP spid="1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E60BDA9-B0EC-4952-93C5-9A5AAC36A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71" r="32561"/>
          <a:stretch/>
        </p:blipFill>
        <p:spPr>
          <a:xfrm>
            <a:off x="4916347" y="0"/>
            <a:ext cx="4227653" cy="5143500"/>
          </a:xfrm>
          <a:prstGeom prst="rect">
            <a:avLst/>
          </a:prstGeom>
        </p:spPr>
      </p:pic>
      <p:sp>
        <p:nvSpPr>
          <p:cNvPr id="7" name="云形 6">
            <a:extLst>
              <a:ext uri="{FF2B5EF4-FFF2-40B4-BE49-F238E27FC236}">
                <a16:creationId xmlns:a16="http://schemas.microsoft.com/office/drawing/2014/main" id="{F8363789-BC05-45C5-89DF-5163EA602CCC}"/>
              </a:ext>
            </a:extLst>
          </p:cNvPr>
          <p:cNvSpPr/>
          <p:nvPr/>
        </p:nvSpPr>
        <p:spPr>
          <a:xfrm>
            <a:off x="999193" y="1667933"/>
            <a:ext cx="4343274" cy="260561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云形 12">
            <a:extLst>
              <a:ext uri="{FF2B5EF4-FFF2-40B4-BE49-F238E27FC236}">
                <a16:creationId xmlns:a16="http://schemas.microsoft.com/office/drawing/2014/main" id="{87EF4539-6537-47A4-8079-7AAC7E71A62E}"/>
              </a:ext>
            </a:extLst>
          </p:cNvPr>
          <p:cNvSpPr/>
          <p:nvPr/>
        </p:nvSpPr>
        <p:spPr>
          <a:xfrm>
            <a:off x="4255256" y="1137414"/>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1704264" y="2093578"/>
            <a:ext cx="2933131" cy="1754326"/>
          </a:xfrm>
          <a:prstGeom prst="rect">
            <a:avLst/>
          </a:prstGeom>
          <a:noFill/>
        </p:spPr>
        <p:txBody>
          <a:bodyPr wrap="square" rtlCol="0">
            <a:spAutoFit/>
          </a:bodyPr>
          <a:lstStyle/>
          <a:p>
            <a:pPr algn="ctr"/>
            <a:r>
              <a:rPr lang="en-US" sz="5400" b="1" dirty="0" err="1">
                <a:solidFill>
                  <a:srgbClr val="FF0000"/>
                </a:solidFill>
                <a:latin typeface="Times New Roman" pitchFamily="18" charset="0"/>
                <a:cs typeface="Times New Roman" pitchFamily="18" charset="0"/>
              </a:rPr>
              <a:t>Tìm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hiểu</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bài</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86282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0BF4EF4-2E21-420B-8501-0411CF9171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469"/>
          <a:stretch/>
        </p:blipFill>
        <p:spPr>
          <a:xfrm>
            <a:off x="-128606" y="3190461"/>
            <a:ext cx="2081984" cy="1953032"/>
          </a:xfrm>
          <a:prstGeom prst="rect">
            <a:avLst/>
          </a:prstGeom>
        </p:spPr>
      </p:pic>
      <p:sp>
        <p:nvSpPr>
          <p:cNvPr id="3" name="对话气泡: 矩形 2">
            <a:extLst>
              <a:ext uri="{FF2B5EF4-FFF2-40B4-BE49-F238E27FC236}">
                <a16:creationId xmlns:a16="http://schemas.microsoft.com/office/drawing/2014/main" id="{A4AB56E5-43F4-462D-9D4A-3BB7AAF87C5A}"/>
              </a:ext>
            </a:extLst>
          </p:cNvPr>
          <p:cNvSpPr/>
          <p:nvPr/>
        </p:nvSpPr>
        <p:spPr>
          <a:xfrm flipH="1">
            <a:off x="69574" y="178263"/>
            <a:ext cx="8992720" cy="1173459"/>
          </a:xfrm>
          <a:prstGeom prst="wedgeRectCallout">
            <a:avLst>
              <a:gd name="adj1" fmla="val 34616"/>
              <a:gd name="adj2" fmla="val 61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9" name="Group 1261">
            <a:extLst>
              <a:ext uri="{FF2B5EF4-FFF2-40B4-BE49-F238E27FC236}">
                <a16:creationId xmlns:a16="http://schemas.microsoft.com/office/drawing/2014/main" id="{9EBBFC3D-15CF-4112-9911-8EBDBEBFFCEB}"/>
              </a:ext>
            </a:extLst>
          </p:cNvPr>
          <p:cNvGrpSpPr/>
          <p:nvPr/>
        </p:nvGrpSpPr>
        <p:grpSpPr>
          <a:xfrm>
            <a:off x="4330414" y="2408645"/>
            <a:ext cx="350715" cy="317156"/>
            <a:chOff x="0" y="0"/>
            <a:chExt cx="935237" cy="845748"/>
          </a:xfrm>
        </p:grpSpPr>
        <p:sp>
          <p:nvSpPr>
            <p:cNvPr id="10" name="Shape 1259">
              <a:extLst>
                <a:ext uri="{FF2B5EF4-FFF2-40B4-BE49-F238E27FC236}">
                  <a16:creationId xmlns:a16="http://schemas.microsoft.com/office/drawing/2014/main" id="{39377717-342C-4C60-A4A4-635A7BC9DFAD}"/>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1" name="Shape 1260">
              <a:extLst>
                <a:ext uri="{FF2B5EF4-FFF2-40B4-BE49-F238E27FC236}">
                  <a16:creationId xmlns:a16="http://schemas.microsoft.com/office/drawing/2014/main" id="{E8248CC6-5982-4971-A1B7-55B431637DB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sp>
        <p:nvSpPr>
          <p:cNvPr id="14" name="TextBox 13"/>
          <p:cNvSpPr txBox="1"/>
          <p:nvPr/>
        </p:nvSpPr>
        <p:spPr>
          <a:xfrm>
            <a:off x="395841" y="363361"/>
            <a:ext cx="8340185" cy="1077218"/>
          </a:xfrm>
          <a:prstGeom prst="rect">
            <a:avLst/>
          </a:prstGeom>
          <a:noFill/>
        </p:spPr>
        <p:txBody>
          <a:bodyPr wrap="square" rtlCol="0">
            <a:spAutoFit/>
          </a:bodyPr>
          <a:lstStyle/>
          <a:p>
            <a:r>
              <a:rPr lang="en-US" sz="3200" b="1" dirty="0">
                <a:latin typeface="Times New Roman" pitchFamily="18" charset="0"/>
                <a:cs typeface="Times New Roman" pitchFamily="18" charset="0"/>
              </a:rPr>
              <a:t>1</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gặp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sĩ</a:t>
            </a:r>
            <a:r>
              <a:rPr lang="en-US" sz="2800" b="1" dirty="0">
                <a:latin typeface="Times New Roman" pitchFamily="18" charset="0"/>
                <a:cs typeface="Times New Roman" pitchFamily="18" charset="0"/>
              </a:rPr>
              <a:t> Y-</a:t>
            </a:r>
            <a:r>
              <a:rPr lang="en-US" sz="2800" b="1" dirty="0" err="1">
                <a:latin typeface="Times New Roman" pitchFamily="18" charset="0"/>
                <a:cs typeface="Times New Roman" pitchFamily="18" charset="0"/>
              </a:rPr>
              <a:t>éc</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a:t>
            </a:r>
          </a:p>
          <a:p>
            <a:endParaRPr lang="en-US" sz="3200" dirty="0"/>
          </a:p>
        </p:txBody>
      </p:sp>
      <p:sp>
        <p:nvSpPr>
          <p:cNvPr id="12" name="云形 5">
            <a:extLst>
              <a:ext uri="{FF2B5EF4-FFF2-40B4-BE49-F238E27FC236}">
                <a16:creationId xmlns:a16="http://schemas.microsoft.com/office/drawing/2014/main" id="{75B8A74A-DD46-46BE-AC44-A9EDBB185238}"/>
              </a:ext>
            </a:extLst>
          </p:cNvPr>
          <p:cNvSpPr/>
          <p:nvPr/>
        </p:nvSpPr>
        <p:spPr>
          <a:xfrm>
            <a:off x="311018" y="1664800"/>
            <a:ext cx="4194753" cy="225892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20000"/>
              </a:lnSpc>
              <a:defRPr sz="2000">
                <a:latin typeface="Slabo 27px"/>
                <a:ea typeface="Slabo 27px"/>
                <a:cs typeface="Slabo 27px"/>
                <a:sym typeface="Slabo 27px"/>
              </a:defRPr>
            </a:pPr>
            <a:r>
              <a:rPr lang="vi-VN" sz="2400" b="1" dirty="0">
                <a:solidFill>
                  <a:srgbClr val="FF0000"/>
                </a:solidFill>
                <a:latin typeface="Times New Roman" pitchFamily="18" charset="0"/>
                <a:cs typeface="Times New Roman" pitchFamily="18" charset="0"/>
              </a:rPr>
              <a:t>Bà khách ao ước được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gặp bác sĩ </a:t>
            </a:r>
            <a:endParaRPr lang="en-US" sz="2400" b="1" dirty="0">
              <a:solidFill>
                <a:srgbClr val="FF0000"/>
              </a:solidFill>
              <a:latin typeface="Times New Roman" pitchFamily="18" charset="0"/>
              <a:cs typeface="Times New Roman" pitchFamily="18" charset="0"/>
            </a:endParaRPr>
          </a:p>
          <a:p>
            <a:pPr algn="ctr">
              <a:lnSpc>
                <a:spcPct val="120000"/>
              </a:lnSpc>
              <a:defRPr sz="2000">
                <a:latin typeface="Slabo 27px"/>
                <a:ea typeface="Slabo 27px"/>
                <a:cs typeface="Slabo 27px"/>
                <a:sym typeface="Slabo 27px"/>
              </a:defRPr>
            </a:pPr>
            <a:r>
              <a:rPr lang="vi-VN" sz="2400" b="1" dirty="0">
                <a:solidFill>
                  <a:srgbClr val="FF0000"/>
                </a:solidFill>
                <a:latin typeface="Times New Roman" pitchFamily="18" charset="0"/>
                <a:cs typeface="Times New Roman" pitchFamily="18" charset="0"/>
              </a:rPr>
              <a:t>Y-éc-xanh vì tò mò</a:t>
            </a:r>
            <a:endParaRPr lang="vi-VN" sz="2400" b="1" dirty="0">
              <a:solidFill>
                <a:srgbClr val="FF0000"/>
              </a:solidFill>
              <a:latin typeface="仓耳玄三M W05" panose="02020400000000000000" pitchFamily="18" charset="-122"/>
              <a:ea typeface="仓耳玄三M W05" panose="02020400000000000000" pitchFamily="18" charset="-122"/>
            </a:endParaRPr>
          </a:p>
        </p:txBody>
      </p:sp>
      <p:sp>
        <p:nvSpPr>
          <p:cNvPr id="13" name="云形 8">
            <a:extLst>
              <a:ext uri="{FF2B5EF4-FFF2-40B4-BE49-F238E27FC236}">
                <a16:creationId xmlns:a16="http://schemas.microsoft.com/office/drawing/2014/main" id="{A9636290-FF47-4D89-A1FF-C27734BDD47C}"/>
              </a:ext>
            </a:extLst>
          </p:cNvPr>
          <p:cNvSpPr/>
          <p:nvPr/>
        </p:nvSpPr>
        <p:spPr>
          <a:xfrm>
            <a:off x="4514334" y="1664800"/>
            <a:ext cx="4547960" cy="277706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muốn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chọn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góc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cứu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bệnh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nhiệt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đới</a:t>
            </a:r>
            <a:r>
              <a:rPr lang="en-US" sz="2400" b="1" dirty="0">
                <a:solidFill>
                  <a:srgbClr val="FF0000"/>
                </a:solidFill>
                <a:latin typeface="Times New Roman" pitchFamily="18" charset="0"/>
                <a:cs typeface="Times New Roman" pitchFamily="18" charset="0"/>
              </a:rPr>
              <a:t>.</a:t>
            </a:r>
            <a:endParaRPr lang="zh-CN" alt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0204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61A7A7-97A2-4681-9047-2A60984DB0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364" y="1613906"/>
            <a:ext cx="3740404" cy="3740404"/>
          </a:xfrm>
          <a:prstGeom prst="rect">
            <a:avLst/>
          </a:prstGeom>
        </p:spPr>
      </p:pic>
      <p:pic>
        <p:nvPicPr>
          <p:cNvPr id="4" name="图片 3">
            <a:extLst>
              <a:ext uri="{FF2B5EF4-FFF2-40B4-BE49-F238E27FC236}">
                <a16:creationId xmlns:a16="http://schemas.microsoft.com/office/drawing/2014/main" id="{08BA3410-3C08-4884-BB78-3DD2F1B4827D}"/>
              </a:ext>
            </a:extLst>
          </p:cNvPr>
          <p:cNvPicPr>
            <a:picLocks noChangeAspect="1"/>
          </p:cNvPicPr>
          <p:nvPr/>
        </p:nvPicPr>
        <p:blipFill>
          <a:blip r:embed="rId3"/>
          <a:stretch>
            <a:fillRect/>
          </a:stretch>
        </p:blipFill>
        <p:spPr>
          <a:xfrm rot="281513" flipH="1">
            <a:off x="-45012" y="-431745"/>
            <a:ext cx="8949656" cy="2625364"/>
          </a:xfrm>
          <a:prstGeom prst="rect">
            <a:avLst/>
          </a:prstGeom>
        </p:spPr>
      </p:pic>
      <p:sp>
        <p:nvSpPr>
          <p:cNvPr id="5" name="Shape 233">
            <a:extLst>
              <a:ext uri="{FF2B5EF4-FFF2-40B4-BE49-F238E27FC236}">
                <a16:creationId xmlns:a16="http://schemas.microsoft.com/office/drawing/2014/main" id="{40D22BCB-87C3-432F-856F-4E505DDAC635}"/>
              </a:ext>
            </a:extLst>
          </p:cNvPr>
          <p:cNvSpPr/>
          <p:nvPr/>
        </p:nvSpPr>
        <p:spPr>
          <a:xfrm>
            <a:off x="1023813" y="451273"/>
            <a:ext cx="6957391" cy="900246"/>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algn="ctr"/>
            <a:r>
              <a:rPr lang="en-US" sz="2800" b="1" dirty="0">
                <a:latin typeface="Times New Roman" pitchFamily="18" charset="0"/>
                <a:cs typeface="Times New Roman" pitchFamily="18" charset="0"/>
              </a:rPr>
              <a:t>2. Y-</a:t>
            </a:r>
            <a:r>
              <a:rPr lang="en-US" sz="2800" b="1" dirty="0" err="1">
                <a:latin typeface="Times New Roman" pitchFamily="18" charset="0"/>
                <a:cs typeface="Times New Roman" pitchFamily="18" charset="0"/>
              </a:rPr>
              <a:t>éc</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so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pSp>
        <p:nvGrpSpPr>
          <p:cNvPr id="9" name="Group 1261">
            <a:extLst>
              <a:ext uri="{FF2B5EF4-FFF2-40B4-BE49-F238E27FC236}">
                <a16:creationId xmlns:a16="http://schemas.microsoft.com/office/drawing/2014/main" id="{5D8EE7F1-9A9A-4ACE-88A5-6F4CCCAE09E5}"/>
              </a:ext>
            </a:extLst>
          </p:cNvPr>
          <p:cNvGrpSpPr/>
          <p:nvPr/>
        </p:nvGrpSpPr>
        <p:grpSpPr>
          <a:xfrm>
            <a:off x="6070136" y="3238537"/>
            <a:ext cx="350715" cy="317156"/>
            <a:chOff x="0" y="0"/>
            <a:chExt cx="935237" cy="845748"/>
          </a:xfrm>
        </p:grpSpPr>
        <p:sp>
          <p:nvSpPr>
            <p:cNvPr id="10" name="Shape 1259">
              <a:extLst>
                <a:ext uri="{FF2B5EF4-FFF2-40B4-BE49-F238E27FC236}">
                  <a16:creationId xmlns:a16="http://schemas.microsoft.com/office/drawing/2014/main" id="{C73AAC1B-4297-44F6-9C0B-0CF3BDD3E4D9}"/>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1" name="Shape 1260">
              <a:extLst>
                <a:ext uri="{FF2B5EF4-FFF2-40B4-BE49-F238E27FC236}">
                  <a16:creationId xmlns:a16="http://schemas.microsoft.com/office/drawing/2014/main" id="{C2FA47F9-9068-4EDB-83B4-DD05548A10F3}"/>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sp>
        <p:nvSpPr>
          <p:cNvPr id="13" name="矩形: 折角 2">
            <a:extLst>
              <a:ext uri="{FF2B5EF4-FFF2-40B4-BE49-F238E27FC236}">
                <a16:creationId xmlns:a16="http://schemas.microsoft.com/office/drawing/2014/main" id="{754C55EE-FF63-47DE-961B-708FE7CA127E}"/>
              </a:ext>
            </a:extLst>
          </p:cNvPr>
          <p:cNvSpPr/>
          <p:nvPr/>
        </p:nvSpPr>
        <p:spPr>
          <a:xfrm>
            <a:off x="2092957" y="2616373"/>
            <a:ext cx="6623660" cy="1747174"/>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4" name="图片 3" descr="图片包含 座位, 家具, 椅子&#10;&#10;自动生成的说明">
            <a:extLst>
              <a:ext uri="{FF2B5EF4-FFF2-40B4-BE49-F238E27FC236}">
                <a16:creationId xmlns:a16="http://schemas.microsoft.com/office/drawing/2014/main" id="{2FED6EC7-C42E-4B2F-A47D-F607FCC03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1204" y="1999284"/>
            <a:ext cx="912052" cy="912052"/>
          </a:xfrm>
          <a:prstGeom prst="rect">
            <a:avLst/>
          </a:prstGeom>
        </p:spPr>
      </p:pic>
      <p:sp>
        <p:nvSpPr>
          <p:cNvPr id="15" name="Shape 750">
            <a:extLst>
              <a:ext uri="{FF2B5EF4-FFF2-40B4-BE49-F238E27FC236}">
                <a16:creationId xmlns:a16="http://schemas.microsoft.com/office/drawing/2014/main" id="{A422DB29-AB2F-4075-ACBE-A9D567271E2D}"/>
              </a:ext>
            </a:extLst>
          </p:cNvPr>
          <p:cNvSpPr txBox="1">
            <a:spLocks/>
          </p:cNvSpPr>
          <p:nvPr/>
        </p:nvSpPr>
        <p:spPr>
          <a:xfrm>
            <a:off x="2092957" y="3341068"/>
            <a:ext cx="6524269" cy="37471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Autofit/>
          </a:bodyPr>
          <a:lstStyle>
            <a:lvl1pPr marL="0" marR="0" indent="0" algn="r" defTabSz="412750" rtl="0" latinLnBrk="0">
              <a:lnSpc>
                <a:spcPct val="90000"/>
              </a:lnSpc>
              <a:spcBef>
                <a:spcPts val="0"/>
              </a:spcBef>
              <a:spcAft>
                <a:spcPts val="0"/>
              </a:spcAft>
              <a:buClrTx/>
              <a:buSzTx/>
              <a:buFontTx/>
              <a:buNone/>
              <a:tabLst/>
              <a:defRPr sz="3500" b="0" i="0" u="none" strike="noStrike" cap="none" spc="0" baseline="0">
                <a:ln>
                  <a:noFill/>
                </a:ln>
                <a:solidFill>
                  <a:srgbClr val="525252"/>
                </a:solidFill>
                <a:uFillTx/>
                <a:latin typeface="仓耳玄三M W05" panose="02020400000000000000" pitchFamily="18" charset="-122"/>
                <a:ea typeface="仓耳玄三M W05" panose="02020400000000000000" pitchFamily="18" charset="-122"/>
                <a:cs typeface="仓耳玄三M W05" panose="02020400000000000000" pitchFamily="18" charset="-122"/>
                <a:sym typeface="Lato Bold"/>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just" defTabSz="309563">
              <a:defRPr/>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sờn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ủi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tàu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ngồi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toa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ít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tiền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Chỉ</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đôi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mắt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ẩn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chú</a:t>
            </a:r>
            <a:r>
              <a:rPr lang="en-US" sz="2400" b="1" dirty="0">
                <a:solidFill>
                  <a:srgbClr val="FF0000"/>
                </a:solidFill>
                <a:latin typeface="Times New Roman" pitchFamily="18" charset="0"/>
                <a:cs typeface="Times New Roman" pitchFamily="18" charset="0"/>
              </a:rPr>
              <a:t> ý.</a:t>
            </a:r>
            <a:endParaRPr lang="en-US" sz="2400" kern="0" dirty="0">
              <a:solidFill>
                <a:srgbClr val="FF0000"/>
              </a:solidFill>
            </a:endParaRPr>
          </a:p>
        </p:txBody>
      </p:sp>
    </p:spTree>
    <p:extLst>
      <p:ext uri="{BB962C8B-B14F-4D97-AF65-F5344CB8AC3E}">
        <p14:creationId xmlns:p14="http://schemas.microsoft.com/office/powerpoint/2010/main" val="1762458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B57C815-8F4E-4D39-BE9D-739D1EFD51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555" r="-1647" b="24000"/>
          <a:stretch/>
        </p:blipFill>
        <p:spPr>
          <a:xfrm>
            <a:off x="-484073" y="2981739"/>
            <a:ext cx="3591797" cy="2396668"/>
          </a:xfrm>
          <a:prstGeom prst="rect">
            <a:avLst/>
          </a:prstGeom>
        </p:spPr>
      </p:pic>
      <p:pic>
        <p:nvPicPr>
          <p:cNvPr id="5" name="图片 4">
            <a:extLst>
              <a:ext uri="{FF2B5EF4-FFF2-40B4-BE49-F238E27FC236}">
                <a16:creationId xmlns:a16="http://schemas.microsoft.com/office/drawing/2014/main" id="{295837CD-C312-4D7C-AFCF-E348C652F534}"/>
              </a:ext>
            </a:extLst>
          </p:cNvPr>
          <p:cNvPicPr>
            <a:picLocks noChangeAspect="1"/>
          </p:cNvPicPr>
          <p:nvPr/>
        </p:nvPicPr>
        <p:blipFill>
          <a:blip r:embed="rId3"/>
          <a:stretch>
            <a:fillRect/>
          </a:stretch>
        </p:blipFill>
        <p:spPr>
          <a:xfrm flipH="1">
            <a:off x="97224" y="0"/>
            <a:ext cx="7390097" cy="1842273"/>
          </a:xfrm>
          <a:prstGeom prst="rect">
            <a:avLst/>
          </a:prstGeom>
        </p:spPr>
      </p:pic>
      <p:sp>
        <p:nvSpPr>
          <p:cNvPr id="8" name="Text Box 8"/>
          <p:cNvSpPr txBox="1">
            <a:spLocks noChangeArrowheads="1"/>
          </p:cNvSpPr>
          <p:nvPr/>
        </p:nvSpPr>
        <p:spPr bwMode="auto">
          <a:xfrm>
            <a:off x="1113606" y="328037"/>
            <a:ext cx="53573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eaLnBrk="1" hangingPunct="1"/>
            <a:r>
              <a:rPr lang="en-US" sz="2800" b="1" i="0" dirty="0">
                <a:latin typeface="Times New Roman" pitchFamily="18" charset="0"/>
                <a:cs typeface="Times New Roman" pitchFamily="18" charset="0"/>
              </a:rPr>
              <a:t>3. </a:t>
            </a:r>
            <a:r>
              <a:rPr lang="en-US" sz="2800" b="1" i="0" dirty="0" err="1">
                <a:latin typeface="Times New Roman" pitchFamily="18" charset="0"/>
                <a:cs typeface="Times New Roman" pitchFamily="18" charset="0"/>
              </a:rPr>
              <a:t>Bà</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khách</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đã</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hỏi</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bác</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sĩ</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điều</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gì</a:t>
            </a:r>
            <a:r>
              <a:rPr lang="en-US" sz="2800" b="1" i="0" dirty="0">
                <a:latin typeface="Times New Roman" pitchFamily="18" charset="0"/>
                <a:cs typeface="Times New Roman" pitchFamily="18" charset="0"/>
              </a:rPr>
              <a:t>?</a:t>
            </a:r>
          </a:p>
        </p:txBody>
      </p:sp>
      <p:sp>
        <p:nvSpPr>
          <p:cNvPr id="7" name="Text Box 11">
            <a:extLst>
              <a:ext uri="{FF2B5EF4-FFF2-40B4-BE49-F238E27FC236}">
                <a16:creationId xmlns:a16="http://schemas.microsoft.com/office/drawing/2014/main" id="{F9E61860-2CBD-4D9F-8DEF-17A2984F93C9}"/>
              </a:ext>
            </a:extLst>
          </p:cNvPr>
          <p:cNvSpPr txBox="1">
            <a:spLocks noChangeArrowheads="1"/>
          </p:cNvSpPr>
          <p:nvPr/>
        </p:nvSpPr>
        <p:spPr bwMode="auto">
          <a:xfrm>
            <a:off x="527226" y="2166711"/>
            <a:ext cx="8279295" cy="523220"/>
          </a:xfrm>
          <a:prstGeom prst="rect">
            <a:avLst/>
          </a:prstGeom>
          <a:solidFill>
            <a:schemeClr val="bg1"/>
          </a:solidFill>
          <a:ln>
            <a:noFill/>
          </a:ln>
          <a:effec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just" eaLnBrk="1" hangingPunct="1"/>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Bà</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khách</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hỏi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bác</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sĩ</a:t>
            </a:r>
            <a:r>
              <a:rPr lang="en-US" sz="2800" b="1" i="0"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rồi</a:t>
            </a:r>
            <a:r>
              <a:rPr lang="en-US" sz="2800" b="1" dirty="0">
                <a:solidFill>
                  <a:srgbClr val="FF0000"/>
                </a:solidFill>
                <a:latin typeface="Times New Roman" pitchFamily="18" charset="0"/>
                <a:cs typeface="Times New Roman" pitchFamily="18" charset="0"/>
              </a:rPr>
              <a:t> ư?</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65445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DEA6C71-53C3-4490-B7D5-2602885D7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561" y="2571750"/>
            <a:ext cx="2851770" cy="2851770"/>
          </a:xfrm>
          <a:prstGeom prst="rect">
            <a:avLst/>
          </a:prstGeom>
        </p:spPr>
      </p:pic>
      <p:sp>
        <p:nvSpPr>
          <p:cNvPr id="3" name="流程图: 文档 2">
            <a:extLst>
              <a:ext uri="{FF2B5EF4-FFF2-40B4-BE49-F238E27FC236}">
                <a16:creationId xmlns:a16="http://schemas.microsoft.com/office/drawing/2014/main" id="{C7EFC797-14B9-4BAD-B58B-270AF753B5FE}"/>
              </a:ext>
            </a:extLst>
          </p:cNvPr>
          <p:cNvSpPr/>
          <p:nvPr/>
        </p:nvSpPr>
        <p:spPr>
          <a:xfrm>
            <a:off x="363371" y="503729"/>
            <a:ext cx="8320243" cy="1153903"/>
          </a:xfrm>
          <a:prstGeom prst="flowChartDocumen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Group 1334">
            <a:extLst>
              <a:ext uri="{FF2B5EF4-FFF2-40B4-BE49-F238E27FC236}">
                <a16:creationId xmlns:a16="http://schemas.microsoft.com/office/drawing/2014/main" id="{DB2FE6DA-A333-438C-BF17-0D2652F12FA8}"/>
              </a:ext>
            </a:extLst>
          </p:cNvPr>
          <p:cNvGrpSpPr/>
          <p:nvPr/>
        </p:nvGrpSpPr>
        <p:grpSpPr>
          <a:xfrm>
            <a:off x="895017" y="3903312"/>
            <a:ext cx="333697" cy="290789"/>
            <a:chOff x="0" y="0"/>
            <a:chExt cx="889857" cy="775435"/>
          </a:xfrm>
        </p:grpSpPr>
        <p:sp>
          <p:nvSpPr>
            <p:cNvPr id="6" name="Shape 1331">
              <a:extLst>
                <a:ext uri="{FF2B5EF4-FFF2-40B4-BE49-F238E27FC236}">
                  <a16:creationId xmlns:a16="http://schemas.microsoft.com/office/drawing/2014/main" id="{0E7654E1-B143-4ACC-BC5B-4D5B62485CBE}"/>
                </a:ext>
              </a:extLst>
            </p:cNvPr>
            <p:cNvSpPr/>
            <p:nvPr/>
          </p:nvSpPr>
          <p:spPr>
            <a:xfrm>
              <a:off x="0" y="0"/>
              <a:ext cx="889858" cy="480369"/>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10800"/>
                  </a:lnTo>
                  <a:lnTo>
                    <a:pt x="10817" y="0"/>
                  </a:lnTo>
                  <a:lnTo>
                    <a:pt x="21600" y="10800"/>
                  </a:lnTo>
                  <a:lnTo>
                    <a:pt x="10817" y="21600"/>
                  </a:lnTo>
                  <a:close/>
                  <a:moveTo>
                    <a:pt x="3010" y="10800"/>
                  </a:moveTo>
                  <a:lnTo>
                    <a:pt x="10817" y="18638"/>
                  </a:lnTo>
                  <a:lnTo>
                    <a:pt x="18590" y="10800"/>
                  </a:lnTo>
                  <a:lnTo>
                    <a:pt x="10817" y="2901"/>
                  </a:lnTo>
                  <a:lnTo>
                    <a:pt x="3010" y="10800"/>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7" name="Shape 1332">
              <a:extLst>
                <a:ext uri="{FF2B5EF4-FFF2-40B4-BE49-F238E27FC236}">
                  <a16:creationId xmlns:a16="http://schemas.microsoft.com/office/drawing/2014/main" id="{DD618F27-D39F-4432-82FD-80A974F25DFD}"/>
                </a:ext>
              </a:extLst>
            </p:cNvPr>
            <p:cNvSpPr/>
            <p:nvPr/>
          </p:nvSpPr>
          <p:spPr>
            <a:xfrm>
              <a:off x="18065" y="355284"/>
              <a:ext cx="853720" cy="263578"/>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4184"/>
                  </a:lnTo>
                  <a:lnTo>
                    <a:pt x="624" y="0"/>
                  </a:lnTo>
                  <a:lnTo>
                    <a:pt x="10817" y="16172"/>
                  </a:lnTo>
                  <a:lnTo>
                    <a:pt x="21011" y="0"/>
                  </a:lnTo>
                  <a:lnTo>
                    <a:pt x="21600" y="4184"/>
                  </a:lnTo>
                  <a:lnTo>
                    <a:pt x="1081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8" name="Shape 1333">
              <a:extLst>
                <a:ext uri="{FF2B5EF4-FFF2-40B4-BE49-F238E27FC236}">
                  <a16:creationId xmlns:a16="http://schemas.microsoft.com/office/drawing/2014/main" id="{EA99D80A-532F-4200-B2BB-66E16BD135E0}"/>
                </a:ext>
              </a:extLst>
            </p:cNvPr>
            <p:cNvSpPr/>
            <p:nvPr/>
          </p:nvSpPr>
          <p:spPr>
            <a:xfrm>
              <a:off x="18065" y="511850"/>
              <a:ext cx="853720" cy="263586"/>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4388"/>
                  </a:lnTo>
                  <a:lnTo>
                    <a:pt x="624" y="0"/>
                  </a:lnTo>
                  <a:lnTo>
                    <a:pt x="10817" y="15975"/>
                  </a:lnTo>
                  <a:lnTo>
                    <a:pt x="21011" y="0"/>
                  </a:lnTo>
                  <a:lnTo>
                    <a:pt x="21600" y="4388"/>
                  </a:lnTo>
                  <a:lnTo>
                    <a:pt x="1081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sp>
        <p:nvSpPr>
          <p:cNvPr id="31" name="流程图: 文档 30">
            <a:extLst>
              <a:ext uri="{FF2B5EF4-FFF2-40B4-BE49-F238E27FC236}">
                <a16:creationId xmlns:a16="http://schemas.microsoft.com/office/drawing/2014/main" id="{4FBA3D62-780E-43FC-9970-1E5CA4FA4156}"/>
              </a:ext>
            </a:extLst>
          </p:cNvPr>
          <p:cNvSpPr/>
          <p:nvPr/>
        </p:nvSpPr>
        <p:spPr>
          <a:xfrm>
            <a:off x="363371" y="612015"/>
            <a:ext cx="8110331" cy="960348"/>
          </a:xfrm>
          <a:prstGeom prst="flowChartDocument">
            <a:avLst/>
          </a:prstGeom>
          <a:no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Text Box 12"/>
          <p:cNvSpPr txBox="1">
            <a:spLocks noChangeArrowheads="1"/>
          </p:cNvSpPr>
          <p:nvPr/>
        </p:nvSpPr>
        <p:spPr bwMode="auto">
          <a:xfrm>
            <a:off x="589756" y="793436"/>
            <a:ext cx="7657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eaLnBrk="1" hangingPunct="1"/>
            <a:r>
              <a:rPr lang="en-US" sz="2800" b="1" i="0" dirty="0">
                <a:latin typeface="Times New Roman" pitchFamily="18" charset="0"/>
                <a:cs typeface="Times New Roman" pitchFamily="18" charset="0"/>
              </a:rPr>
              <a:t>3. </a:t>
            </a:r>
            <a:r>
              <a:rPr lang="en-US" sz="2800" b="1" i="0" dirty="0" err="1">
                <a:latin typeface="Times New Roman" pitchFamily="18" charset="0"/>
                <a:cs typeface="Times New Roman" pitchFamily="18" charset="0"/>
              </a:rPr>
              <a:t>Vì</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sao</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bà</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nghĩ</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là</a:t>
            </a:r>
            <a:r>
              <a:rPr lang="en-US" sz="2800" b="1" i="0" dirty="0">
                <a:latin typeface="Times New Roman" pitchFamily="18" charset="0"/>
                <a:cs typeface="Times New Roman" pitchFamily="18" charset="0"/>
              </a:rPr>
              <a:t> Y-</a:t>
            </a:r>
            <a:r>
              <a:rPr lang="en-US" sz="2800" b="1" i="0" dirty="0" err="1">
                <a:latin typeface="Times New Roman" pitchFamily="18" charset="0"/>
                <a:cs typeface="Times New Roman" pitchFamily="18" charset="0"/>
              </a:rPr>
              <a:t>éc</a:t>
            </a:r>
            <a:r>
              <a:rPr lang="en-US" sz="2800" b="1" i="0" dirty="0">
                <a:latin typeface="Times New Roman" pitchFamily="18" charset="0"/>
                <a:cs typeface="Times New Roman" pitchFamily="18" charset="0"/>
              </a:rPr>
              <a:t>-</a:t>
            </a:r>
            <a:r>
              <a:rPr lang="en-US" sz="2800" b="1" i="0" dirty="0" err="1">
                <a:latin typeface="Times New Roman" pitchFamily="18" charset="0"/>
                <a:cs typeface="Times New Roman" pitchFamily="18" charset="0"/>
              </a:rPr>
              <a:t>xanh</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quên</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nước</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Pháp</a:t>
            </a:r>
            <a:r>
              <a:rPr lang="en-US" sz="2800" b="1" i="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9" name="云形 5">
            <a:extLst>
              <a:ext uri="{FF2B5EF4-FFF2-40B4-BE49-F238E27FC236}">
                <a16:creationId xmlns:a16="http://schemas.microsoft.com/office/drawing/2014/main" id="{0F195A36-0A1C-4524-9721-9D2536B6C9D1}"/>
              </a:ext>
            </a:extLst>
          </p:cNvPr>
          <p:cNvSpPr/>
          <p:nvPr/>
        </p:nvSpPr>
        <p:spPr>
          <a:xfrm>
            <a:off x="655984" y="2266122"/>
            <a:ext cx="5108712" cy="213623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Shape 887">
            <a:extLst>
              <a:ext uri="{FF2B5EF4-FFF2-40B4-BE49-F238E27FC236}">
                <a16:creationId xmlns:a16="http://schemas.microsoft.com/office/drawing/2014/main" id="{A6FBBC95-42C1-45D3-AC04-68A4B5B4A385}"/>
              </a:ext>
            </a:extLst>
          </p:cNvPr>
          <p:cNvSpPr/>
          <p:nvPr/>
        </p:nvSpPr>
        <p:spPr>
          <a:xfrm>
            <a:off x="1124708" y="2794809"/>
            <a:ext cx="4397229" cy="900246"/>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thấy</a:t>
            </a:r>
            <a:r>
              <a:rPr lang="en-US" sz="2800" b="1" dirty="0">
                <a:solidFill>
                  <a:srgbClr val="FF0000"/>
                </a:solidFill>
                <a:latin typeface="Times New Roman" pitchFamily="18" charset="0"/>
                <a:cs typeface="Times New Roman" pitchFamily="18" charset="0"/>
              </a:rPr>
              <a:t> Y-</a:t>
            </a:r>
            <a:r>
              <a:rPr lang="en-US" sz="2800" b="1" dirty="0" err="1">
                <a:solidFill>
                  <a:srgbClr val="FF0000"/>
                </a:solidFill>
                <a:latin typeface="Times New Roman" pitchFamily="18" charset="0"/>
                <a:cs typeface="Times New Roman" pitchFamily="18" charset="0"/>
              </a:rPr>
              <a:t>éc</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xanh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p>
          <a:p>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0971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2"/>
                                        </p:tgtEl>
                                        <p:attrNameLst>
                                          <p:attrName>style.visibility</p:attrName>
                                        </p:attrNameLst>
                                      </p:cBhvr>
                                      <p:to>
                                        <p:strVal val="visible"/>
                                      </p:to>
                                    </p:set>
                                    <p:anim calcmode="discrete" valueType="clr">
                                      <p:cBhvr override="childStyle">
                                        <p:cTn id="18"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2"/>
                                        </p:tgtEl>
                                        <p:attrNameLst>
                                          <p:attrName>fillcolor</p:attrName>
                                        </p:attrNameLst>
                                      </p:cBhvr>
                                      <p:tavLst>
                                        <p:tav tm="0">
                                          <p:val>
                                            <p:clrVal>
                                              <a:schemeClr val="accent2"/>
                                            </p:clrVal>
                                          </p:val>
                                        </p:tav>
                                        <p:tav tm="50000">
                                          <p:val>
                                            <p:clrVal>
                                              <a:schemeClr val="hlink"/>
                                            </p:clrVal>
                                          </p:val>
                                        </p:tav>
                                      </p:tavLst>
                                    </p:anim>
                                    <p:set>
                                      <p:cBhvr>
                                        <p:cTn id="20" dur="80"/>
                                        <p:tgtEl>
                                          <p:spTgt spid="32"/>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B57C815-8F4E-4D39-BE9D-739D1EFD51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555" r="-1647" b="24000"/>
          <a:stretch/>
        </p:blipFill>
        <p:spPr>
          <a:xfrm>
            <a:off x="-484073" y="2981739"/>
            <a:ext cx="3591797" cy="2396668"/>
          </a:xfrm>
          <a:prstGeom prst="rect">
            <a:avLst/>
          </a:prstGeom>
        </p:spPr>
      </p:pic>
      <p:pic>
        <p:nvPicPr>
          <p:cNvPr id="5" name="图片 4">
            <a:extLst>
              <a:ext uri="{FF2B5EF4-FFF2-40B4-BE49-F238E27FC236}">
                <a16:creationId xmlns:a16="http://schemas.microsoft.com/office/drawing/2014/main" id="{295837CD-C312-4D7C-AFCF-E348C652F534}"/>
              </a:ext>
            </a:extLst>
          </p:cNvPr>
          <p:cNvPicPr>
            <a:picLocks noChangeAspect="1"/>
          </p:cNvPicPr>
          <p:nvPr/>
        </p:nvPicPr>
        <p:blipFill>
          <a:blip r:embed="rId3"/>
          <a:stretch>
            <a:fillRect/>
          </a:stretch>
        </p:blipFill>
        <p:spPr>
          <a:xfrm flipH="1">
            <a:off x="97224" y="0"/>
            <a:ext cx="7390097" cy="1842273"/>
          </a:xfrm>
          <a:prstGeom prst="rect">
            <a:avLst/>
          </a:prstGeom>
        </p:spPr>
      </p:pic>
      <p:sp>
        <p:nvSpPr>
          <p:cNvPr id="8" name="Text Box 8"/>
          <p:cNvSpPr txBox="1">
            <a:spLocks noChangeArrowheads="1"/>
          </p:cNvSpPr>
          <p:nvPr/>
        </p:nvSpPr>
        <p:spPr bwMode="auto">
          <a:xfrm>
            <a:off x="1113606" y="328037"/>
            <a:ext cx="53573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eaLnBrk="1" hangingPunct="1"/>
            <a:r>
              <a:rPr lang="en-US" sz="2800" b="1" i="0" dirty="0">
                <a:latin typeface="Times New Roman" pitchFamily="18" charset="0"/>
                <a:cs typeface="Times New Roman" pitchFamily="18" charset="0"/>
              </a:rPr>
              <a:t>4. </a:t>
            </a:r>
            <a:r>
              <a:rPr lang="en-US" sz="2800" b="1" i="0" dirty="0" err="1">
                <a:latin typeface="Times New Roman" pitchFamily="18" charset="0"/>
                <a:cs typeface="Times New Roman" pitchFamily="18" charset="0"/>
              </a:rPr>
              <a:t>Những</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câu</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nào</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nói</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lên</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lòng</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yêu</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nước</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của</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bác</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sĩ</a:t>
            </a:r>
            <a:r>
              <a:rPr lang="en-US" sz="2800" b="1" i="0" dirty="0">
                <a:latin typeface="Times New Roman" pitchFamily="18" charset="0"/>
                <a:cs typeface="Times New Roman" pitchFamily="18" charset="0"/>
              </a:rPr>
              <a:t> Y-</a:t>
            </a:r>
            <a:r>
              <a:rPr lang="en-US" sz="2800" b="1" i="0" dirty="0" err="1">
                <a:latin typeface="Times New Roman" pitchFamily="18" charset="0"/>
                <a:cs typeface="Times New Roman" pitchFamily="18" charset="0"/>
              </a:rPr>
              <a:t>éc</a:t>
            </a:r>
            <a:r>
              <a:rPr lang="en-US" sz="2800" b="1" i="0" dirty="0">
                <a:latin typeface="Times New Roman" pitchFamily="18" charset="0"/>
                <a:cs typeface="Times New Roman" pitchFamily="18" charset="0"/>
              </a:rPr>
              <a:t>-</a:t>
            </a:r>
            <a:r>
              <a:rPr lang="en-US" sz="2800" b="1" i="0" dirty="0" err="1">
                <a:latin typeface="Times New Roman" pitchFamily="18" charset="0"/>
                <a:cs typeface="Times New Roman" pitchFamily="18" charset="0"/>
              </a:rPr>
              <a:t>xanh</a:t>
            </a:r>
            <a:r>
              <a:rPr lang="en-US" sz="2800" b="1" i="0" dirty="0">
                <a:latin typeface="Times New Roman" pitchFamily="18" charset="0"/>
                <a:cs typeface="Times New Roman" pitchFamily="18" charset="0"/>
              </a:rPr>
              <a:t>?</a:t>
            </a:r>
          </a:p>
        </p:txBody>
      </p:sp>
      <p:sp>
        <p:nvSpPr>
          <p:cNvPr id="7" name="Text Box 11">
            <a:extLst>
              <a:ext uri="{FF2B5EF4-FFF2-40B4-BE49-F238E27FC236}">
                <a16:creationId xmlns:a16="http://schemas.microsoft.com/office/drawing/2014/main" id="{F9E61860-2CBD-4D9F-8DEF-17A2984F93C9}"/>
              </a:ext>
            </a:extLst>
          </p:cNvPr>
          <p:cNvSpPr txBox="1">
            <a:spLocks noChangeArrowheads="1"/>
          </p:cNvSpPr>
          <p:nvPr/>
        </p:nvSpPr>
        <p:spPr bwMode="auto">
          <a:xfrm>
            <a:off x="527226" y="2166711"/>
            <a:ext cx="8279295" cy="954107"/>
          </a:xfrm>
          <a:prstGeom prst="rect">
            <a:avLst/>
          </a:prstGeom>
          <a:solidFill>
            <a:schemeClr val="bg1"/>
          </a:solidFill>
          <a:ln>
            <a:noFill/>
          </a:ln>
          <a:effec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just" eaLnBrk="1" hangingPunct="1"/>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Tôi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là</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người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Pháp</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Mãi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mãi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tôi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là</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công</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dân</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Pháp</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Người</a:t>
            </a:r>
            <a:r>
              <a:rPr lang="en-US" sz="2800" b="1" i="0" dirty="0">
                <a:solidFill>
                  <a:srgbClr val="FF0000"/>
                </a:solidFill>
                <a:latin typeface="Times New Roman" pitchFamily="18" charset="0"/>
                <a:cs typeface="Times New Roman" pitchFamily="18" charset="0"/>
              </a:rPr>
              <a:t> ta </a:t>
            </a:r>
            <a:r>
              <a:rPr lang="en-US" sz="2800" b="1" i="0" dirty="0" err="1">
                <a:solidFill>
                  <a:srgbClr val="FF0000"/>
                </a:solidFill>
                <a:latin typeface="Times New Roman" pitchFamily="18" charset="0"/>
                <a:cs typeface="Times New Roman" pitchFamily="18" charset="0"/>
              </a:rPr>
              <a:t>không</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thể</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nào</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sống</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mà</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không</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có</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Tổ</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quốc</a:t>
            </a:r>
            <a:r>
              <a:rPr lang="en-US" sz="2800" b="1" i="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185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云形 11">
            <a:extLst>
              <a:ext uri="{FF2B5EF4-FFF2-40B4-BE49-F238E27FC236}">
                <a16:creationId xmlns:a16="http://schemas.microsoft.com/office/drawing/2014/main" id="{8435BFBC-CF73-4A70-9387-445ED9008FF2}"/>
              </a:ext>
            </a:extLst>
          </p:cNvPr>
          <p:cNvSpPr/>
          <p:nvPr/>
        </p:nvSpPr>
        <p:spPr>
          <a:xfrm>
            <a:off x="6101038" y="912479"/>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Rectangle 1"/>
          <p:cNvSpPr/>
          <p:nvPr/>
        </p:nvSpPr>
        <p:spPr>
          <a:xfrm>
            <a:off x="297950" y="507217"/>
            <a:ext cx="8578922" cy="584775"/>
          </a:xfrm>
          <a:prstGeom prst="rect">
            <a:avLst/>
          </a:prstGeom>
        </p:spPr>
        <p:txBody>
          <a:bodyPr wrap="square">
            <a:spAutoFit/>
          </a:bodyPr>
          <a:lstStyle/>
          <a:p>
            <a:r>
              <a:rPr lang="en-US" sz="3200" b="1" dirty="0">
                <a:latin typeface="Times New Roman" pitchFamily="18" charset="0"/>
                <a:cs typeface="Times New Roman" pitchFamily="18" charset="0"/>
              </a:rPr>
              <a:t>5. Theo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Y-</a:t>
            </a:r>
            <a:r>
              <a:rPr lang="en-US" sz="3200" b="1" dirty="0" err="1">
                <a:latin typeface="Times New Roman" pitchFamily="18" charset="0"/>
                <a:cs typeface="Times New Roman" pitchFamily="18" charset="0"/>
              </a:rPr>
              <a:t>éc</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xanh</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a:t>
            </a:r>
            <a:r>
              <a:rPr lang="en-US" sz="3200" b="1" dirty="0">
                <a:latin typeface="Times New Roman" pitchFamily="18" charset="0"/>
                <a:cs typeface="Times New Roman" pitchFamily="18" charset="0"/>
              </a:rPr>
              <a:t> Trang?</a:t>
            </a:r>
            <a:endParaRPr lang="en-US" sz="3200" dirty="0">
              <a:latin typeface="Times New Roman" pitchFamily="18" charset="0"/>
              <a:cs typeface="Times New Roman" pitchFamily="18" charset="0"/>
            </a:endParaRPr>
          </a:p>
        </p:txBody>
      </p:sp>
      <p:sp>
        <p:nvSpPr>
          <p:cNvPr id="6" name="双波形 6">
            <a:extLst>
              <a:ext uri="{FF2B5EF4-FFF2-40B4-BE49-F238E27FC236}">
                <a16:creationId xmlns:a16="http://schemas.microsoft.com/office/drawing/2014/main" id="{2C991E96-14A0-45E3-B741-773763F25B73}"/>
              </a:ext>
            </a:extLst>
          </p:cNvPr>
          <p:cNvSpPr/>
          <p:nvPr/>
        </p:nvSpPr>
        <p:spPr>
          <a:xfrm>
            <a:off x="471348" y="1314578"/>
            <a:ext cx="7887344" cy="3171362"/>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2800" b="1" dirty="0">
                <a:solidFill>
                  <a:srgbClr val="FF0000"/>
                </a:solidFill>
                <a:latin typeface="Times New Roman" pitchFamily="18" charset="0"/>
                <a:cs typeface="Times New Roman" pitchFamily="18" charset="0"/>
              </a:rPr>
              <a:t>- Y-</a:t>
            </a:r>
            <a:r>
              <a:rPr lang="en-US" sz="2800" b="1" dirty="0" err="1">
                <a:solidFill>
                  <a:srgbClr val="FF0000"/>
                </a:solidFill>
                <a:latin typeface="Times New Roman" pitchFamily="18" charset="0"/>
                <a:cs typeface="Times New Roman" pitchFamily="18" charset="0"/>
              </a:rPr>
              <a:t>éc</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xanh</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dù</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chọn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Nam </a:t>
            </a:r>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giúp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bệnh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chỉ</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Nha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Y-</a:t>
            </a:r>
            <a:r>
              <a:rPr lang="en-US" sz="2800" b="1" dirty="0" err="1">
                <a:solidFill>
                  <a:srgbClr val="FF0000"/>
                </a:solidFill>
                <a:latin typeface="Times New Roman" pitchFamily="18" charset="0"/>
                <a:cs typeface="Times New Roman" pitchFamily="18" charset="0"/>
              </a:rPr>
              <a:t>éc</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xanh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yên</a:t>
            </a:r>
            <a:endParaRPr lang="zh-CN" altLang="en-US" sz="2800" dirty="0">
              <a:solidFill>
                <a:srgbClr val="FF0000"/>
              </a:solidFill>
            </a:endParaRPr>
          </a:p>
        </p:txBody>
      </p:sp>
    </p:spTree>
    <p:extLst>
      <p:ext uri="{BB962C8B-B14F-4D97-AF65-F5344CB8AC3E}">
        <p14:creationId xmlns:p14="http://schemas.microsoft.com/office/powerpoint/2010/main" val="3569198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DEA6C71-53C3-4490-B7D5-2602885D7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6181" y="3319669"/>
            <a:ext cx="2024264" cy="2024264"/>
          </a:xfrm>
          <a:prstGeom prst="rect">
            <a:avLst/>
          </a:prstGeom>
        </p:spPr>
      </p:pic>
      <p:sp>
        <p:nvSpPr>
          <p:cNvPr id="3" name="流程图: 文档 2">
            <a:extLst>
              <a:ext uri="{FF2B5EF4-FFF2-40B4-BE49-F238E27FC236}">
                <a16:creationId xmlns:a16="http://schemas.microsoft.com/office/drawing/2014/main" id="{C7EFC797-14B9-4BAD-B58B-270AF753B5FE}"/>
              </a:ext>
            </a:extLst>
          </p:cNvPr>
          <p:cNvSpPr/>
          <p:nvPr/>
        </p:nvSpPr>
        <p:spPr>
          <a:xfrm>
            <a:off x="207777" y="516467"/>
            <a:ext cx="8677806" cy="3071560"/>
          </a:xfrm>
          <a:prstGeom prst="flowChartDocumen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Group 1334">
            <a:extLst>
              <a:ext uri="{FF2B5EF4-FFF2-40B4-BE49-F238E27FC236}">
                <a16:creationId xmlns:a16="http://schemas.microsoft.com/office/drawing/2014/main" id="{DB2FE6DA-A333-438C-BF17-0D2652F12FA8}"/>
              </a:ext>
            </a:extLst>
          </p:cNvPr>
          <p:cNvGrpSpPr/>
          <p:nvPr/>
        </p:nvGrpSpPr>
        <p:grpSpPr>
          <a:xfrm>
            <a:off x="895017" y="3903312"/>
            <a:ext cx="333697" cy="290789"/>
            <a:chOff x="0" y="0"/>
            <a:chExt cx="889857" cy="775435"/>
          </a:xfrm>
        </p:grpSpPr>
        <p:sp>
          <p:nvSpPr>
            <p:cNvPr id="6" name="Shape 1331">
              <a:extLst>
                <a:ext uri="{FF2B5EF4-FFF2-40B4-BE49-F238E27FC236}">
                  <a16:creationId xmlns:a16="http://schemas.microsoft.com/office/drawing/2014/main" id="{0E7654E1-B143-4ACC-BC5B-4D5B62485CBE}"/>
                </a:ext>
              </a:extLst>
            </p:cNvPr>
            <p:cNvSpPr/>
            <p:nvPr/>
          </p:nvSpPr>
          <p:spPr>
            <a:xfrm>
              <a:off x="0" y="0"/>
              <a:ext cx="889858" cy="480369"/>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10800"/>
                  </a:lnTo>
                  <a:lnTo>
                    <a:pt x="10817" y="0"/>
                  </a:lnTo>
                  <a:lnTo>
                    <a:pt x="21600" y="10800"/>
                  </a:lnTo>
                  <a:lnTo>
                    <a:pt x="10817" y="21600"/>
                  </a:lnTo>
                  <a:close/>
                  <a:moveTo>
                    <a:pt x="3010" y="10800"/>
                  </a:moveTo>
                  <a:lnTo>
                    <a:pt x="10817" y="18638"/>
                  </a:lnTo>
                  <a:lnTo>
                    <a:pt x="18590" y="10800"/>
                  </a:lnTo>
                  <a:lnTo>
                    <a:pt x="10817" y="2901"/>
                  </a:lnTo>
                  <a:lnTo>
                    <a:pt x="3010" y="10800"/>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7" name="Shape 1332">
              <a:extLst>
                <a:ext uri="{FF2B5EF4-FFF2-40B4-BE49-F238E27FC236}">
                  <a16:creationId xmlns:a16="http://schemas.microsoft.com/office/drawing/2014/main" id="{DD618F27-D39F-4432-82FD-80A974F25DFD}"/>
                </a:ext>
              </a:extLst>
            </p:cNvPr>
            <p:cNvSpPr/>
            <p:nvPr/>
          </p:nvSpPr>
          <p:spPr>
            <a:xfrm>
              <a:off x="18065" y="355284"/>
              <a:ext cx="853720" cy="263578"/>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4184"/>
                  </a:lnTo>
                  <a:lnTo>
                    <a:pt x="624" y="0"/>
                  </a:lnTo>
                  <a:lnTo>
                    <a:pt x="10817" y="16172"/>
                  </a:lnTo>
                  <a:lnTo>
                    <a:pt x="21011" y="0"/>
                  </a:lnTo>
                  <a:lnTo>
                    <a:pt x="21600" y="4184"/>
                  </a:lnTo>
                  <a:lnTo>
                    <a:pt x="1081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8" name="Shape 1333">
              <a:extLst>
                <a:ext uri="{FF2B5EF4-FFF2-40B4-BE49-F238E27FC236}">
                  <a16:creationId xmlns:a16="http://schemas.microsoft.com/office/drawing/2014/main" id="{EA99D80A-532F-4200-B2BB-66E16BD135E0}"/>
                </a:ext>
              </a:extLst>
            </p:cNvPr>
            <p:cNvSpPr/>
            <p:nvPr/>
          </p:nvSpPr>
          <p:spPr>
            <a:xfrm>
              <a:off x="18065" y="511850"/>
              <a:ext cx="853720" cy="263586"/>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4388"/>
                  </a:lnTo>
                  <a:lnTo>
                    <a:pt x="624" y="0"/>
                  </a:lnTo>
                  <a:lnTo>
                    <a:pt x="10817" y="15975"/>
                  </a:lnTo>
                  <a:lnTo>
                    <a:pt x="21011" y="0"/>
                  </a:lnTo>
                  <a:lnTo>
                    <a:pt x="21600" y="4388"/>
                  </a:lnTo>
                  <a:lnTo>
                    <a:pt x="1081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grpSp>
        <p:nvGrpSpPr>
          <p:cNvPr id="11" name="Group 1354">
            <a:extLst>
              <a:ext uri="{FF2B5EF4-FFF2-40B4-BE49-F238E27FC236}">
                <a16:creationId xmlns:a16="http://schemas.microsoft.com/office/drawing/2014/main" id="{A6E5BBFD-ACF1-4CD9-BEF4-562C80070CF3}"/>
              </a:ext>
            </a:extLst>
          </p:cNvPr>
          <p:cNvGrpSpPr/>
          <p:nvPr/>
        </p:nvGrpSpPr>
        <p:grpSpPr>
          <a:xfrm>
            <a:off x="884185" y="758493"/>
            <a:ext cx="333697" cy="333698"/>
            <a:chOff x="0" y="0"/>
            <a:chExt cx="889857" cy="889857"/>
          </a:xfrm>
        </p:grpSpPr>
        <p:sp>
          <p:nvSpPr>
            <p:cNvPr id="12" name="Shape 1337">
              <a:extLst>
                <a:ext uri="{FF2B5EF4-FFF2-40B4-BE49-F238E27FC236}">
                  <a16:creationId xmlns:a16="http://schemas.microsoft.com/office/drawing/2014/main" id="{BC77352E-4D28-4FCB-8F64-9EAF2C677DCD}"/>
                </a:ext>
              </a:extLst>
            </p:cNvPr>
            <p:cNvSpPr/>
            <p:nvPr/>
          </p:nvSpPr>
          <p:spPr>
            <a:xfrm>
              <a:off x="0" y="834381"/>
              <a:ext cx="889858" cy="5547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3" name="Shape 1338">
              <a:extLst>
                <a:ext uri="{FF2B5EF4-FFF2-40B4-BE49-F238E27FC236}">
                  <a16:creationId xmlns:a16="http://schemas.microsoft.com/office/drawing/2014/main" id="{E09C5616-8517-44EA-906C-84FD2A884181}"/>
                </a:ext>
              </a:extLst>
            </p:cNvPr>
            <p:cNvSpPr/>
            <p:nvPr/>
          </p:nvSpPr>
          <p:spPr>
            <a:xfrm>
              <a:off x="0" y="0"/>
              <a:ext cx="55471" cy="889858"/>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4" name="Shape 1339">
              <a:extLst>
                <a:ext uri="{FF2B5EF4-FFF2-40B4-BE49-F238E27FC236}">
                  <a16:creationId xmlns:a16="http://schemas.microsoft.com/office/drawing/2014/main" id="{3BA730AC-F36A-42DC-916F-AE5397FC4597}"/>
                </a:ext>
              </a:extLst>
            </p:cNvPr>
            <p:cNvSpPr/>
            <p:nvPr/>
          </p:nvSpPr>
          <p:spPr>
            <a:xfrm>
              <a:off x="192985" y="777621"/>
              <a:ext cx="55501" cy="55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5" name="Shape 1340">
              <a:extLst>
                <a:ext uri="{FF2B5EF4-FFF2-40B4-BE49-F238E27FC236}">
                  <a16:creationId xmlns:a16="http://schemas.microsoft.com/office/drawing/2014/main" id="{30D85A75-DD25-44B9-BA8B-D44FCB6D24A7}"/>
                </a:ext>
              </a:extLst>
            </p:cNvPr>
            <p:cNvSpPr/>
            <p:nvPr/>
          </p:nvSpPr>
          <p:spPr>
            <a:xfrm>
              <a:off x="306504" y="777621"/>
              <a:ext cx="55472" cy="55501"/>
            </a:xfrm>
            <a:custGeom>
              <a:avLst/>
              <a:gdLst/>
              <a:ahLst/>
              <a:cxnLst>
                <a:cxn ang="0">
                  <a:pos x="wd2" y="hd2"/>
                </a:cxn>
                <a:cxn ang="5400000">
                  <a:pos x="wd2" y="hd2"/>
                </a:cxn>
                <a:cxn ang="10800000">
                  <a:pos x="wd2" y="hd2"/>
                </a:cxn>
                <a:cxn ang="16200000">
                  <a:pos x="wd2" y="hd2"/>
                </a:cxn>
              </a:cxnLst>
              <a:rect l="0" t="0" r="r" b="b"/>
              <a:pathLst>
                <a:path w="21600" h="21600" extrusionOk="0">
                  <a:moveTo>
                    <a:pt x="10549" y="21600"/>
                  </a:moveTo>
                  <a:lnTo>
                    <a:pt x="0" y="21600"/>
                  </a:lnTo>
                  <a:lnTo>
                    <a:pt x="0" y="0"/>
                  </a:lnTo>
                  <a:lnTo>
                    <a:pt x="21600" y="0"/>
                  </a:lnTo>
                  <a:lnTo>
                    <a:pt x="21600" y="21600"/>
                  </a:lnTo>
                  <a:lnTo>
                    <a:pt x="10549"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6" name="Shape 1341">
              <a:extLst>
                <a:ext uri="{FF2B5EF4-FFF2-40B4-BE49-F238E27FC236}">
                  <a16:creationId xmlns:a16="http://schemas.microsoft.com/office/drawing/2014/main" id="{36AFC776-9356-4D53-9A96-1DBC8B9C161B}"/>
                </a:ext>
              </a:extLst>
            </p:cNvPr>
            <p:cNvSpPr/>
            <p:nvPr/>
          </p:nvSpPr>
          <p:spPr>
            <a:xfrm>
              <a:off x="414351" y="777621"/>
              <a:ext cx="55500" cy="55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7" name="Shape 1342">
              <a:extLst>
                <a:ext uri="{FF2B5EF4-FFF2-40B4-BE49-F238E27FC236}">
                  <a16:creationId xmlns:a16="http://schemas.microsoft.com/office/drawing/2014/main" id="{A9D01368-E44E-4D6C-B616-C9257B7F52A0}"/>
                </a:ext>
              </a:extLst>
            </p:cNvPr>
            <p:cNvSpPr/>
            <p:nvPr/>
          </p:nvSpPr>
          <p:spPr>
            <a:xfrm>
              <a:off x="527874" y="777621"/>
              <a:ext cx="55472" cy="55501"/>
            </a:xfrm>
            <a:custGeom>
              <a:avLst/>
              <a:gdLst/>
              <a:ahLst/>
              <a:cxnLst>
                <a:cxn ang="0">
                  <a:pos x="wd2" y="hd2"/>
                </a:cxn>
                <a:cxn ang="5400000">
                  <a:pos x="wd2" y="hd2"/>
                </a:cxn>
                <a:cxn ang="10800000">
                  <a:pos x="wd2" y="hd2"/>
                </a:cxn>
                <a:cxn ang="16200000">
                  <a:pos x="wd2" y="hd2"/>
                </a:cxn>
              </a:cxnLst>
              <a:rect l="0" t="0" r="r" b="b"/>
              <a:pathLst>
                <a:path w="21600" h="21600" extrusionOk="0">
                  <a:moveTo>
                    <a:pt x="10549" y="21600"/>
                  </a:moveTo>
                  <a:lnTo>
                    <a:pt x="0" y="21600"/>
                  </a:lnTo>
                  <a:lnTo>
                    <a:pt x="0" y="0"/>
                  </a:lnTo>
                  <a:lnTo>
                    <a:pt x="21600" y="0"/>
                  </a:lnTo>
                  <a:lnTo>
                    <a:pt x="21600" y="21600"/>
                  </a:lnTo>
                  <a:lnTo>
                    <a:pt x="10549"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8" name="Shape 1343">
              <a:extLst>
                <a:ext uri="{FF2B5EF4-FFF2-40B4-BE49-F238E27FC236}">
                  <a16:creationId xmlns:a16="http://schemas.microsoft.com/office/drawing/2014/main" id="{7052503F-7093-4E44-A8EE-2BCF513EA5CB}"/>
                </a:ext>
              </a:extLst>
            </p:cNvPr>
            <p:cNvSpPr/>
            <p:nvPr/>
          </p:nvSpPr>
          <p:spPr>
            <a:xfrm>
              <a:off x="641393" y="777621"/>
              <a:ext cx="55500" cy="55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9" name="Shape 1344">
              <a:extLst>
                <a:ext uri="{FF2B5EF4-FFF2-40B4-BE49-F238E27FC236}">
                  <a16:creationId xmlns:a16="http://schemas.microsoft.com/office/drawing/2014/main" id="{71EDD35D-BA85-4585-9BFB-62DE094B9535}"/>
                </a:ext>
              </a:extLst>
            </p:cNvPr>
            <p:cNvSpPr/>
            <p:nvPr/>
          </p:nvSpPr>
          <p:spPr>
            <a:xfrm>
              <a:off x="749238" y="777621"/>
              <a:ext cx="55471" cy="55501"/>
            </a:xfrm>
            <a:custGeom>
              <a:avLst/>
              <a:gdLst/>
              <a:ahLst/>
              <a:cxnLst>
                <a:cxn ang="0">
                  <a:pos x="wd2" y="hd2"/>
                </a:cxn>
                <a:cxn ang="5400000">
                  <a:pos x="wd2" y="hd2"/>
                </a:cxn>
                <a:cxn ang="10800000">
                  <a:pos x="wd2" y="hd2"/>
                </a:cxn>
                <a:cxn ang="16200000">
                  <a:pos x="wd2" y="hd2"/>
                </a:cxn>
              </a:cxnLst>
              <a:rect l="0" t="0" r="r" b="b"/>
              <a:pathLst>
                <a:path w="21600" h="21600" extrusionOk="0">
                  <a:moveTo>
                    <a:pt x="10549" y="21600"/>
                  </a:moveTo>
                  <a:lnTo>
                    <a:pt x="0" y="21600"/>
                  </a:lnTo>
                  <a:lnTo>
                    <a:pt x="0" y="0"/>
                  </a:lnTo>
                  <a:lnTo>
                    <a:pt x="21600" y="0"/>
                  </a:lnTo>
                  <a:lnTo>
                    <a:pt x="21600" y="21600"/>
                  </a:lnTo>
                  <a:lnTo>
                    <a:pt x="10549"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0" name="Shape 1345">
              <a:extLst>
                <a:ext uri="{FF2B5EF4-FFF2-40B4-BE49-F238E27FC236}">
                  <a16:creationId xmlns:a16="http://schemas.microsoft.com/office/drawing/2014/main" id="{17D8B8A0-4428-47F1-86CA-46DF513B36CB}"/>
                </a:ext>
              </a:extLst>
            </p:cNvPr>
            <p:cNvSpPr/>
            <p:nvPr/>
          </p:nvSpPr>
          <p:spPr>
            <a:xfrm>
              <a:off x="56759" y="664098"/>
              <a:ext cx="55472" cy="55472"/>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1" name="Shape 1346">
              <a:extLst>
                <a:ext uri="{FF2B5EF4-FFF2-40B4-BE49-F238E27FC236}">
                  <a16:creationId xmlns:a16="http://schemas.microsoft.com/office/drawing/2014/main" id="{64071C4F-D97A-4C6C-A29A-2D4240BC282D}"/>
                </a:ext>
              </a:extLst>
            </p:cNvPr>
            <p:cNvSpPr/>
            <p:nvPr/>
          </p:nvSpPr>
          <p:spPr>
            <a:xfrm>
              <a:off x="56759" y="556254"/>
              <a:ext cx="55472" cy="55500"/>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2" name="Shape 1347">
              <a:extLst>
                <a:ext uri="{FF2B5EF4-FFF2-40B4-BE49-F238E27FC236}">
                  <a16:creationId xmlns:a16="http://schemas.microsoft.com/office/drawing/2014/main" id="{5AAC3D19-D087-4EC7-9CE1-CC6676787F50}"/>
                </a:ext>
              </a:extLst>
            </p:cNvPr>
            <p:cNvSpPr/>
            <p:nvPr/>
          </p:nvSpPr>
          <p:spPr>
            <a:xfrm>
              <a:off x="56759" y="442733"/>
              <a:ext cx="55472" cy="55471"/>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3" name="Shape 1348">
              <a:extLst>
                <a:ext uri="{FF2B5EF4-FFF2-40B4-BE49-F238E27FC236}">
                  <a16:creationId xmlns:a16="http://schemas.microsoft.com/office/drawing/2014/main" id="{CDAEF250-DE5D-4400-94DE-4D29CB3ECD91}"/>
                </a:ext>
              </a:extLst>
            </p:cNvPr>
            <p:cNvSpPr/>
            <p:nvPr/>
          </p:nvSpPr>
          <p:spPr>
            <a:xfrm>
              <a:off x="56759" y="329212"/>
              <a:ext cx="55472" cy="55500"/>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4" name="Shape 1349">
              <a:extLst>
                <a:ext uri="{FF2B5EF4-FFF2-40B4-BE49-F238E27FC236}">
                  <a16:creationId xmlns:a16="http://schemas.microsoft.com/office/drawing/2014/main" id="{3B58FDC6-BC32-40DA-AE2E-EC63FE01BA85}"/>
                </a:ext>
              </a:extLst>
            </p:cNvPr>
            <p:cNvSpPr/>
            <p:nvPr/>
          </p:nvSpPr>
          <p:spPr>
            <a:xfrm>
              <a:off x="56759" y="221365"/>
              <a:ext cx="55472" cy="55472"/>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5" name="Shape 1350">
              <a:extLst>
                <a:ext uri="{FF2B5EF4-FFF2-40B4-BE49-F238E27FC236}">
                  <a16:creationId xmlns:a16="http://schemas.microsoft.com/office/drawing/2014/main" id="{CF74E972-3142-46F0-A6B1-D54E8716C2F0}"/>
                </a:ext>
              </a:extLst>
            </p:cNvPr>
            <p:cNvSpPr/>
            <p:nvPr/>
          </p:nvSpPr>
          <p:spPr>
            <a:xfrm>
              <a:off x="56759" y="107844"/>
              <a:ext cx="55472" cy="55501"/>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6" name="Shape 1351">
              <a:extLst>
                <a:ext uri="{FF2B5EF4-FFF2-40B4-BE49-F238E27FC236}">
                  <a16:creationId xmlns:a16="http://schemas.microsoft.com/office/drawing/2014/main" id="{3F18FEED-532B-42A4-A1C8-D8E85AE92561}"/>
                </a:ext>
              </a:extLst>
            </p:cNvPr>
            <p:cNvSpPr/>
            <p:nvPr/>
          </p:nvSpPr>
          <p:spPr>
            <a:xfrm>
              <a:off x="192985" y="329212"/>
              <a:ext cx="168984" cy="3903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7311" y="18535"/>
                  </a:moveTo>
                  <a:lnTo>
                    <a:pt x="14455" y="18535"/>
                  </a:lnTo>
                  <a:lnTo>
                    <a:pt x="14455" y="3137"/>
                  </a:lnTo>
                  <a:lnTo>
                    <a:pt x="7311" y="3137"/>
                  </a:lnTo>
                  <a:lnTo>
                    <a:pt x="7311" y="18535"/>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7" name="Shape 1352">
              <a:extLst>
                <a:ext uri="{FF2B5EF4-FFF2-40B4-BE49-F238E27FC236}">
                  <a16:creationId xmlns:a16="http://schemas.microsoft.com/office/drawing/2014/main" id="{D88BAAE4-0C9D-4696-AD7A-853DC4BFF4B0}"/>
                </a:ext>
              </a:extLst>
            </p:cNvPr>
            <p:cNvSpPr/>
            <p:nvPr/>
          </p:nvSpPr>
          <p:spPr>
            <a:xfrm>
              <a:off x="414351" y="107844"/>
              <a:ext cx="168983" cy="6117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7311" y="19649"/>
                  </a:moveTo>
                  <a:lnTo>
                    <a:pt x="14455" y="19649"/>
                  </a:lnTo>
                  <a:lnTo>
                    <a:pt x="14455" y="1997"/>
                  </a:lnTo>
                  <a:lnTo>
                    <a:pt x="7311" y="1997"/>
                  </a:lnTo>
                  <a:lnTo>
                    <a:pt x="7311" y="19649"/>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8" name="Shape 1353">
              <a:extLst>
                <a:ext uri="{FF2B5EF4-FFF2-40B4-BE49-F238E27FC236}">
                  <a16:creationId xmlns:a16="http://schemas.microsoft.com/office/drawing/2014/main" id="{853CD918-BD21-4B98-8CB7-45A312F8B943}"/>
                </a:ext>
              </a:extLst>
            </p:cNvPr>
            <p:cNvSpPr/>
            <p:nvPr/>
          </p:nvSpPr>
          <p:spPr>
            <a:xfrm>
              <a:off x="641393" y="221365"/>
              <a:ext cx="168983" cy="4982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7311" y="19212"/>
                  </a:moveTo>
                  <a:lnTo>
                    <a:pt x="14455" y="19212"/>
                  </a:lnTo>
                  <a:lnTo>
                    <a:pt x="14455" y="2388"/>
                  </a:lnTo>
                  <a:lnTo>
                    <a:pt x="7311" y="2388"/>
                  </a:lnTo>
                  <a:lnTo>
                    <a:pt x="7311" y="19212"/>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sp>
        <p:nvSpPr>
          <p:cNvPr id="31" name="流程图: 文档 30">
            <a:extLst>
              <a:ext uri="{FF2B5EF4-FFF2-40B4-BE49-F238E27FC236}">
                <a16:creationId xmlns:a16="http://schemas.microsoft.com/office/drawing/2014/main" id="{4FBA3D62-780E-43FC-9970-1E5CA4FA4156}"/>
              </a:ext>
            </a:extLst>
          </p:cNvPr>
          <p:cNvSpPr/>
          <p:nvPr/>
        </p:nvSpPr>
        <p:spPr>
          <a:xfrm>
            <a:off x="367748" y="590625"/>
            <a:ext cx="8319051" cy="2688821"/>
          </a:xfrm>
          <a:prstGeom prst="flowChartDocument">
            <a:avLst/>
          </a:prstGeom>
          <a:no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Text Box 12"/>
          <p:cNvSpPr txBox="1">
            <a:spLocks noChangeArrowheads="1"/>
          </p:cNvSpPr>
          <p:nvPr/>
        </p:nvSpPr>
        <p:spPr bwMode="auto">
          <a:xfrm>
            <a:off x="1237510" y="758493"/>
            <a:ext cx="65230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eaLnBrk="1" hangingPunct="1"/>
            <a:r>
              <a:rPr lang="en-US" sz="2800" b="1" i="0" dirty="0">
                <a:latin typeface="Times New Roman" pitchFamily="18" charset="0"/>
                <a:cs typeface="Times New Roman" pitchFamily="18" charset="0"/>
              </a:rPr>
              <a:t>Theo </a:t>
            </a:r>
            <a:r>
              <a:rPr lang="en-US" sz="2800" b="1" i="0" dirty="0" err="1">
                <a:latin typeface="Times New Roman" pitchFamily="18" charset="0"/>
                <a:cs typeface="Times New Roman" pitchFamily="18" charset="0"/>
              </a:rPr>
              <a:t>các</a:t>
            </a:r>
            <a:r>
              <a:rPr lang="en-US" sz="2800" b="1" i="0" dirty="0">
                <a:latin typeface="Times New Roman" pitchFamily="18" charset="0"/>
                <a:cs typeface="Times New Roman" pitchFamily="18" charset="0"/>
              </a:rPr>
              <a:t> con, </a:t>
            </a:r>
            <a:r>
              <a:rPr lang="en-US" sz="2800" b="1" i="0" dirty="0" err="1">
                <a:latin typeface="Times New Roman" pitchFamily="18" charset="0"/>
                <a:cs typeface="Times New Roman" pitchFamily="18" charset="0"/>
              </a:rPr>
              <a:t>bài</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học</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nói</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lên</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điều</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gì</a:t>
            </a:r>
            <a:r>
              <a:rPr lang="en-US" sz="2800" b="1" i="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97DEC1F0-3900-4A25-8657-DBAC3F6CC4F9}"/>
              </a:ext>
            </a:extLst>
          </p:cNvPr>
          <p:cNvSpPr txBox="1"/>
          <p:nvPr/>
        </p:nvSpPr>
        <p:spPr>
          <a:xfrm>
            <a:off x="457201" y="1584046"/>
            <a:ext cx="8389569" cy="1815882"/>
          </a:xfrm>
          <a:prstGeom prst="rect">
            <a:avLst/>
          </a:prstGeom>
          <a:noFill/>
        </p:spPr>
        <p:txBody>
          <a:bodyPr wrap="square" rtlCol="0">
            <a:spAutoFit/>
          </a:bodyPr>
          <a:lstStyle/>
          <a:p>
            <a:r>
              <a:rPr lang="nl-NL" sz="2800" b="1" i="1" dirty="0">
                <a:solidFill>
                  <a:srgbClr val="FF0000"/>
                </a:solidFill>
                <a:latin typeface="Times New Roman" pitchFamily="18" charset="0"/>
                <a:cs typeface="Times New Roman" pitchFamily="18" charset="0"/>
              </a:rPr>
              <a:t>Sự gắn bó của bác sĩ Y – éc – xanh với Nha Trang, và đề cao lẽ sống của ông: Sống để yêu thương, giúp đỡ đồng loại.</a:t>
            </a:r>
            <a:endParaRPr lang="en-US" sz="2800" b="1" i="1" dirty="0">
              <a:solidFill>
                <a:srgbClr val="FF0000"/>
              </a:solidFill>
              <a:latin typeface="Times New Roman" pitchFamily="18" charset="0"/>
              <a:cs typeface="Times New Roman" pitchFamily="18" charset="0"/>
            </a:endParaRPr>
          </a:p>
          <a:p>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3778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32"/>
                                        </p:tgtEl>
                                        <p:attrNameLst>
                                          <p:attrName>style.visibility</p:attrName>
                                        </p:attrNameLst>
                                      </p:cBhvr>
                                      <p:to>
                                        <p:strVal val="visible"/>
                                      </p:to>
                                    </p:set>
                                    <p:anim calcmode="discrete" valueType="clr">
                                      <p:cBhvr override="childStyle">
                                        <p:cTn id="23"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2"/>
                                        </p:tgtEl>
                                        <p:attrNameLst>
                                          <p:attrName>fillcolor</p:attrName>
                                        </p:attrNameLst>
                                      </p:cBhvr>
                                      <p:tavLst>
                                        <p:tav tm="0">
                                          <p:val>
                                            <p:clrVal>
                                              <a:schemeClr val="accent2"/>
                                            </p:clrVal>
                                          </p:val>
                                        </p:tav>
                                        <p:tav tm="50000">
                                          <p:val>
                                            <p:clrVal>
                                              <a:schemeClr val="hlink"/>
                                            </p:clrVal>
                                          </p:val>
                                        </p:tav>
                                      </p:tavLst>
                                    </p:anim>
                                    <p:set>
                                      <p:cBhvr>
                                        <p:cTn id="25" dur="80"/>
                                        <p:tgtEl>
                                          <p:spTgt spid="32"/>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E60BDA9-B0EC-4952-93C5-9A5AAC36A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71" r="32561"/>
          <a:stretch/>
        </p:blipFill>
        <p:spPr>
          <a:xfrm>
            <a:off x="4916347" y="0"/>
            <a:ext cx="4227653" cy="5143500"/>
          </a:xfrm>
          <a:prstGeom prst="rect">
            <a:avLst/>
          </a:prstGeom>
        </p:spPr>
      </p:pic>
      <p:sp>
        <p:nvSpPr>
          <p:cNvPr id="7" name="云形 6">
            <a:extLst>
              <a:ext uri="{FF2B5EF4-FFF2-40B4-BE49-F238E27FC236}">
                <a16:creationId xmlns:a16="http://schemas.microsoft.com/office/drawing/2014/main" id="{F8363789-BC05-45C5-89DF-5163EA602CCC}"/>
              </a:ext>
            </a:extLst>
          </p:cNvPr>
          <p:cNvSpPr/>
          <p:nvPr/>
        </p:nvSpPr>
        <p:spPr>
          <a:xfrm>
            <a:off x="999193" y="1667933"/>
            <a:ext cx="4343274" cy="260561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云形 12">
            <a:extLst>
              <a:ext uri="{FF2B5EF4-FFF2-40B4-BE49-F238E27FC236}">
                <a16:creationId xmlns:a16="http://schemas.microsoft.com/office/drawing/2014/main" id="{87EF4539-6537-47A4-8079-7AAC7E71A62E}"/>
              </a:ext>
            </a:extLst>
          </p:cNvPr>
          <p:cNvSpPr/>
          <p:nvPr/>
        </p:nvSpPr>
        <p:spPr>
          <a:xfrm>
            <a:off x="4255256" y="1137414"/>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1704264" y="2001245"/>
            <a:ext cx="2933131" cy="1938992"/>
          </a:xfrm>
          <a:prstGeom prst="rect">
            <a:avLst/>
          </a:prstGeom>
          <a:noFill/>
        </p:spPr>
        <p:txBody>
          <a:bodyPr wrap="square" rtlCol="0">
            <a:spAutoFit/>
          </a:bodyPr>
          <a:lstStyle/>
          <a:p>
            <a:pPr algn="ctr"/>
            <a:r>
              <a:rPr lang="en-US" sz="6000" b="1" dirty="0" err="1">
                <a:solidFill>
                  <a:srgbClr val="FF0000"/>
                </a:solidFill>
                <a:latin typeface="Times New Roman" pitchFamily="18" charset="0"/>
                <a:cs typeface="Times New Roman" pitchFamily="18" charset="0"/>
              </a:rPr>
              <a:t>Luyện</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đọc</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2556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E60BDA9-B0EC-4952-93C5-9A5AAC36A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71" r="32561"/>
          <a:stretch/>
        </p:blipFill>
        <p:spPr>
          <a:xfrm>
            <a:off x="4916347" y="0"/>
            <a:ext cx="4227653" cy="5143500"/>
          </a:xfrm>
          <a:prstGeom prst="rect">
            <a:avLst/>
          </a:prstGeom>
        </p:spPr>
      </p:pic>
      <p:sp>
        <p:nvSpPr>
          <p:cNvPr id="7" name="云形 6">
            <a:extLst>
              <a:ext uri="{FF2B5EF4-FFF2-40B4-BE49-F238E27FC236}">
                <a16:creationId xmlns:a16="http://schemas.microsoft.com/office/drawing/2014/main" id="{F8363789-BC05-45C5-89DF-5163EA602CCC}"/>
              </a:ext>
            </a:extLst>
          </p:cNvPr>
          <p:cNvSpPr/>
          <p:nvPr/>
        </p:nvSpPr>
        <p:spPr>
          <a:xfrm>
            <a:off x="999193" y="1667933"/>
            <a:ext cx="4343274" cy="260561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云形 12">
            <a:extLst>
              <a:ext uri="{FF2B5EF4-FFF2-40B4-BE49-F238E27FC236}">
                <a16:creationId xmlns:a16="http://schemas.microsoft.com/office/drawing/2014/main" id="{87EF4539-6537-47A4-8079-7AAC7E71A62E}"/>
              </a:ext>
            </a:extLst>
          </p:cNvPr>
          <p:cNvSpPr/>
          <p:nvPr/>
        </p:nvSpPr>
        <p:spPr>
          <a:xfrm>
            <a:off x="4255256" y="1137414"/>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1704264" y="2001245"/>
            <a:ext cx="2933131" cy="1938992"/>
          </a:xfrm>
          <a:prstGeom prst="rect">
            <a:avLst/>
          </a:prstGeom>
          <a:noFill/>
        </p:spPr>
        <p:txBody>
          <a:bodyPr wrap="square" rtlCol="0">
            <a:spAutoFit/>
          </a:bodyPr>
          <a:lstStyle/>
          <a:p>
            <a:pPr algn="ctr"/>
            <a:r>
              <a:rPr lang="en-US" sz="6000" b="1" dirty="0" err="1">
                <a:solidFill>
                  <a:srgbClr val="FF0000"/>
                </a:solidFill>
                <a:latin typeface="Times New Roman" pitchFamily="18" charset="0"/>
                <a:cs typeface="Times New Roman" pitchFamily="18" charset="0"/>
              </a:rPr>
              <a:t>Luyện</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đọc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lại</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64404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4579172" y="2108705"/>
            <a:ext cx="476250" cy="763587"/>
          </a:xfrm>
          <a:prstGeom prst="downArrow">
            <a:avLst/>
          </a:prstGeom>
          <a:solidFill>
            <a:srgbClr val="FFC000"/>
          </a:solidFill>
          <a:ln>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681"/>
          </a:p>
        </p:txBody>
      </p:sp>
      <p:sp>
        <p:nvSpPr>
          <p:cNvPr id="4" name="Rounded Rectangle 3"/>
          <p:cNvSpPr/>
          <p:nvPr/>
        </p:nvSpPr>
        <p:spPr>
          <a:xfrm>
            <a:off x="388173" y="662493"/>
            <a:ext cx="8429625" cy="1249363"/>
          </a:xfrm>
          <a:prstGeom prst="roundRect">
            <a:avLst/>
          </a:prstGeom>
          <a:solidFill>
            <a:srgbClr val="FFFFFF"/>
          </a:solidFill>
          <a:ln>
            <a:solidFill>
              <a:srgbClr val="019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300" b="1" dirty="0" err="1">
                <a:solidFill>
                  <a:schemeClr val="tx1"/>
                </a:solidFill>
                <a:latin typeface="Times New Roman" panose="02020603050405020304" pitchFamily="18" charset="0"/>
                <a:cs typeface="Times New Roman" panose="02020603050405020304" pitchFamily="18" charset="0"/>
              </a:rPr>
              <a:t>Bài</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tập</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đọc</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này</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chúng</a:t>
            </a:r>
            <a:r>
              <a:rPr lang="en-US" sz="3300" b="1" dirty="0">
                <a:solidFill>
                  <a:schemeClr val="tx1"/>
                </a:solidFill>
                <a:latin typeface="Times New Roman" panose="02020603050405020304" pitchFamily="18" charset="0"/>
                <a:cs typeface="Times New Roman" panose="02020603050405020304" pitchFamily="18" charset="0"/>
              </a:rPr>
              <a:t> ta </a:t>
            </a:r>
            <a:r>
              <a:rPr lang="en-US" sz="3300" b="1" dirty="0" err="1">
                <a:solidFill>
                  <a:schemeClr val="tx1"/>
                </a:solidFill>
                <a:latin typeface="Times New Roman" panose="02020603050405020304" pitchFamily="18" charset="0"/>
                <a:cs typeface="Times New Roman" panose="02020603050405020304" pitchFamily="18" charset="0"/>
              </a:rPr>
              <a:t>sẽ</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đọc</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với</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giọng</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như</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thế</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nào</a:t>
            </a:r>
            <a:r>
              <a:rPr lang="en-US" sz="3300" b="1" dirty="0">
                <a:solidFill>
                  <a:schemeClr val="tx1"/>
                </a:solidFill>
                <a:latin typeface="Times New Roman" panose="02020603050405020304" pitchFamily="18" charset="0"/>
                <a:cs typeface="Times New Roman" panose="02020603050405020304" pitchFamily="18" charset="0"/>
              </a:rPr>
              <a:t>?</a:t>
            </a:r>
            <a:endParaRPr lang="vi-VN" sz="33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88173" y="3253293"/>
            <a:ext cx="8429625" cy="1544618"/>
          </a:xfrm>
          <a:prstGeom prst="roundRect">
            <a:avLst/>
          </a:prstGeom>
          <a:solidFill>
            <a:srgbClr val="FFFFFF"/>
          </a:solidFill>
          <a:ln>
            <a:solidFill>
              <a:srgbClr val="019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chậm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rãi</a:t>
            </a:r>
            <a:endParaRPr lang="en-US" sz="2800" b="1" dirty="0">
              <a:solidFill>
                <a:srgbClr val="FF0000"/>
              </a:solidFill>
              <a:latin typeface="Times New Roman" panose="02020603050405020304" pitchFamily="18" charset="0"/>
              <a:cs typeface="Times New Roman" panose="02020603050405020304" pitchFamily="18" charset="0"/>
            </a:endParaRPr>
          </a:p>
          <a:p>
            <a:pPr algn="just">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sĩ</a:t>
            </a:r>
            <a:r>
              <a:rPr lang="en-US" sz="2800" b="1" dirty="0">
                <a:solidFill>
                  <a:srgbClr val="FF0000"/>
                </a:solidFill>
                <a:latin typeface="Times New Roman" panose="02020603050405020304" pitchFamily="18" charset="0"/>
                <a:cs typeface="Times New Roman" panose="02020603050405020304" pitchFamily="18" charset="0"/>
              </a:rPr>
              <a:t> Y-</a:t>
            </a:r>
            <a:r>
              <a:rPr lang="en-US" sz="2800" b="1" dirty="0" err="1">
                <a:solidFill>
                  <a:srgbClr val="FF0000"/>
                </a:solidFill>
                <a:latin typeface="Times New Roman" panose="02020603050405020304" pitchFamily="18" charset="0"/>
                <a:cs typeface="Times New Roman" panose="02020603050405020304" pitchFamily="18" charset="0"/>
              </a:rPr>
              <a:t>ec</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xanh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giàu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nhiệt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huyết</a:t>
            </a:r>
            <a:endParaRPr lang="en-US" sz="2800" b="1" dirty="0">
              <a:solidFill>
                <a:srgbClr val="FF0000"/>
              </a:solidFill>
              <a:latin typeface="Times New Roman" panose="02020603050405020304" pitchFamily="18" charset="0"/>
              <a:cs typeface="Times New Roman" panose="02020603050405020304" pitchFamily="18" charset="0"/>
            </a:endParaRPr>
          </a:p>
          <a:p>
            <a:pPr algn="just">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68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699" y="249853"/>
            <a:ext cx="8498541" cy="4893647"/>
          </a:xfrm>
          <a:prstGeom prst="rect">
            <a:avLst/>
          </a:prstGeom>
          <a:solidFill>
            <a:schemeClr val="bg1"/>
          </a:solidFill>
        </p:spPr>
        <p:txBody>
          <a:bodyPr wrap="square">
            <a:spAutoFit/>
          </a:bodyPr>
          <a:lstStyle/>
          <a:p>
            <a:pPr algn="just"/>
            <a:r>
              <a:rPr lang="vi-VN" sz="2400" dirty="0">
                <a:latin typeface="+mj-lt"/>
              </a:rPr>
              <a:t>3. Bà khách thổ lộ nỗi băn khoăn của mình:</a:t>
            </a:r>
          </a:p>
          <a:p>
            <a:pPr algn="just"/>
            <a:r>
              <a:rPr lang="vi-VN" sz="2400" dirty="0">
                <a:latin typeface="+mj-lt"/>
              </a:rPr>
              <a:t>- Y-éc-xanh kính mến, ông quên nước Pháp rồi ư? Ông định ở đây suốt đời sao ? </a:t>
            </a:r>
          </a:p>
          <a:p>
            <a:pPr algn="just"/>
            <a:r>
              <a:rPr lang="vi-VN" sz="2400" dirty="0">
                <a:latin typeface="+mj-lt"/>
              </a:rPr>
              <a:t>    Y-éc-xanh lặng yên nhìn khách, hai bàn tay đan vào nhau, đặt trên đầu gối :</a:t>
            </a:r>
          </a:p>
          <a:p>
            <a:pPr algn="just"/>
            <a:r>
              <a:rPr lang="vi-VN" sz="2400" dirty="0">
                <a:latin typeface="+mj-lt"/>
              </a:rPr>
              <a:t>- Tôi là người Pháp. Mãi mãi tôi là công dân Pháp. Người ta không thể nào sống mà không có Tổ quốc.</a:t>
            </a:r>
          </a:p>
          <a:p>
            <a:pPr algn="just"/>
            <a:r>
              <a:rPr lang="vi-VN" sz="2400" dirty="0">
                <a:latin typeface="+mj-lt"/>
              </a:rPr>
              <a:t>    Ngừng một chút, ông tiếp:</a:t>
            </a:r>
          </a:p>
          <a:p>
            <a:pPr algn="just"/>
            <a:r>
              <a:rPr lang="vi-VN" sz="2400" dirty="0">
                <a:latin typeface="+mj-lt"/>
              </a:rPr>
              <a:t>- Tuy nhiên, tôi với bà, chúng ta đang sống chung trong một ngôi nhà: trái đất. Trái đất đích thực là ngôi nhà của chúng ta. Những đứa con trong nhà phải thương yêu và có bổn phận giúp đỡ nhau. Tôi không thể rời khỏi Nha Trang này để sống một nơi nào khác. Chỉ có ở đây, tâm hồn tôi mới được rộng mở và bình yên.</a:t>
            </a:r>
          </a:p>
        </p:txBody>
      </p:sp>
      <p:cxnSp>
        <p:nvCxnSpPr>
          <p:cNvPr id="5" name="Straight Connector 4"/>
          <p:cNvCxnSpPr/>
          <p:nvPr/>
        </p:nvCxnSpPr>
        <p:spPr>
          <a:xfrm>
            <a:off x="1904104" y="623944"/>
            <a:ext cx="6992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4104" y="1013012"/>
            <a:ext cx="11510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27817" y="1789355"/>
            <a:ext cx="11510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65526" y="2447364"/>
            <a:ext cx="982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89125" y="2836432"/>
            <a:ext cx="614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1671" y="3548230"/>
            <a:ext cx="1237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17494" y="3915783"/>
            <a:ext cx="886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9767" y="5047129"/>
            <a:ext cx="886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46115" y="5047129"/>
            <a:ext cx="886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13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E381286-952F-4BC1-BB07-51321D7907C6}"/>
              </a:ext>
            </a:extLst>
          </p:cNvPr>
          <p:cNvPicPr>
            <a:picLocks noChangeAspect="1"/>
          </p:cNvPicPr>
          <p:nvPr/>
        </p:nvPicPr>
        <p:blipFill>
          <a:blip r:embed="rId2"/>
          <a:stretch>
            <a:fillRect/>
          </a:stretch>
        </p:blipFill>
        <p:spPr>
          <a:xfrm rot="6353884" flipV="1">
            <a:off x="1465140" y="-784614"/>
            <a:ext cx="4457079" cy="6939122"/>
          </a:xfrm>
          <a:prstGeom prst="rect">
            <a:avLst/>
          </a:prstGeom>
        </p:spPr>
      </p:pic>
      <p:sp>
        <p:nvSpPr>
          <p:cNvPr id="9" name="云形 8">
            <a:extLst>
              <a:ext uri="{FF2B5EF4-FFF2-40B4-BE49-F238E27FC236}">
                <a16:creationId xmlns:a16="http://schemas.microsoft.com/office/drawing/2014/main" id="{27510111-8349-4E8E-9B85-12122CAD247D}"/>
              </a:ext>
            </a:extLst>
          </p:cNvPr>
          <p:cNvSpPr/>
          <p:nvPr/>
        </p:nvSpPr>
        <p:spPr>
          <a:xfrm>
            <a:off x="6117620" y="700855"/>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云形 9">
            <a:extLst>
              <a:ext uri="{FF2B5EF4-FFF2-40B4-BE49-F238E27FC236}">
                <a16:creationId xmlns:a16="http://schemas.microsoft.com/office/drawing/2014/main" id="{972AF3FF-FB28-4D17-AAE5-67004C47B0B0}"/>
              </a:ext>
            </a:extLst>
          </p:cNvPr>
          <p:cNvSpPr/>
          <p:nvPr/>
        </p:nvSpPr>
        <p:spPr>
          <a:xfrm>
            <a:off x="7268174" y="1352365"/>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973924" y="1544118"/>
            <a:ext cx="4810650" cy="2677656"/>
          </a:xfrm>
          <a:prstGeom prst="rect">
            <a:avLst/>
          </a:prstGeom>
          <a:noFill/>
        </p:spPr>
        <p:txBody>
          <a:bodyPr wrap="square" rtlCol="0">
            <a:spAutoFit/>
          </a:bodyPr>
          <a:lstStyle/>
          <a:p>
            <a:pPr algn="just"/>
            <a:r>
              <a:rPr lang="nl-NL" sz="2800" b="1" i="1" dirty="0">
                <a:solidFill>
                  <a:srgbClr val="FF0000"/>
                </a:solidFill>
                <a:latin typeface="Times New Roman" pitchFamily="18" charset="0"/>
                <a:cs typeface="Times New Roman" pitchFamily="18" charset="0"/>
              </a:rPr>
              <a:t>Bài tập đọc cho thấy sự gắn bó của bác sĩ Y – éc – xanh với đất Nha Trang, truyện đã đề cao lẽ sống của ông: Sống để yêu thương, giúp đỡ đồng loại.</a:t>
            </a:r>
            <a:endParaRPr lang="en-US" sz="2800" b="1" i="1" dirty="0">
              <a:solidFill>
                <a:srgbClr val="FF0000"/>
              </a:solidFill>
              <a:latin typeface="Times New Roman" pitchFamily="18" charset="0"/>
              <a:cs typeface="Times New Roman" pitchFamily="18" charset="0"/>
            </a:endParaRPr>
          </a:p>
          <a:p>
            <a:endParaRPr lang="en-US" sz="2800" b="1" i="1" dirty="0">
              <a:solidFill>
                <a:srgbClr val="FF0000"/>
              </a:solidFill>
              <a:latin typeface="Times New Roman" pitchFamily="18" charset="0"/>
              <a:cs typeface="Times New Roman" pitchFamily="18" charset="0"/>
            </a:endParaRPr>
          </a:p>
        </p:txBody>
      </p:sp>
      <p:sp>
        <p:nvSpPr>
          <p:cNvPr id="11" name="TextBox 10"/>
          <p:cNvSpPr txBox="1"/>
          <p:nvPr/>
        </p:nvSpPr>
        <p:spPr>
          <a:xfrm>
            <a:off x="2279110" y="1017704"/>
            <a:ext cx="183426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NỘI DUNG</a:t>
            </a:r>
          </a:p>
        </p:txBody>
      </p:sp>
    </p:spTree>
    <p:extLst>
      <p:ext uri="{BB962C8B-B14F-4D97-AF65-F5344CB8AC3E}">
        <p14:creationId xmlns:p14="http://schemas.microsoft.com/office/powerpoint/2010/main" val="3396266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5BCE59B-D36C-4F42-A004-3B57D3D0CA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000"/>
          <a:stretch/>
        </p:blipFill>
        <p:spPr>
          <a:xfrm>
            <a:off x="15" y="7"/>
            <a:ext cx="9143985" cy="5143493"/>
          </a:xfrm>
          <a:prstGeom prst="rect">
            <a:avLst/>
          </a:prstGeom>
        </p:spPr>
      </p:pic>
      <p:pic>
        <p:nvPicPr>
          <p:cNvPr id="5" name="图片 4">
            <a:extLst>
              <a:ext uri="{FF2B5EF4-FFF2-40B4-BE49-F238E27FC236}">
                <a16:creationId xmlns:a16="http://schemas.microsoft.com/office/drawing/2014/main" id="{8859BB8D-A835-4EF0-A4B4-C65CADFBCE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70" t="27848" r="5032" b="7510"/>
          <a:stretch/>
        </p:blipFill>
        <p:spPr>
          <a:xfrm>
            <a:off x="-311397" y="628558"/>
            <a:ext cx="9766808" cy="4658392"/>
          </a:xfrm>
          <a:prstGeom prst="rect">
            <a:avLst/>
          </a:prstGeom>
        </p:spPr>
      </p:pic>
      <p:sp>
        <p:nvSpPr>
          <p:cNvPr id="2" name="TextBox 1"/>
          <p:cNvSpPr txBox="1"/>
          <p:nvPr/>
        </p:nvSpPr>
        <p:spPr>
          <a:xfrm>
            <a:off x="2717807" y="2957754"/>
            <a:ext cx="3708400" cy="923330"/>
          </a:xfrm>
          <a:prstGeom prst="rect">
            <a:avLst/>
          </a:prstGeom>
          <a:noFill/>
        </p:spPr>
        <p:txBody>
          <a:bodyPr wrap="square" rtlCol="0">
            <a:spAutoFit/>
          </a:bodyPr>
          <a:lstStyle/>
          <a:p>
            <a:r>
              <a:rPr lang="en-US" sz="5400" b="1" dirty="0" err="1">
                <a:solidFill>
                  <a:schemeClr val="bg1"/>
                </a:solidFill>
                <a:latin typeface="Times New Roman" pitchFamily="18" charset="0"/>
                <a:cs typeface="Times New Roman" pitchFamily="18" charset="0"/>
              </a:rPr>
              <a:t>Kể</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chuyện</a:t>
            </a:r>
            <a:endParaRPr lang="en-US" sz="5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22883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28600" y="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b="1" i="0" dirty="0">
                <a:solidFill>
                  <a:srgbClr val="0000FF"/>
                </a:solidFill>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Dựa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vào</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tranh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sau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kể</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lại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câu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chuyện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sĩ</a:t>
            </a:r>
            <a:r>
              <a:rPr lang="en-US" altLang="vi-VN" sz="2800" b="1" i="0" dirty="0">
                <a:latin typeface="Times New Roman" pitchFamily="18" charset="0"/>
                <a:cs typeface="Times New Roman" pitchFamily="18" charset="0"/>
              </a:rPr>
              <a:t> Y-</a:t>
            </a:r>
            <a:r>
              <a:rPr lang="en-US" altLang="vi-VN" sz="2800" b="1" i="0" dirty="0" err="1">
                <a:latin typeface="Times New Roman" pitchFamily="18" charset="0"/>
                <a:cs typeface="Times New Roman" pitchFamily="18" charset="0"/>
              </a:rPr>
              <a:t>éc</a:t>
            </a:r>
            <a:r>
              <a:rPr lang="en-US" altLang="vi-VN" sz="2800" b="1" i="0" dirty="0">
                <a:latin typeface="Times New Roman" pitchFamily="18" charset="0"/>
                <a:cs typeface="Times New Roman" pitchFamily="18" charset="0"/>
              </a:rPr>
              <a:t>-</a:t>
            </a:r>
            <a:r>
              <a:rPr lang="en-US" altLang="vi-VN" sz="2800" b="1" i="0" dirty="0" err="1">
                <a:latin typeface="Times New Roman" pitchFamily="18" charset="0"/>
                <a:cs typeface="Times New Roman" pitchFamily="18" charset="0"/>
              </a:rPr>
              <a:t>xanh</a:t>
            </a:r>
            <a:r>
              <a:rPr lang="vi-VN"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bằng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lời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của</a:t>
            </a:r>
            <a:r>
              <a:rPr lang="en-US" altLang="vi-VN" sz="2800" b="1" i="0" dirty="0">
                <a:latin typeface="Times New Roman" pitchFamily="18" charset="0"/>
                <a:cs typeface="Times New Roman" pitchFamily="18" charset="0"/>
              </a:rPr>
              <a:t> </a:t>
            </a:r>
            <a:r>
              <a:rPr lang="vi-VN" altLang="vi-VN" sz="2800" b="1" i="0" dirty="0">
                <a:latin typeface="Times New Roman" pitchFamily="18" charset="0"/>
                <a:cs typeface="Times New Roman" pitchFamily="18" charset="0"/>
              </a:rPr>
              <a:t>b</a:t>
            </a:r>
            <a:r>
              <a:rPr lang="en-US" altLang="vi-VN" sz="2800" b="1" i="0" dirty="0">
                <a:latin typeface="Times New Roman" pitchFamily="18" charset="0"/>
                <a:cs typeface="Times New Roman" pitchFamily="18" charset="0"/>
              </a:rPr>
              <a:t>à </a:t>
            </a:r>
            <a:r>
              <a:rPr lang="en-US" altLang="vi-VN" sz="2800" b="1" i="0" dirty="0" err="1">
                <a:latin typeface="Times New Roman" pitchFamily="18" charset="0"/>
                <a:cs typeface="Times New Roman" pitchFamily="18" charset="0"/>
              </a:rPr>
              <a:t>khách</a:t>
            </a:r>
            <a:r>
              <a:rPr lang="en-US" altLang="vi-VN" sz="2800" b="1" i="0" dirty="0">
                <a:latin typeface="Times New Roman" pitchFamily="18" charset="0"/>
                <a:cs typeface="Times New Roman" pitchFamily="18" charset="0"/>
              </a:rPr>
              <a:t>.</a:t>
            </a:r>
          </a:p>
        </p:txBody>
      </p:sp>
      <p:grpSp>
        <p:nvGrpSpPr>
          <p:cNvPr id="2" name="Group 5"/>
          <p:cNvGrpSpPr>
            <a:grpSpLocks/>
          </p:cNvGrpSpPr>
          <p:nvPr/>
        </p:nvGrpSpPr>
        <p:grpSpPr bwMode="auto">
          <a:xfrm>
            <a:off x="495388" y="954106"/>
            <a:ext cx="4097867" cy="2004071"/>
            <a:chOff x="1056" y="1920"/>
            <a:chExt cx="3456" cy="1824"/>
          </a:xfrm>
        </p:grpSpPr>
        <p:pic>
          <p:nvPicPr>
            <p:cNvPr id="11279" name="Picture 6" descr="TV3"/>
            <p:cNvPicPr>
              <a:picLocks noChangeAspect="1" noChangeArrowheads="1"/>
            </p:cNvPicPr>
            <p:nvPr/>
          </p:nvPicPr>
          <p:blipFill>
            <a:blip r:embed="rId2">
              <a:extLst>
                <a:ext uri="{28A0092B-C50C-407E-A947-70E740481C1C}">
                  <a14:useLocalDpi xmlns:a14="http://schemas.microsoft.com/office/drawing/2010/main" val="0"/>
                </a:ext>
              </a:extLst>
            </a:blip>
            <a:srcRect r="52521" b="52614"/>
            <a:stretch>
              <a:fillRect/>
            </a:stretch>
          </p:blipFill>
          <p:spPr bwMode="auto">
            <a:xfrm>
              <a:off x="1056" y="1920"/>
              <a:ext cx="3456" cy="182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280" name="Oval 7"/>
            <p:cNvSpPr>
              <a:spLocks noChangeArrowheads="1"/>
            </p:cNvSpPr>
            <p:nvPr/>
          </p:nvSpPr>
          <p:spPr bwMode="auto">
            <a:xfrm>
              <a:off x="1113" y="1920"/>
              <a:ext cx="336" cy="288"/>
            </a:xfrm>
            <a:prstGeom prst="ellipse">
              <a:avLst/>
            </a:prstGeom>
            <a:solidFill>
              <a:srgbClr val="00FFFF">
                <a:alpha val="41176"/>
              </a:srgbClr>
            </a:solidFill>
            <a:ln w="28575">
              <a:solidFill>
                <a:srgbClr val="000099"/>
              </a:solidFill>
              <a:round/>
              <a:headEnd/>
              <a:tailEnd/>
            </a:ln>
          </p:spPr>
          <p:txBody>
            <a:bodyPr wrap="none" anchor="ctr"/>
            <a:lstStyle/>
            <a:p>
              <a:pPr algn="ctr" eaLnBrk="1" hangingPunct="1"/>
              <a:r>
                <a:rPr lang="en-US" altLang="vi-VN" sz="3200" b="1" i="0">
                  <a:solidFill>
                    <a:srgbClr val="FF0000"/>
                  </a:solidFill>
                  <a:latin typeface="Times New Roman" pitchFamily="18" charset="0"/>
                </a:rPr>
                <a:t>1</a:t>
              </a:r>
            </a:p>
          </p:txBody>
        </p:sp>
      </p:grpSp>
      <p:grpSp>
        <p:nvGrpSpPr>
          <p:cNvPr id="3" name="Group 8"/>
          <p:cNvGrpSpPr>
            <a:grpSpLocks/>
          </p:cNvGrpSpPr>
          <p:nvPr/>
        </p:nvGrpSpPr>
        <p:grpSpPr bwMode="auto">
          <a:xfrm>
            <a:off x="4852470" y="897672"/>
            <a:ext cx="3766595" cy="1959827"/>
            <a:chOff x="1008" y="1776"/>
            <a:chExt cx="3792" cy="1968"/>
          </a:xfrm>
        </p:grpSpPr>
        <p:pic>
          <p:nvPicPr>
            <p:cNvPr id="11277"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l="50276" r="4262" b="52614"/>
            <a:stretch>
              <a:fillRect/>
            </a:stretch>
          </p:blipFill>
          <p:spPr bwMode="auto">
            <a:xfrm>
              <a:off x="1008" y="1776"/>
              <a:ext cx="3792"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278" name="Oval 10"/>
            <p:cNvSpPr>
              <a:spLocks noChangeArrowheads="1"/>
            </p:cNvSpPr>
            <p:nvPr/>
          </p:nvSpPr>
          <p:spPr bwMode="auto">
            <a:xfrm>
              <a:off x="1056" y="1776"/>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2</a:t>
              </a:r>
            </a:p>
          </p:txBody>
        </p:sp>
      </p:grpSp>
      <p:grpSp>
        <p:nvGrpSpPr>
          <p:cNvPr id="4" name="Group 6"/>
          <p:cNvGrpSpPr>
            <a:grpSpLocks/>
          </p:cNvGrpSpPr>
          <p:nvPr/>
        </p:nvGrpSpPr>
        <p:grpSpPr bwMode="auto">
          <a:xfrm>
            <a:off x="461520" y="3059509"/>
            <a:ext cx="4165601" cy="1998339"/>
            <a:chOff x="672" y="1773"/>
            <a:chExt cx="4224" cy="1971"/>
          </a:xfrm>
        </p:grpSpPr>
        <p:pic>
          <p:nvPicPr>
            <p:cNvPr id="11275" name="Picture 7" descr="TV3"/>
            <p:cNvPicPr>
              <a:picLocks noChangeAspect="1" noChangeArrowheads="1"/>
            </p:cNvPicPr>
            <p:nvPr/>
          </p:nvPicPr>
          <p:blipFill>
            <a:blip r:embed="rId2">
              <a:extLst>
                <a:ext uri="{28A0092B-C50C-407E-A947-70E740481C1C}">
                  <a14:useLocalDpi xmlns:a14="http://schemas.microsoft.com/office/drawing/2010/main" val="0"/>
                </a:ext>
              </a:extLst>
            </a:blip>
            <a:srcRect t="50174" r="54199"/>
            <a:stretch>
              <a:fillRect/>
            </a:stretch>
          </p:blipFill>
          <p:spPr bwMode="auto">
            <a:xfrm>
              <a:off x="672" y="1776"/>
              <a:ext cx="4224"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276" name="Oval 8"/>
            <p:cNvSpPr>
              <a:spLocks noChangeArrowheads="1"/>
            </p:cNvSpPr>
            <p:nvPr/>
          </p:nvSpPr>
          <p:spPr bwMode="auto">
            <a:xfrm>
              <a:off x="732" y="1773"/>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3</a:t>
              </a:r>
            </a:p>
          </p:txBody>
        </p:sp>
      </p:grpSp>
      <p:grpSp>
        <p:nvGrpSpPr>
          <p:cNvPr id="5" name="Group 9"/>
          <p:cNvGrpSpPr>
            <a:grpSpLocks/>
          </p:cNvGrpSpPr>
          <p:nvPr/>
        </p:nvGrpSpPr>
        <p:grpSpPr bwMode="auto">
          <a:xfrm>
            <a:off x="4963127" y="3056467"/>
            <a:ext cx="3843939" cy="2053579"/>
            <a:chOff x="1008" y="1776"/>
            <a:chExt cx="3984" cy="1968"/>
          </a:xfrm>
        </p:grpSpPr>
        <p:pic>
          <p:nvPicPr>
            <p:cNvPr id="11273"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l="50201" t="50174" b="1326"/>
            <a:stretch>
              <a:fillRect/>
            </a:stretch>
          </p:blipFill>
          <p:spPr bwMode="auto">
            <a:xfrm>
              <a:off x="1008" y="1776"/>
              <a:ext cx="3984"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274" name="Oval 11"/>
            <p:cNvSpPr>
              <a:spLocks noChangeArrowheads="1"/>
            </p:cNvSpPr>
            <p:nvPr/>
          </p:nvSpPr>
          <p:spPr bwMode="auto">
            <a:xfrm>
              <a:off x="1104" y="1776"/>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4</a:t>
              </a:r>
            </a:p>
          </p:txBody>
        </p:sp>
      </p:grpSp>
    </p:spTree>
    <p:extLst>
      <p:ext uri="{BB962C8B-B14F-4D97-AF65-F5344CB8AC3E}">
        <p14:creationId xmlns:p14="http://schemas.microsoft.com/office/powerpoint/2010/main" val="2872863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0"/>
                                        </p:tgtEl>
                                        <p:attrNameLst>
                                          <p:attrName>style.visibility</p:attrName>
                                        </p:attrNameLst>
                                      </p:cBhvr>
                                      <p:to>
                                        <p:strVal val="visible"/>
                                      </p:to>
                                    </p:set>
                                    <p:anim calcmode="discrete" valueType="clr">
                                      <p:cBhvr override="childStyle">
                                        <p:cTn id="7" dur="80"/>
                                        <p:tgtEl>
                                          <p:spTgt spid="348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0"/>
                                        </p:tgtEl>
                                        <p:attrNameLst>
                                          <p:attrName>fillcolor</p:attrName>
                                        </p:attrNameLst>
                                      </p:cBhvr>
                                      <p:tavLst>
                                        <p:tav tm="0">
                                          <p:val>
                                            <p:clrVal>
                                              <a:schemeClr val="accent2"/>
                                            </p:clrVal>
                                          </p:val>
                                        </p:tav>
                                        <p:tav tm="50000">
                                          <p:val>
                                            <p:clrVal>
                                              <a:schemeClr val="hlink"/>
                                            </p:clrVal>
                                          </p:val>
                                        </p:tav>
                                      </p:tavLst>
                                    </p:anim>
                                    <p:set>
                                      <p:cBhvr>
                                        <p:cTn id="9" dur="80"/>
                                        <p:tgtEl>
                                          <p:spTgt spid="348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par>
                          <p:cTn id="15" fill="hold" nodeType="afterGroup">
                            <p:stCondLst>
                              <p:cond delay="500"/>
                            </p:stCondLst>
                            <p:childTnLst>
                              <p:par>
                                <p:cTn id="16" presetID="18" presetClass="entr" presetSubtype="1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par>
                          <p:cTn id="19" fill="hold" nodeType="afterGroup">
                            <p:stCondLst>
                              <p:cond delay="1000"/>
                            </p:stCondLst>
                            <p:childTnLst>
                              <p:par>
                                <p:cTn id="20" presetID="2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edge">
                                      <p:cBhvr>
                                        <p:cTn id="22" dur="2000"/>
                                        <p:tgtEl>
                                          <p:spTgt spid="4"/>
                                        </p:tgtEl>
                                      </p:cBhvr>
                                    </p:animEffect>
                                  </p:childTnLst>
                                </p:cTn>
                              </p:par>
                            </p:childTnLst>
                          </p:cTn>
                        </p:par>
                        <p:par>
                          <p:cTn id="23" fill="hold" nodeType="afterGroup">
                            <p:stCondLst>
                              <p:cond delay="3000"/>
                            </p:stCondLst>
                            <p:childTnLst>
                              <p:par>
                                <p:cTn id="24" presetID="2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edg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5"/>
          <p:cNvGrpSpPr>
            <a:grpSpLocks/>
          </p:cNvGrpSpPr>
          <p:nvPr/>
        </p:nvGrpSpPr>
        <p:grpSpPr bwMode="auto">
          <a:xfrm>
            <a:off x="550333" y="177800"/>
            <a:ext cx="4495800" cy="2264834"/>
            <a:chOff x="1056" y="1920"/>
            <a:chExt cx="3456" cy="1824"/>
          </a:xfrm>
        </p:grpSpPr>
        <p:pic>
          <p:nvPicPr>
            <p:cNvPr id="12295" name="Picture 6" descr="TV3"/>
            <p:cNvPicPr>
              <a:picLocks noChangeAspect="1" noChangeArrowheads="1"/>
            </p:cNvPicPr>
            <p:nvPr/>
          </p:nvPicPr>
          <p:blipFill>
            <a:blip r:embed="rId2">
              <a:extLst>
                <a:ext uri="{28A0092B-C50C-407E-A947-70E740481C1C}">
                  <a14:useLocalDpi xmlns:a14="http://schemas.microsoft.com/office/drawing/2010/main" val="0"/>
                </a:ext>
              </a:extLst>
            </a:blip>
            <a:srcRect r="52521" b="52614"/>
            <a:stretch>
              <a:fillRect/>
            </a:stretch>
          </p:blipFill>
          <p:spPr bwMode="auto">
            <a:xfrm>
              <a:off x="1056" y="1920"/>
              <a:ext cx="3456" cy="182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2296" name="Oval 7"/>
            <p:cNvSpPr>
              <a:spLocks noChangeArrowheads="1"/>
            </p:cNvSpPr>
            <p:nvPr/>
          </p:nvSpPr>
          <p:spPr bwMode="auto">
            <a:xfrm>
              <a:off x="1113" y="1920"/>
              <a:ext cx="336" cy="288"/>
            </a:xfrm>
            <a:prstGeom prst="ellipse">
              <a:avLst/>
            </a:prstGeom>
            <a:solidFill>
              <a:srgbClr val="00FFFF">
                <a:alpha val="41176"/>
              </a:srgbClr>
            </a:solidFill>
            <a:ln w="28575">
              <a:solidFill>
                <a:srgbClr val="000099"/>
              </a:solidFill>
              <a:round/>
              <a:headEnd/>
              <a:tailEnd/>
            </a:ln>
          </p:spPr>
          <p:txBody>
            <a:bodyPr wrap="none" anchor="ctr"/>
            <a:lstStyle/>
            <a:p>
              <a:pPr algn="ctr" eaLnBrk="1" hangingPunct="1"/>
              <a:r>
                <a:rPr lang="en-US" altLang="vi-VN" sz="3200" b="1" i="0">
                  <a:solidFill>
                    <a:srgbClr val="FF0000"/>
                  </a:solidFill>
                  <a:latin typeface="Times New Roman" pitchFamily="18" charset="0"/>
                </a:rPr>
                <a:t>1</a:t>
              </a:r>
            </a:p>
          </p:txBody>
        </p:sp>
      </p:grpSp>
      <p:sp>
        <p:nvSpPr>
          <p:cNvPr id="44043" name="Text Box 11"/>
          <p:cNvSpPr txBox="1">
            <a:spLocks noChangeArrowheads="1"/>
          </p:cNvSpPr>
          <p:nvPr/>
        </p:nvSpPr>
        <p:spPr bwMode="auto">
          <a:xfrm>
            <a:off x="253098" y="2453795"/>
            <a:ext cx="8686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Đoạn</a:t>
            </a:r>
            <a:r>
              <a:rPr lang="en-US" altLang="vi-VN" sz="2800" b="1" dirty="0">
                <a:latin typeface="Times New Roman" pitchFamily="18" charset="0"/>
                <a:cs typeface="Times New Roman" pitchFamily="18" charset="0"/>
              </a:rPr>
              <a:t> 1: </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ước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ao</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được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gặp</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sĩ</a:t>
            </a:r>
            <a:r>
              <a:rPr lang="en-US" altLang="vi-VN" sz="2800" b="1" i="0" dirty="0">
                <a:latin typeface="Times New Roman" pitchFamily="18" charset="0"/>
                <a:cs typeface="Times New Roman" pitchFamily="18" charset="0"/>
              </a:rPr>
              <a:t> Y-</a:t>
            </a:r>
            <a:r>
              <a:rPr lang="en-US" altLang="vi-VN" sz="2800" b="1" i="0" dirty="0" err="1">
                <a:latin typeface="Times New Roman" pitchFamily="18" charset="0"/>
                <a:cs typeface="Times New Roman" pitchFamily="18" charset="0"/>
              </a:rPr>
              <a:t>éc</a:t>
            </a:r>
            <a:r>
              <a:rPr lang="en-US" altLang="vi-VN" sz="2800" b="1" i="0" dirty="0">
                <a:latin typeface="Times New Roman" pitchFamily="18" charset="0"/>
                <a:cs typeface="Times New Roman" pitchFamily="18" charset="0"/>
              </a:rPr>
              <a:t>-</a:t>
            </a:r>
            <a:r>
              <a:rPr lang="en-US" altLang="vi-VN" sz="2800" b="1" i="0" dirty="0" err="1">
                <a:latin typeface="Times New Roman" pitchFamily="18" charset="0"/>
                <a:cs typeface="Times New Roman" pitchFamily="18" charset="0"/>
              </a:rPr>
              <a:t>xanh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phần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vì</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ngưỡng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mộ</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người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đã</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tìm</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ra</a:t>
            </a:r>
            <a:r>
              <a:rPr lang="en-US" altLang="vi-VN" sz="2800" b="1" i="0" dirty="0">
                <a:latin typeface="Times New Roman" pitchFamily="18" charset="0"/>
                <a:cs typeface="Times New Roman" pitchFamily="18" charset="0"/>
              </a:rPr>
              <a:t> vi </a:t>
            </a:r>
            <a:r>
              <a:rPr lang="en-US" altLang="vi-VN" sz="2800" b="1" i="0" dirty="0" err="1">
                <a:latin typeface="Times New Roman" pitchFamily="18" charset="0"/>
                <a:cs typeface="Times New Roman" pitchFamily="18" charset="0"/>
              </a:rPr>
              <a:t>trùng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dịch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hạch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phần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vì</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tò</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mò</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muốn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biết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điều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gì</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khiến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chọn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cuộc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sống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nơi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góc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biển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chân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trời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này</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để</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nghiên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cứu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những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bệnh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nhiệt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đới</a:t>
            </a:r>
            <a:r>
              <a:rPr lang="en-US" altLang="vi-VN" sz="2800" b="1" i="0" dirty="0">
                <a:latin typeface="Times New Roman" pitchFamily="18" charset="0"/>
                <a:cs typeface="Times New Roman" pitchFamily="18" charset="0"/>
              </a:rPr>
              <a:t>.</a:t>
            </a:r>
            <a:endParaRPr lang="en-US" alt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730166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4043"/>
                                        </p:tgtEl>
                                        <p:attrNameLst>
                                          <p:attrName>style.visibility</p:attrName>
                                        </p:attrNameLst>
                                      </p:cBhvr>
                                      <p:to>
                                        <p:strVal val="visible"/>
                                      </p:to>
                                    </p:set>
                                    <p:anim calcmode="discrete" valueType="clr">
                                      <p:cBhvr override="childStyle">
                                        <p:cTn id="7" dur="80"/>
                                        <p:tgtEl>
                                          <p:spTgt spid="440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43"/>
                                        </p:tgtEl>
                                        <p:attrNameLst>
                                          <p:attrName>fillcolor</p:attrName>
                                        </p:attrNameLst>
                                      </p:cBhvr>
                                      <p:tavLst>
                                        <p:tav tm="0">
                                          <p:val>
                                            <p:clrVal>
                                              <a:schemeClr val="accent2"/>
                                            </p:clrVal>
                                          </p:val>
                                        </p:tav>
                                        <p:tav tm="50000">
                                          <p:val>
                                            <p:clrVal>
                                              <a:schemeClr val="hlink"/>
                                            </p:clrVal>
                                          </p:val>
                                        </p:tav>
                                      </p:tavLst>
                                    </p:anim>
                                    <p:set>
                                      <p:cBhvr>
                                        <p:cTn id="9" dur="80"/>
                                        <p:tgtEl>
                                          <p:spTgt spid="440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8"/>
          <p:cNvGrpSpPr>
            <a:grpSpLocks/>
          </p:cNvGrpSpPr>
          <p:nvPr/>
        </p:nvGrpSpPr>
        <p:grpSpPr bwMode="auto">
          <a:xfrm>
            <a:off x="4648201" y="2379133"/>
            <a:ext cx="3132666" cy="2733675"/>
            <a:chOff x="1008" y="1776"/>
            <a:chExt cx="3792" cy="1968"/>
          </a:xfrm>
        </p:grpSpPr>
        <p:pic>
          <p:nvPicPr>
            <p:cNvPr id="13319"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l="50276" r="4262" b="52614"/>
            <a:stretch>
              <a:fillRect/>
            </a:stretch>
          </p:blipFill>
          <p:spPr bwMode="auto">
            <a:xfrm>
              <a:off x="1008" y="1776"/>
              <a:ext cx="3792"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3320" name="Oval 10"/>
            <p:cNvSpPr>
              <a:spLocks noChangeArrowheads="1"/>
            </p:cNvSpPr>
            <p:nvPr/>
          </p:nvSpPr>
          <p:spPr bwMode="auto">
            <a:xfrm>
              <a:off x="1056" y="1776"/>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2</a:t>
              </a:r>
            </a:p>
          </p:txBody>
        </p:sp>
      </p:grpSp>
      <p:sp>
        <p:nvSpPr>
          <p:cNvPr id="45067" name="Text Box 11"/>
          <p:cNvSpPr txBox="1">
            <a:spLocks noChangeArrowheads="1"/>
          </p:cNvSpPr>
          <p:nvPr/>
        </p:nvSpPr>
        <p:spPr bwMode="auto">
          <a:xfrm>
            <a:off x="575734" y="0"/>
            <a:ext cx="6705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Đoạn</a:t>
            </a:r>
            <a:r>
              <a:rPr lang="en-US" altLang="vi-VN" sz="2800" b="1" dirty="0">
                <a:latin typeface="Times New Roman" pitchFamily="18" charset="0"/>
                <a:cs typeface="Times New Roman" pitchFamily="18" charset="0"/>
              </a:rPr>
              <a:t> 2: </a:t>
            </a:r>
            <a:r>
              <a:rPr lang="en-US" altLang="vi-VN" sz="2800" b="1" i="0" dirty="0">
                <a:latin typeface="Times New Roman" pitchFamily="18" charset="0"/>
                <a:cs typeface="Times New Roman" pitchFamily="18" charset="0"/>
              </a:rPr>
              <a:t>Y-</a:t>
            </a:r>
            <a:r>
              <a:rPr lang="en-US" altLang="vi-VN" sz="2800" b="1" i="0" dirty="0" err="1">
                <a:latin typeface="Times New Roman" pitchFamily="18" charset="0"/>
                <a:cs typeface="Times New Roman" pitchFamily="18" charset="0"/>
              </a:rPr>
              <a:t>éc</a:t>
            </a:r>
            <a:r>
              <a:rPr lang="en-US" altLang="vi-VN" sz="2800" b="1" i="0" dirty="0">
                <a:latin typeface="Times New Roman" pitchFamily="18" charset="0"/>
                <a:cs typeface="Times New Roman" pitchFamily="18" charset="0"/>
              </a:rPr>
              <a:t>-</a:t>
            </a:r>
            <a:r>
              <a:rPr lang="en-US" altLang="vi-VN" sz="2800" b="1" i="0" dirty="0" err="1">
                <a:latin typeface="Times New Roman" pitchFamily="18" charset="0"/>
                <a:cs typeface="Times New Roman" pitchFamily="18" charset="0"/>
              </a:rPr>
              <a:t>xanh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quả</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thật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khác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xa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với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nhà</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học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trong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trí</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tưởng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tượng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của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Trong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bộ</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quần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áo</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sờn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cũ</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không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là</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ủi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như</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một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khách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tàu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ngồi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toa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hạng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Chỉ</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có</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mắt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đầy</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bí</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ẩn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của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làm</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chú</a:t>
            </a:r>
            <a:r>
              <a:rPr lang="en-US" altLang="vi-VN" sz="2800" b="1" i="0" dirty="0">
                <a:latin typeface="Times New Roman" pitchFamily="18" charset="0"/>
                <a:cs typeface="Times New Roman" pitchFamily="18" charset="0"/>
              </a:rPr>
              <a:t> ý.</a:t>
            </a:r>
            <a:endParaRPr lang="en-US" alt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64579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67"/>
                                        </p:tgtEl>
                                        <p:attrNameLst>
                                          <p:attrName>style.visibility</p:attrName>
                                        </p:attrNameLst>
                                      </p:cBhvr>
                                      <p:to>
                                        <p:strVal val="visible"/>
                                      </p:to>
                                    </p:set>
                                    <p:anim calcmode="discrete" valueType="clr">
                                      <p:cBhvr override="childStyle">
                                        <p:cTn id="7" dur="80"/>
                                        <p:tgtEl>
                                          <p:spTgt spid="450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67"/>
                                        </p:tgtEl>
                                        <p:attrNameLst>
                                          <p:attrName>fillcolor</p:attrName>
                                        </p:attrNameLst>
                                      </p:cBhvr>
                                      <p:tavLst>
                                        <p:tav tm="0">
                                          <p:val>
                                            <p:clrVal>
                                              <a:schemeClr val="accent2"/>
                                            </p:clrVal>
                                          </p:val>
                                        </p:tav>
                                        <p:tav tm="50000">
                                          <p:val>
                                            <p:clrVal>
                                              <a:schemeClr val="hlink"/>
                                            </p:clrVal>
                                          </p:val>
                                        </p:tav>
                                      </p:tavLst>
                                    </p:anim>
                                    <p:set>
                                      <p:cBhvr>
                                        <p:cTn id="9" dur="80"/>
                                        <p:tgtEl>
                                          <p:spTgt spid="450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6"/>
          <p:cNvGrpSpPr>
            <a:grpSpLocks/>
          </p:cNvGrpSpPr>
          <p:nvPr/>
        </p:nvGrpSpPr>
        <p:grpSpPr bwMode="auto">
          <a:xfrm>
            <a:off x="6722533" y="2353734"/>
            <a:ext cx="2362200" cy="2171700"/>
            <a:chOff x="672" y="1773"/>
            <a:chExt cx="4224" cy="1971"/>
          </a:xfrm>
        </p:grpSpPr>
        <p:pic>
          <p:nvPicPr>
            <p:cNvPr id="14344" name="Picture 7" descr="TV3"/>
            <p:cNvPicPr>
              <a:picLocks noChangeAspect="1" noChangeArrowheads="1"/>
            </p:cNvPicPr>
            <p:nvPr/>
          </p:nvPicPr>
          <p:blipFill>
            <a:blip r:embed="rId2">
              <a:extLst>
                <a:ext uri="{28A0092B-C50C-407E-A947-70E740481C1C}">
                  <a14:useLocalDpi xmlns:a14="http://schemas.microsoft.com/office/drawing/2010/main" val="0"/>
                </a:ext>
              </a:extLst>
            </a:blip>
            <a:srcRect t="50174" r="54199"/>
            <a:stretch>
              <a:fillRect/>
            </a:stretch>
          </p:blipFill>
          <p:spPr bwMode="auto">
            <a:xfrm>
              <a:off x="672" y="1776"/>
              <a:ext cx="4224"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5" name="Oval 8"/>
            <p:cNvSpPr>
              <a:spLocks noChangeArrowheads="1"/>
            </p:cNvSpPr>
            <p:nvPr/>
          </p:nvSpPr>
          <p:spPr bwMode="auto">
            <a:xfrm>
              <a:off x="732" y="1773"/>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3</a:t>
              </a:r>
            </a:p>
          </p:txBody>
        </p:sp>
      </p:grpSp>
      <p:sp>
        <p:nvSpPr>
          <p:cNvPr id="19460" name="Text Box 4"/>
          <p:cNvSpPr txBox="1">
            <a:spLocks noChangeArrowheads="1"/>
          </p:cNvSpPr>
          <p:nvPr/>
        </p:nvSpPr>
        <p:spPr bwMode="auto">
          <a:xfrm>
            <a:off x="0" y="13847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Đoạn</a:t>
            </a:r>
            <a:r>
              <a:rPr lang="en-US" altLang="vi-VN" sz="2400" b="1" i="0" dirty="0">
                <a:latin typeface="Times New Roman" pitchFamily="18" charset="0"/>
                <a:cs typeface="Times New Roman" pitchFamily="18" charset="0"/>
              </a:rPr>
              <a:t> 3: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thổ</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lộ</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nỗi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băn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khoăn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của</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mình</a:t>
            </a:r>
            <a:r>
              <a:rPr lang="en-US" altLang="vi-VN" sz="2400" b="1" i="0" dirty="0">
                <a:latin typeface="Times New Roman" pitchFamily="18" charset="0"/>
                <a:cs typeface="Times New Roman" pitchFamily="18" charset="0"/>
              </a:rPr>
              <a:t>:                                      - Y-</a:t>
            </a:r>
            <a:r>
              <a:rPr lang="en-US" altLang="vi-VN" sz="2400" b="1" i="0" dirty="0" err="1">
                <a:latin typeface="Times New Roman" pitchFamily="18" charset="0"/>
                <a:cs typeface="Times New Roman" pitchFamily="18" charset="0"/>
              </a:rPr>
              <a:t>éc</a:t>
            </a:r>
            <a:r>
              <a:rPr lang="en-US" altLang="vi-VN" sz="2400" b="1" i="0" dirty="0">
                <a:latin typeface="Times New Roman" pitchFamily="18" charset="0"/>
                <a:cs typeface="Times New Roman" pitchFamily="18" charset="0"/>
              </a:rPr>
              <a:t>-</a:t>
            </a:r>
            <a:r>
              <a:rPr lang="en-US" altLang="vi-VN" sz="2400" b="1" i="0" dirty="0" err="1">
                <a:latin typeface="Times New Roman" pitchFamily="18" charset="0"/>
                <a:cs typeface="Times New Roman" pitchFamily="18" charset="0"/>
              </a:rPr>
              <a:t>xanh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kính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mến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quên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nước</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Pháp</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rồi</a:t>
            </a:r>
            <a:r>
              <a:rPr lang="en-US" altLang="vi-VN" sz="2400" b="1" i="0" dirty="0">
                <a:latin typeface="Times New Roman" pitchFamily="18" charset="0"/>
                <a:cs typeface="Times New Roman" pitchFamily="18" charset="0"/>
              </a:rPr>
              <a:t> ư? </a:t>
            </a:r>
            <a:r>
              <a:rPr lang="en-US" altLang="vi-VN" sz="2400" b="1" i="0" dirty="0" err="1">
                <a:latin typeface="Times New Roman" pitchFamily="18" charset="0"/>
                <a:cs typeface="Times New Roman" pitchFamily="18" charset="0"/>
              </a:rPr>
              <a:t>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định</a:t>
            </a:r>
            <a:r>
              <a:rPr lang="en-US" altLang="vi-VN" sz="2400" b="1" i="0" dirty="0">
                <a:latin typeface="Times New Roman" pitchFamily="18" charset="0"/>
                <a:cs typeface="Times New Roman" pitchFamily="18" charset="0"/>
              </a:rPr>
              <a:t> ở </a:t>
            </a:r>
            <a:r>
              <a:rPr lang="en-US" altLang="vi-VN" sz="2400" b="1" i="0" dirty="0" err="1">
                <a:latin typeface="Times New Roman" pitchFamily="18" charset="0"/>
                <a:cs typeface="Times New Roman" pitchFamily="18" charset="0"/>
              </a:rPr>
              <a:t>đây</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suốt</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đời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sao</a:t>
            </a:r>
            <a:r>
              <a:rPr lang="en-US" altLang="vi-VN" sz="2400" b="1" i="0" dirty="0">
                <a:latin typeface="Times New Roman" pitchFamily="18" charset="0"/>
                <a:cs typeface="Times New Roman" pitchFamily="18" charset="0"/>
              </a:rPr>
              <a:t>?                                                                                                                 Y-</a:t>
            </a:r>
            <a:r>
              <a:rPr lang="en-US" altLang="vi-VN" sz="2400" b="1" i="0" dirty="0" err="1">
                <a:latin typeface="Times New Roman" pitchFamily="18" charset="0"/>
                <a:cs typeface="Times New Roman" pitchFamily="18" charset="0"/>
              </a:rPr>
              <a:t>éc</a:t>
            </a:r>
            <a:r>
              <a:rPr lang="en-US" altLang="vi-VN" sz="2400" b="1" i="0" dirty="0">
                <a:latin typeface="Times New Roman" pitchFamily="18" charset="0"/>
                <a:cs typeface="Times New Roman" pitchFamily="18" charset="0"/>
              </a:rPr>
              <a:t>-</a:t>
            </a:r>
            <a:r>
              <a:rPr lang="en-US" altLang="vi-VN" sz="2400" b="1" i="0" dirty="0" err="1">
                <a:latin typeface="Times New Roman" pitchFamily="18" charset="0"/>
                <a:cs typeface="Times New Roman" pitchFamily="18" charset="0"/>
              </a:rPr>
              <a:t>xanh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lặng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yên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nhìn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người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Pháp</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Mãi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mãi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dân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Pháp</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Người</a:t>
            </a:r>
            <a:r>
              <a:rPr lang="en-US" altLang="vi-VN" sz="2400" b="1" i="0" dirty="0">
                <a:latin typeface="Times New Roman" pitchFamily="18" charset="0"/>
                <a:cs typeface="Times New Roman" pitchFamily="18" charset="0"/>
              </a:rPr>
              <a:t> ta </a:t>
            </a:r>
            <a:r>
              <a:rPr lang="en-US" altLang="vi-VN" sz="2400" b="1" i="0" dirty="0" err="1">
                <a:latin typeface="Times New Roman" pitchFamily="18" charset="0"/>
                <a:cs typeface="Times New Roman" pitchFamily="18" charset="0"/>
              </a:rPr>
              <a:t>không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thể</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nào</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sống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có</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Tổ</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quốc</a:t>
            </a:r>
            <a:r>
              <a:rPr lang="en-US" altLang="vi-VN" sz="2400" b="1" i="0" dirty="0">
                <a:latin typeface="Times New Roman" pitchFamily="18" charset="0"/>
                <a:cs typeface="Times New Roman" pitchFamily="18" charset="0"/>
              </a:rPr>
              <a:t>. </a:t>
            </a:r>
          </a:p>
        </p:txBody>
      </p:sp>
      <p:sp>
        <p:nvSpPr>
          <p:cNvPr id="46092" name="Text Box 12"/>
          <p:cNvSpPr txBox="1">
            <a:spLocks noChangeArrowheads="1"/>
          </p:cNvSpPr>
          <p:nvPr/>
        </p:nvSpPr>
        <p:spPr bwMode="auto">
          <a:xfrm>
            <a:off x="29790" y="2353734"/>
            <a:ext cx="6629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400" b="1" i="0" dirty="0">
                <a:latin typeface="Times New Roman" pitchFamily="18" charset="0"/>
                <a:cs typeface="Times New Roman" pitchFamily="18" charset="0"/>
              </a:rPr>
              <a:t>-</a:t>
            </a:r>
            <a:r>
              <a:rPr lang="en-US" altLang="vi-VN" sz="2400" b="1" i="0" dirty="0" err="1">
                <a:latin typeface="Times New Roman" pitchFamily="18" charset="0"/>
                <a:cs typeface="Times New Roman" pitchFamily="18" charset="0"/>
              </a:rPr>
              <a:t>Tuy</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nhiên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chúng</a:t>
            </a:r>
            <a:r>
              <a:rPr lang="en-US" altLang="vi-VN" sz="2400" b="1" i="0" dirty="0">
                <a:latin typeface="Times New Roman" pitchFamily="18" charset="0"/>
                <a:cs typeface="Times New Roman" pitchFamily="18" charset="0"/>
              </a:rPr>
              <a:t> ta </a:t>
            </a:r>
            <a:r>
              <a:rPr lang="en-US" altLang="vi-VN" sz="2400" b="1" i="0" dirty="0" err="1">
                <a:latin typeface="Times New Roman" pitchFamily="18" charset="0"/>
                <a:cs typeface="Times New Roman" pitchFamily="18" charset="0"/>
              </a:rPr>
              <a:t>đang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sống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chung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trong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một</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ngôi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nhà</a:t>
            </a:r>
            <a:r>
              <a:rPr lang="en-US" altLang="vi-VN" sz="2400" b="1" i="0" dirty="0">
                <a:latin typeface="Times New Roman" pitchFamily="18" charset="0"/>
                <a:cs typeface="Times New Roman" pitchFamily="18" charset="0"/>
              </a:rPr>
              <a:t> : </a:t>
            </a:r>
            <a:r>
              <a:rPr lang="en-US" altLang="vi-VN" sz="2400" b="1" i="0" dirty="0" err="1">
                <a:latin typeface="Times New Roman" pitchFamily="18" charset="0"/>
                <a:cs typeface="Times New Roman" pitchFamily="18" charset="0"/>
              </a:rPr>
              <a:t>Trái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đất</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Trái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đất</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đích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thực</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ngôi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của</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chúng</a:t>
            </a:r>
            <a:r>
              <a:rPr lang="en-US" altLang="vi-VN" sz="2400" b="1" i="0" dirty="0">
                <a:latin typeface="Times New Roman" pitchFamily="18" charset="0"/>
                <a:cs typeface="Times New Roman" pitchFamily="18" charset="0"/>
              </a:rPr>
              <a:t> ta. </a:t>
            </a:r>
            <a:r>
              <a:rPr lang="en-US" altLang="vi-VN" sz="2400" b="1" i="0" dirty="0" err="1">
                <a:latin typeface="Times New Roman" pitchFamily="18" charset="0"/>
                <a:cs typeface="Times New Roman" pitchFamily="18" charset="0"/>
              </a:rPr>
              <a:t>Những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đứa</a:t>
            </a:r>
            <a:r>
              <a:rPr lang="en-US" altLang="vi-VN" sz="2400" b="1" i="0" dirty="0">
                <a:latin typeface="Times New Roman" pitchFamily="18" charset="0"/>
                <a:cs typeface="Times New Roman" pitchFamily="18" charset="0"/>
              </a:rPr>
              <a:t> con </a:t>
            </a:r>
            <a:r>
              <a:rPr lang="en-US" altLang="vi-VN" sz="2400" b="1" i="0" dirty="0" err="1">
                <a:latin typeface="Times New Roman" pitchFamily="18" charset="0"/>
                <a:cs typeface="Times New Roman" pitchFamily="18" charset="0"/>
              </a:rPr>
              <a:t>trong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phải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thương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yêu</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và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có</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bổn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phận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giúp</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đỡ</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lẫn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nhau</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thể</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rời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khỏi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Nha</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Trang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này</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để</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sống</a:t>
            </a:r>
            <a:r>
              <a:rPr lang="en-US" altLang="vi-VN" sz="2400" b="1" i="0" dirty="0">
                <a:latin typeface="Times New Roman" pitchFamily="18" charset="0"/>
                <a:cs typeface="Times New Roman" pitchFamily="18" charset="0"/>
              </a:rPr>
              <a:t> ở </a:t>
            </a:r>
            <a:r>
              <a:rPr lang="en-US" altLang="vi-VN" sz="2400" b="1" i="0" dirty="0" err="1">
                <a:latin typeface="Times New Roman" pitchFamily="18" charset="0"/>
                <a:cs typeface="Times New Roman" pitchFamily="18" charset="0"/>
              </a:rPr>
              <a:t>nơi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nào</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khác</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Chỉ</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có</a:t>
            </a:r>
            <a:r>
              <a:rPr lang="en-US" altLang="vi-VN" sz="2400" b="1" i="0" dirty="0">
                <a:latin typeface="Times New Roman" pitchFamily="18" charset="0"/>
                <a:cs typeface="Times New Roman" pitchFamily="18" charset="0"/>
              </a:rPr>
              <a:t> ở </a:t>
            </a:r>
            <a:r>
              <a:rPr lang="en-US" altLang="vi-VN" sz="2400" b="1" i="0" dirty="0" err="1">
                <a:latin typeface="Times New Roman" pitchFamily="18" charset="0"/>
                <a:cs typeface="Times New Roman" pitchFamily="18" charset="0"/>
              </a:rPr>
              <a:t>đây</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tâm</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hồn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mới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được</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rộng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mở</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bình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yên</a:t>
            </a:r>
            <a:r>
              <a:rPr lang="en-US" altLang="vi-VN" sz="2400" b="1" i="0" dirty="0">
                <a:latin typeface="Times New Roman" pitchFamily="18" charset="0"/>
                <a:cs typeface="Times New Roman" pitchFamily="18" charset="0"/>
              </a:rPr>
              <a:t>.</a:t>
            </a:r>
            <a:endParaRPr lang="en-US" alt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716012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0"/>
                                        </p:tgtEl>
                                        <p:attrNameLst>
                                          <p:attrName>style.visibility</p:attrName>
                                        </p:attrNameLst>
                                      </p:cBhvr>
                                      <p:to>
                                        <p:strVal val="visible"/>
                                      </p:to>
                                    </p:set>
                                    <p:anim calcmode="discrete" valueType="clr">
                                      <p:cBhvr override="childStyle">
                                        <p:cTn id="7" dur="80"/>
                                        <p:tgtEl>
                                          <p:spTgt spid="194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0"/>
                                        </p:tgtEl>
                                        <p:attrNameLst>
                                          <p:attrName>fillcolor</p:attrName>
                                        </p:attrNameLst>
                                      </p:cBhvr>
                                      <p:tavLst>
                                        <p:tav tm="0">
                                          <p:val>
                                            <p:clrVal>
                                              <a:schemeClr val="accent2"/>
                                            </p:clrVal>
                                          </p:val>
                                        </p:tav>
                                        <p:tav tm="50000">
                                          <p:val>
                                            <p:clrVal>
                                              <a:schemeClr val="hlink"/>
                                            </p:clrVal>
                                          </p:val>
                                        </p:tav>
                                      </p:tavLst>
                                    </p:anim>
                                    <p:set>
                                      <p:cBhvr>
                                        <p:cTn id="9" dur="80"/>
                                        <p:tgtEl>
                                          <p:spTgt spid="194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6092"/>
                                        </p:tgtEl>
                                        <p:attrNameLst>
                                          <p:attrName>style.visibility</p:attrName>
                                        </p:attrNameLst>
                                      </p:cBhvr>
                                      <p:to>
                                        <p:strVal val="visible"/>
                                      </p:to>
                                    </p:set>
                                    <p:anim calcmode="discrete" valueType="clr">
                                      <p:cBhvr override="childStyle">
                                        <p:cTn id="14" dur="80"/>
                                        <p:tgtEl>
                                          <p:spTgt spid="4609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92"/>
                                        </p:tgtEl>
                                        <p:attrNameLst>
                                          <p:attrName>fillcolor</p:attrName>
                                        </p:attrNameLst>
                                      </p:cBhvr>
                                      <p:tavLst>
                                        <p:tav tm="0">
                                          <p:val>
                                            <p:clrVal>
                                              <a:schemeClr val="accent2"/>
                                            </p:clrVal>
                                          </p:val>
                                        </p:tav>
                                        <p:tav tm="50000">
                                          <p:val>
                                            <p:clrVal>
                                              <a:schemeClr val="hlink"/>
                                            </p:clrVal>
                                          </p:val>
                                        </p:tav>
                                      </p:tavLst>
                                    </p:anim>
                                    <p:set>
                                      <p:cBhvr>
                                        <p:cTn id="16" dur="80"/>
                                        <p:tgtEl>
                                          <p:spTgt spid="460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460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Group 9"/>
          <p:cNvGrpSpPr>
            <a:grpSpLocks/>
          </p:cNvGrpSpPr>
          <p:nvPr/>
        </p:nvGrpSpPr>
        <p:grpSpPr bwMode="auto">
          <a:xfrm>
            <a:off x="2753590" y="1787236"/>
            <a:ext cx="4307609" cy="3178464"/>
            <a:chOff x="1008" y="1776"/>
            <a:chExt cx="3984" cy="1968"/>
          </a:xfrm>
        </p:grpSpPr>
        <p:pic>
          <p:nvPicPr>
            <p:cNvPr id="15367"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l="50201" t="50174" b="1326"/>
            <a:stretch>
              <a:fillRect/>
            </a:stretch>
          </p:blipFill>
          <p:spPr bwMode="auto">
            <a:xfrm>
              <a:off x="1008" y="1776"/>
              <a:ext cx="3984"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Oval 11"/>
            <p:cNvSpPr>
              <a:spLocks noChangeArrowheads="1"/>
            </p:cNvSpPr>
            <p:nvPr/>
          </p:nvSpPr>
          <p:spPr bwMode="auto">
            <a:xfrm>
              <a:off x="1104" y="1776"/>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4</a:t>
              </a:r>
            </a:p>
          </p:txBody>
        </p:sp>
      </p:grpSp>
      <p:sp>
        <p:nvSpPr>
          <p:cNvPr id="47115" name="Text Box 11"/>
          <p:cNvSpPr txBox="1">
            <a:spLocks noChangeArrowheads="1"/>
          </p:cNvSpPr>
          <p:nvPr/>
        </p:nvSpPr>
        <p:spPr bwMode="auto">
          <a:xfrm>
            <a:off x="175876" y="15805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800" b="1" i="0" dirty="0">
                <a:latin typeface="Times New Roman" pitchFamily="18" charset="0"/>
                <a:cs typeface="Times New Roman" pitchFamily="18" charset="0"/>
              </a:rPr>
              <a:t>   * </a:t>
            </a:r>
            <a:r>
              <a:rPr lang="en-US" altLang="vi-VN" sz="2800" b="1" i="0" dirty="0" err="1">
                <a:latin typeface="Times New Roman" pitchFamily="18" charset="0"/>
                <a:cs typeface="Times New Roman" pitchFamily="18" charset="0"/>
              </a:rPr>
              <a:t>Đoạn</a:t>
            </a:r>
            <a:r>
              <a:rPr lang="en-US" altLang="vi-VN" sz="2800" b="1" i="0" dirty="0">
                <a:latin typeface="Times New Roman" pitchFamily="18" charset="0"/>
                <a:cs typeface="Times New Roman" pitchFamily="18" charset="0"/>
              </a:rPr>
              <a:t> 4:  </a:t>
            </a:r>
            <a:r>
              <a:rPr lang="en-US" altLang="vi-VN" sz="2800" b="1" i="0" dirty="0" err="1">
                <a:latin typeface="Times New Roman" pitchFamily="18" charset="0"/>
                <a:cs typeface="Times New Roman" pitchFamily="18" charset="0"/>
              </a:rPr>
              <a:t>Cả</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hai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chúng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cùng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im</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lặng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Chúng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nghe</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rõ</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tiếng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biển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thở</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dài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đổ</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nhẹ</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những</a:t>
            </a:r>
            <a:r>
              <a:rPr lang="en-US" altLang="vi-VN" sz="2800" b="1" i="0" dirty="0">
                <a:latin typeface="Times New Roman" pitchFamily="18" charset="0"/>
                <a:cs typeface="Times New Roman" pitchFamily="18" charset="0"/>
              </a:rPr>
              <a:t> con </a:t>
            </a:r>
            <a:r>
              <a:rPr lang="en-US" altLang="vi-VN" sz="2800" b="1" i="0" dirty="0" err="1">
                <a:latin typeface="Times New Roman" pitchFamily="18" charset="0"/>
                <a:cs typeface="Times New Roman" pitchFamily="18" charset="0"/>
              </a:rPr>
              <a:t>sóng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thủy</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tinh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vỡ</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vụn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lên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bờ</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cát</a:t>
            </a:r>
            <a:r>
              <a:rPr lang="en-US" altLang="vi-VN" sz="2800" b="1" i="0" dirty="0">
                <a:latin typeface="Times New Roman" pitchFamily="18" charset="0"/>
                <a:cs typeface="Times New Roman" pitchFamily="18" charset="0"/>
              </a:rPr>
              <a:t>. </a:t>
            </a:r>
          </a:p>
        </p:txBody>
      </p:sp>
    </p:spTree>
    <p:extLst>
      <p:ext uri="{BB962C8B-B14F-4D97-AF65-F5344CB8AC3E}">
        <p14:creationId xmlns:p14="http://schemas.microsoft.com/office/powerpoint/2010/main" val="1358939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15"/>
                                        </p:tgtEl>
                                        <p:attrNameLst>
                                          <p:attrName>style.visibility</p:attrName>
                                        </p:attrNameLst>
                                      </p:cBhvr>
                                      <p:to>
                                        <p:strVal val="visible"/>
                                      </p:to>
                                    </p:set>
                                    <p:anim calcmode="discrete" valueType="clr">
                                      <p:cBhvr override="childStyle">
                                        <p:cTn id="7" dur="80"/>
                                        <p:tgtEl>
                                          <p:spTgt spid="471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15"/>
                                        </p:tgtEl>
                                        <p:attrNameLst>
                                          <p:attrName>fillcolor</p:attrName>
                                        </p:attrNameLst>
                                      </p:cBhvr>
                                      <p:tavLst>
                                        <p:tav tm="0">
                                          <p:val>
                                            <p:clrVal>
                                              <a:schemeClr val="accent2"/>
                                            </p:clrVal>
                                          </p:val>
                                        </p:tav>
                                        <p:tav tm="50000">
                                          <p:val>
                                            <p:clrVal>
                                              <a:schemeClr val="hlink"/>
                                            </p:clrVal>
                                          </p:val>
                                        </p:tav>
                                      </p:tavLst>
                                    </p:anim>
                                    <p:set>
                                      <p:cBhvr>
                                        <p:cTn id="9" dur="80"/>
                                        <p:tgtEl>
                                          <p:spTgt spid="47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5863" y="1"/>
            <a:ext cx="8884228"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vi-VN" sz="1600" b="1" dirty="0">
              <a:latin typeface="+mj-lt"/>
            </a:endParaRPr>
          </a:p>
          <a:p>
            <a:pPr algn="just"/>
            <a:endParaRPr lang="en-US" sz="1500" b="1" dirty="0">
              <a:latin typeface="+mj-lt"/>
            </a:endParaRPr>
          </a:p>
          <a:p>
            <a:pPr algn="just"/>
            <a:r>
              <a:rPr lang="vi-VN" sz="1500" b="1" dirty="0">
                <a:latin typeface="+mj-lt"/>
              </a:rPr>
              <a:t>1. Bà khách ước ao được gặp bác sĩ </a:t>
            </a:r>
            <a:r>
              <a:rPr lang="en-US" sz="1500" b="1" dirty="0">
                <a:latin typeface="+mj-lt"/>
              </a:rPr>
              <a:t>               </a:t>
            </a:r>
            <a:r>
              <a:rPr lang="vi-VN" sz="1500" b="1" dirty="0">
                <a:latin typeface="+mj-lt"/>
              </a:rPr>
              <a:t>phần vì ngưỡng mộ người đã tìm ra vi trùng dịch hạch, phần vì tò mò. Bà muốn biết điều gì khiến ông chọn cuộc sống nơi góc biển chân trời này để nghiên cứu những bệnh nhiệt đới.</a:t>
            </a:r>
          </a:p>
          <a:p>
            <a:pPr algn="just"/>
            <a:r>
              <a:rPr lang="vi-VN" sz="1500" b="1" dirty="0">
                <a:latin typeface="+mj-lt"/>
              </a:rPr>
              <a:t>2. 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algn="just"/>
            <a:r>
              <a:rPr lang="vi-VN" sz="1500" b="1" dirty="0">
                <a:latin typeface="+mj-lt"/>
              </a:rPr>
              <a:t>3. Bà khách thổ lộ nỗi </a:t>
            </a:r>
            <a:r>
              <a:rPr lang="en-US" sz="1500" b="1" dirty="0">
                <a:latin typeface="+mj-lt"/>
              </a:rPr>
              <a:t>               </a:t>
            </a:r>
            <a:r>
              <a:rPr lang="vi-VN" sz="1500" b="1" dirty="0">
                <a:latin typeface="+mj-lt"/>
              </a:rPr>
              <a:t>của mình:</a:t>
            </a:r>
          </a:p>
          <a:p>
            <a:pPr algn="just"/>
            <a:r>
              <a:rPr lang="vi-VN" sz="1500" b="1" dirty="0">
                <a:latin typeface="+mj-lt"/>
              </a:rPr>
              <a:t>- Y-éc-xanh kính mến, ông quên nước Pháp rồi ư? Ông định ở đây suốt đời sao ? </a:t>
            </a:r>
          </a:p>
          <a:p>
            <a:pPr algn="just"/>
            <a:r>
              <a:rPr lang="vi-VN" sz="1500" b="1" dirty="0">
                <a:latin typeface="+mj-lt"/>
              </a:rPr>
              <a:t>  Y-éc-xanh lặng yên nhìn khách, hai bàn tay đan vào nhau, đặt trên đầu gối :</a:t>
            </a:r>
          </a:p>
          <a:p>
            <a:pPr algn="just"/>
            <a:r>
              <a:rPr lang="vi-VN" sz="1500" b="1" dirty="0">
                <a:latin typeface="+mj-lt"/>
              </a:rPr>
              <a:t>- Tôi là người Pháp. Mãi mãi tôi là công dân Pháp. Người ta không thể nào sống mà không có Tổ quốc.</a:t>
            </a:r>
          </a:p>
          <a:p>
            <a:pPr algn="just"/>
            <a:r>
              <a:rPr lang="vi-VN" sz="1500" b="1" dirty="0">
                <a:latin typeface="+mj-lt"/>
              </a:rPr>
              <a:t>    Ngừng một chút, ông tiếp:</a:t>
            </a:r>
          </a:p>
          <a:p>
            <a:pPr algn="just"/>
            <a:r>
              <a:rPr lang="vi-VN" sz="1500" b="1" dirty="0">
                <a:latin typeface="+mj-lt"/>
              </a:rPr>
              <a:t>- Tuy nhiên, tôi với bà, chúng ta đang sống chung trong một ngôi nhà: trái đất. Trái đất đích thực là ngôi nhà của chúng ta. Những đứa con trong nhà phải thương yêu và có bổn phận giúp đỡ nhau. Tôi không thể rời khỏi Nha Trang này để sống một nơi nào khác. Chỉ có ở đây, tâm hồn tôi mới được rộng mở và bình yên.</a:t>
            </a:r>
          </a:p>
          <a:p>
            <a:pPr algn="just"/>
            <a:r>
              <a:rPr lang="vi-VN" sz="1500" b="1" dirty="0">
                <a:latin typeface="+mj-lt"/>
              </a:rPr>
              <a:t>4. Hai người cùng im lặng. Họ nghe rõ tiếng biển thở dài, đổ nhẹ những con sóng thủy tinh vỡ vụn trên bờ cát.</a:t>
            </a:r>
            <a:endParaRPr lang="en-US" sz="1500" b="1" dirty="0">
              <a:latin typeface="+mj-lt"/>
            </a:endParaRPr>
          </a:p>
          <a:p>
            <a:pPr algn="r"/>
            <a:r>
              <a:rPr lang="vi-VN" sz="1500" b="1" dirty="0">
                <a:latin typeface="+mj-lt"/>
              </a:rPr>
              <a:t>Theo CAO LINH QUÂN</a:t>
            </a:r>
          </a:p>
          <a:p>
            <a:pPr algn="just"/>
            <a:endParaRPr lang="vi-VN" sz="1600" b="1" dirty="0"/>
          </a:p>
        </p:txBody>
      </p:sp>
      <p:sp>
        <p:nvSpPr>
          <p:cNvPr id="4" name="TextBox 3"/>
          <p:cNvSpPr txBox="1"/>
          <p:nvPr/>
        </p:nvSpPr>
        <p:spPr>
          <a:xfrm>
            <a:off x="3647209" y="83128"/>
            <a:ext cx="1901536" cy="369332"/>
          </a:xfrm>
          <a:prstGeom prst="rect">
            <a:avLst/>
          </a:prstGeom>
          <a:noFill/>
        </p:spPr>
        <p:txBody>
          <a:bodyPr wrap="square" rtlCol="0">
            <a:spAutoFit/>
          </a:bodyPr>
          <a:lstStyle/>
          <a:p>
            <a:r>
              <a:rPr lang="en-US" sz="1800" b="1" dirty="0" err="1">
                <a:solidFill>
                  <a:srgbClr val="FF0000"/>
                </a:solidFill>
                <a:latin typeface="Times New Roman" panose="02020603050405020304" pitchFamily="18" charset="0"/>
                <a:cs typeface="Times New Roman" panose="02020603050405020304" pitchFamily="18" charset="0"/>
              </a:rPr>
              <a:t>Bác</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sĩ</a:t>
            </a:r>
            <a:r>
              <a:rPr lang="en-US" sz="1800" b="1" dirty="0">
                <a:solidFill>
                  <a:srgbClr val="FF0000"/>
                </a:solidFill>
                <a:latin typeface="Times New Roman" panose="02020603050405020304" pitchFamily="18" charset="0"/>
                <a:cs typeface="Times New Roman" panose="02020603050405020304" pitchFamily="18" charset="0"/>
              </a:rPr>
              <a:t> Y-</a:t>
            </a:r>
            <a:r>
              <a:rPr lang="en-US" sz="1800" b="1" dirty="0" err="1">
                <a:solidFill>
                  <a:srgbClr val="FF0000"/>
                </a:solidFill>
                <a:latin typeface="Times New Roman" panose="02020603050405020304" pitchFamily="18" charset="0"/>
                <a:cs typeface="Times New Roman" panose="02020603050405020304" pitchFamily="18" charset="0"/>
              </a:rPr>
              <a:t>éc</a:t>
            </a:r>
            <a:r>
              <a:rPr lang="en-US" sz="1800" b="1" dirty="0">
                <a:solidFill>
                  <a:srgbClr val="FF0000"/>
                </a:solidFill>
                <a:latin typeface="Times New Roman" panose="02020603050405020304" pitchFamily="18" charset="0"/>
                <a:cs typeface="Times New Roman" panose="02020603050405020304" pitchFamily="18" charset="0"/>
              </a:rPr>
              <a:t>-</a:t>
            </a:r>
            <a:r>
              <a:rPr lang="en-US" sz="1800" b="1" dirty="0" err="1">
                <a:solidFill>
                  <a:srgbClr val="FF0000"/>
                </a:solidFill>
                <a:latin typeface="Times New Roman" panose="02020603050405020304" pitchFamily="18" charset="0"/>
                <a:cs typeface="Times New Roman" panose="02020603050405020304" pitchFamily="18" charset="0"/>
              </a:rPr>
              <a:t>xanh</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82490" y="484166"/>
            <a:ext cx="955262" cy="307777"/>
          </a:xfrm>
          <a:prstGeom prst="rect">
            <a:avLst/>
          </a:prstGeom>
        </p:spPr>
        <p:txBody>
          <a:bodyPr wrap="none">
            <a:spAutoFit/>
          </a:bodyPr>
          <a:lstStyle/>
          <a:p>
            <a:r>
              <a:rPr lang="vi-VN" b="1" dirty="0">
                <a:latin typeface="+mj-lt"/>
              </a:rPr>
              <a:t>Y-éc-xanh</a:t>
            </a:r>
            <a:endParaRPr lang="en-US" dirty="0">
              <a:latin typeface="+mj-lt"/>
            </a:endParaRPr>
          </a:p>
        </p:txBody>
      </p:sp>
      <p:sp>
        <p:nvSpPr>
          <p:cNvPr id="6" name="Rectangle 5"/>
          <p:cNvSpPr/>
          <p:nvPr/>
        </p:nvSpPr>
        <p:spPr>
          <a:xfrm>
            <a:off x="8252460" y="1159582"/>
            <a:ext cx="594360" cy="307777"/>
          </a:xfrm>
          <a:prstGeom prst="rect">
            <a:avLst/>
          </a:prstGeom>
          <a:solidFill>
            <a:schemeClr val="bg1"/>
          </a:solidFill>
        </p:spPr>
        <p:txBody>
          <a:bodyPr wrap="square">
            <a:spAutoFit/>
          </a:bodyPr>
          <a:lstStyle/>
          <a:p>
            <a:pPr algn="just"/>
            <a:r>
              <a:rPr lang="en-US" b="1" dirty="0" err="1">
                <a:latin typeface="Times New Roman" panose="02020603050405020304" pitchFamily="18" charset="0"/>
                <a:cs typeface="Times New Roman" panose="02020603050405020304" pitchFamily="18" charset="0"/>
              </a:rPr>
              <a:t>ka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2252544" y="1851643"/>
            <a:ext cx="995785" cy="307777"/>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băn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khoăn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5419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1" nodeType="clickEffect">
                                  <p:stCondLst>
                                    <p:cond delay="0"/>
                                  </p:stCondLst>
                                  <p:childTnLst>
                                    <p:animClr clrSpc="rgb" dir="cw">
                                      <p:cBhvr override="childStyle">
                                        <p:cTn id="15" dur="500" fill="hold"/>
                                        <p:tgtEl>
                                          <p:spTgt spid="6"/>
                                        </p:tgtEl>
                                        <p:attrNameLst>
                                          <p:attrName>style.color</p:attrName>
                                        </p:attrNameLst>
                                      </p:cBhvr>
                                      <p:to>
                                        <a:srgbClr val="FF0000"/>
                                      </p:to>
                                    </p:animClr>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grpId="0" nodeType="clickEffect">
                                  <p:stCondLst>
                                    <p:cond delay="0"/>
                                  </p:stCondLst>
                                  <p:childTnLst>
                                    <p:animClr clrSpc="rgb" dir="cw">
                                      <p:cBhvr override="childStyle">
                                        <p:cTn id="19" dur="500" fill="hold"/>
                                        <p:tgtEl>
                                          <p:spTgt spid="7"/>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04625" y="925157"/>
            <a:ext cx="7191487" cy="332411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25388" y="1384983"/>
            <a:ext cx="6051176" cy="2308324"/>
          </a:xfrm>
          <a:prstGeom prst="rect">
            <a:avLst/>
          </a:prstGeom>
        </p:spPr>
        <p:txBody>
          <a:bodyPr wrap="square">
            <a:spAutoFit/>
          </a:bodyPr>
          <a:lstStyle/>
          <a:p>
            <a:pPr lvl="0" algn="ctr" defTabSz="914400">
              <a:defRPr/>
            </a:pPr>
            <a:r>
              <a:rPr lang="en-US" sz="4800" b="1" kern="0" dirty="0">
                <a:solidFill>
                  <a:srgbClr val="FFC000"/>
                </a:solidFill>
                <a:latin typeface="Times New Roman" pitchFamily="18" charset="0"/>
                <a:cs typeface="Times New Roman" pitchFamily="18" charset="0"/>
              </a:rPr>
              <a:t>CHÚC CÁC CON </a:t>
            </a:r>
          </a:p>
          <a:p>
            <a:pPr lvl="0" algn="ctr" defTabSz="914400">
              <a:defRPr/>
            </a:pPr>
            <a:r>
              <a:rPr lang="en-US" sz="4800" b="1" kern="0" dirty="0">
                <a:solidFill>
                  <a:srgbClr val="FFC000"/>
                </a:solidFill>
                <a:latin typeface="Times New Roman" pitchFamily="18" charset="0"/>
                <a:cs typeface="Times New Roman" pitchFamily="18" charset="0"/>
              </a:rPr>
              <a:t>CHĂM NGOAN HỌC GIỎI!</a:t>
            </a:r>
          </a:p>
        </p:txBody>
      </p:sp>
    </p:spTree>
    <p:extLst>
      <p:ext uri="{BB962C8B-B14F-4D97-AF65-F5344CB8AC3E}">
        <p14:creationId xmlns:p14="http://schemas.microsoft.com/office/powerpoint/2010/main" val="1932760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5863" y="1"/>
            <a:ext cx="8884228"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vi-VN" sz="1600" b="1" dirty="0">
              <a:latin typeface="+mj-lt"/>
            </a:endParaRPr>
          </a:p>
          <a:p>
            <a:pPr algn="just"/>
            <a:r>
              <a:rPr lang="vi-VN" sz="1500" b="1" dirty="0">
                <a:latin typeface="+mj-lt"/>
              </a:rPr>
              <a:t>1. 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algn="just"/>
            <a:r>
              <a:rPr lang="vi-VN" sz="1500" b="1" dirty="0">
                <a:latin typeface="+mj-lt"/>
              </a:rPr>
              <a:t>2. 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algn="just"/>
            <a:r>
              <a:rPr lang="vi-VN" sz="1500" b="1" dirty="0">
                <a:latin typeface="+mj-lt"/>
              </a:rPr>
              <a:t>3. Bà khách thổ lộ nỗi băn khoăn của mình:</a:t>
            </a:r>
          </a:p>
          <a:p>
            <a:pPr algn="just"/>
            <a:r>
              <a:rPr lang="vi-VN" sz="1500" b="1" dirty="0">
                <a:latin typeface="+mj-lt"/>
              </a:rPr>
              <a:t>- Y-éc-xanh kính mến, ông quên nước Pháp rồi ư? Ông định ở đây suốt đời sao ? </a:t>
            </a:r>
          </a:p>
          <a:p>
            <a:pPr algn="just"/>
            <a:r>
              <a:rPr lang="vi-VN" sz="1500" b="1" dirty="0">
                <a:latin typeface="+mj-lt"/>
              </a:rPr>
              <a:t>    Y-éc-xanh lặng yên nhìn khách, hai bàn tay đan vào nhau, đặt trên đầu gối :</a:t>
            </a:r>
          </a:p>
          <a:p>
            <a:pPr algn="just"/>
            <a:r>
              <a:rPr lang="vi-VN" sz="1500" b="1" dirty="0">
                <a:latin typeface="+mj-lt"/>
              </a:rPr>
              <a:t>- Tôi là người Pháp. Mãi mãi tôi là công dân Pháp. Người ta không thể nào sống mà không có Tổ quốc.</a:t>
            </a:r>
          </a:p>
          <a:p>
            <a:pPr algn="just"/>
            <a:r>
              <a:rPr lang="vi-VN" sz="1500" b="1" dirty="0">
                <a:latin typeface="+mj-lt"/>
              </a:rPr>
              <a:t>    Ngừng một chút, ông tiếp:</a:t>
            </a:r>
          </a:p>
          <a:p>
            <a:pPr algn="just"/>
            <a:r>
              <a:rPr lang="vi-VN" sz="1500" b="1" dirty="0">
                <a:latin typeface="+mj-lt"/>
              </a:rPr>
              <a:t>- Tuy nhiên, tôi với bà, chúng ta đang sống chung trong một ngôi nhà: trái đất. Trái đất đích thực là ngôi nhà của chúng ta. Những đứa con trong nhà phải thương yêu và có bổn phận giúp đỡ nhau. Tôi không thể rời khỏi Nha Trang này để sống một nơi nào khác. Chỉ có ở đây, tâm hồn tôi mới được rộng mở và bình yên.</a:t>
            </a:r>
          </a:p>
          <a:p>
            <a:pPr algn="just"/>
            <a:r>
              <a:rPr lang="vi-VN" sz="1500" b="1" dirty="0">
                <a:latin typeface="+mj-lt"/>
              </a:rPr>
              <a:t>4. Hai người cùng im lặng. Họ nghe rõ tiếng biển thở dài, đổ nhẹ những con sóng thủy tinh vỡ vụn trên bờ cát.</a:t>
            </a:r>
            <a:endParaRPr lang="en-US" sz="1500" b="1" dirty="0">
              <a:latin typeface="+mj-lt"/>
            </a:endParaRPr>
          </a:p>
          <a:p>
            <a:pPr algn="r"/>
            <a:r>
              <a:rPr lang="vi-VN" sz="1500" b="1" dirty="0">
                <a:latin typeface="+mj-lt"/>
              </a:rPr>
              <a:t>Theo CAO LINH QUÂN</a:t>
            </a:r>
          </a:p>
          <a:p>
            <a:pPr algn="just"/>
            <a:endParaRPr lang="vi-VN" sz="1600" b="1" dirty="0"/>
          </a:p>
        </p:txBody>
      </p:sp>
      <p:sp>
        <p:nvSpPr>
          <p:cNvPr id="4" name="TextBox 3"/>
          <p:cNvSpPr txBox="1"/>
          <p:nvPr/>
        </p:nvSpPr>
        <p:spPr>
          <a:xfrm>
            <a:off x="3647209" y="83128"/>
            <a:ext cx="1901536" cy="369332"/>
          </a:xfrm>
          <a:prstGeom prst="rect">
            <a:avLst/>
          </a:prstGeom>
          <a:noFill/>
        </p:spPr>
        <p:txBody>
          <a:bodyPr wrap="square" rtlCol="0">
            <a:spAutoFit/>
          </a:bodyPr>
          <a:lstStyle/>
          <a:p>
            <a:r>
              <a:rPr lang="en-US" sz="1800" b="1" dirty="0" err="1">
                <a:solidFill>
                  <a:srgbClr val="FF0000"/>
                </a:solidFill>
                <a:latin typeface="Times New Roman" panose="02020603050405020304" pitchFamily="18" charset="0"/>
                <a:cs typeface="Times New Roman" panose="02020603050405020304" pitchFamily="18" charset="0"/>
              </a:rPr>
              <a:t>Bác</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sĩ</a:t>
            </a:r>
            <a:r>
              <a:rPr lang="en-US" sz="1800" b="1" dirty="0">
                <a:solidFill>
                  <a:srgbClr val="FF0000"/>
                </a:solidFill>
                <a:latin typeface="Times New Roman" panose="02020603050405020304" pitchFamily="18" charset="0"/>
                <a:cs typeface="Times New Roman" panose="02020603050405020304" pitchFamily="18" charset="0"/>
              </a:rPr>
              <a:t> Y-</a:t>
            </a:r>
            <a:r>
              <a:rPr lang="en-US" sz="1800" b="1" dirty="0" err="1">
                <a:solidFill>
                  <a:srgbClr val="FF0000"/>
                </a:solidFill>
                <a:latin typeface="Times New Roman" panose="02020603050405020304" pitchFamily="18" charset="0"/>
                <a:cs typeface="Times New Roman" panose="02020603050405020304" pitchFamily="18" charset="0"/>
              </a:rPr>
              <a:t>éc</a:t>
            </a:r>
            <a:r>
              <a:rPr lang="en-US" sz="1800" b="1" dirty="0">
                <a:solidFill>
                  <a:srgbClr val="FF0000"/>
                </a:solidFill>
                <a:latin typeface="Times New Roman" panose="02020603050405020304" pitchFamily="18" charset="0"/>
                <a:cs typeface="Times New Roman" panose="02020603050405020304" pitchFamily="18" charset="0"/>
              </a:rPr>
              <a:t>-</a:t>
            </a:r>
            <a:r>
              <a:rPr lang="en-US" sz="1800" b="1" dirty="0" err="1">
                <a:solidFill>
                  <a:srgbClr val="FF0000"/>
                </a:solidFill>
                <a:latin typeface="Times New Roman" panose="02020603050405020304" pitchFamily="18" charset="0"/>
                <a:cs typeface="Times New Roman" panose="02020603050405020304" pitchFamily="18" charset="0"/>
              </a:rPr>
              <a:t>xanh</a:t>
            </a:r>
            <a:endParaRPr lang="en-US" sz="1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25603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2">
                                            <p:txEl>
                                              <p:pRg st="2" end="2"/>
                                            </p:txEl>
                                          </p:spTgt>
                                        </p:tgtEl>
                                        <p:attrNameLst>
                                          <p:attrName>style.color</p:attrName>
                                        </p:attrNameLst>
                                      </p:cBhvr>
                                      <p:to>
                                        <a:srgbClr val="C0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2">
                                            <p:txEl>
                                              <p:pRg st="3" end="3"/>
                                            </p:txEl>
                                          </p:spTgt>
                                        </p:tgtEl>
                                        <p:attrNameLst>
                                          <p:attrName>style.color</p:attrName>
                                        </p:attrNameLst>
                                      </p:cBhvr>
                                      <p:to>
                                        <a:srgbClr val="7030A0"/>
                                      </p:to>
                                    </p:animClr>
                                  </p:childTnLst>
                                </p:cTn>
                              </p:par>
                              <p:par>
                                <p:cTn id="15" presetID="3" presetClass="emph" presetSubtype="2" fill="hold" nodeType="withEffect">
                                  <p:stCondLst>
                                    <p:cond delay="0"/>
                                  </p:stCondLst>
                                  <p:childTnLst>
                                    <p:animClr clrSpc="rgb" dir="cw">
                                      <p:cBhvr override="childStyle">
                                        <p:cTn id="16" dur="2000" fill="hold"/>
                                        <p:tgtEl>
                                          <p:spTgt spid="2">
                                            <p:txEl>
                                              <p:pRg st="4" end="4"/>
                                            </p:txEl>
                                          </p:spTgt>
                                        </p:tgtEl>
                                        <p:attrNameLst>
                                          <p:attrName>style.color</p:attrName>
                                        </p:attrNameLst>
                                      </p:cBhvr>
                                      <p:to>
                                        <a:srgbClr val="7030A0"/>
                                      </p:to>
                                    </p:animClr>
                                  </p:childTnLst>
                                </p:cTn>
                              </p:par>
                              <p:par>
                                <p:cTn id="17" presetID="3" presetClass="emph" presetSubtype="2" fill="hold" nodeType="withEffect">
                                  <p:stCondLst>
                                    <p:cond delay="0"/>
                                  </p:stCondLst>
                                  <p:childTnLst>
                                    <p:animClr clrSpc="rgb" dir="cw">
                                      <p:cBhvr override="childStyle">
                                        <p:cTn id="18" dur="2000" fill="hold"/>
                                        <p:tgtEl>
                                          <p:spTgt spid="2">
                                            <p:txEl>
                                              <p:pRg st="5" end="5"/>
                                            </p:txEl>
                                          </p:spTgt>
                                        </p:tgtEl>
                                        <p:attrNameLst>
                                          <p:attrName>style.color</p:attrName>
                                        </p:attrNameLst>
                                      </p:cBhvr>
                                      <p:to>
                                        <a:srgbClr val="7030A0"/>
                                      </p:to>
                                    </p:animClr>
                                  </p:childTnLst>
                                </p:cTn>
                              </p:par>
                              <p:par>
                                <p:cTn id="19" presetID="3" presetClass="emph" presetSubtype="2" fill="hold" nodeType="withEffect">
                                  <p:stCondLst>
                                    <p:cond delay="0"/>
                                  </p:stCondLst>
                                  <p:childTnLst>
                                    <p:animClr clrSpc="rgb" dir="cw">
                                      <p:cBhvr override="childStyle">
                                        <p:cTn id="20" dur="2000" fill="hold"/>
                                        <p:tgtEl>
                                          <p:spTgt spid="2">
                                            <p:txEl>
                                              <p:pRg st="6" end="6"/>
                                            </p:txEl>
                                          </p:spTgt>
                                        </p:tgtEl>
                                        <p:attrNameLst>
                                          <p:attrName>style.color</p:attrName>
                                        </p:attrNameLst>
                                      </p:cBhvr>
                                      <p:to>
                                        <a:srgbClr val="7030A0"/>
                                      </p:to>
                                    </p:animClr>
                                  </p:childTnLst>
                                </p:cTn>
                              </p:par>
                              <p:par>
                                <p:cTn id="21" presetID="3" presetClass="emph" presetSubtype="2" fill="hold" nodeType="withEffect">
                                  <p:stCondLst>
                                    <p:cond delay="0"/>
                                  </p:stCondLst>
                                  <p:childTnLst>
                                    <p:animClr clrSpc="rgb" dir="cw">
                                      <p:cBhvr override="childStyle">
                                        <p:cTn id="22" dur="2000" fill="hold"/>
                                        <p:tgtEl>
                                          <p:spTgt spid="2">
                                            <p:txEl>
                                              <p:pRg st="7" end="7"/>
                                            </p:txEl>
                                          </p:spTgt>
                                        </p:tgtEl>
                                        <p:attrNameLst>
                                          <p:attrName>style.color</p:attrName>
                                        </p:attrNameLst>
                                      </p:cBhvr>
                                      <p:to>
                                        <a:srgbClr val="7030A0"/>
                                      </p:to>
                                    </p:animClr>
                                  </p:childTnLst>
                                </p:cTn>
                              </p:par>
                              <p:par>
                                <p:cTn id="23" presetID="3" presetClass="emph" presetSubtype="2" fill="hold" nodeType="withEffect">
                                  <p:stCondLst>
                                    <p:cond delay="0"/>
                                  </p:stCondLst>
                                  <p:childTnLst>
                                    <p:animClr clrSpc="rgb" dir="cw">
                                      <p:cBhvr override="childStyle">
                                        <p:cTn id="24" dur="2000" fill="hold"/>
                                        <p:tgtEl>
                                          <p:spTgt spid="2">
                                            <p:txEl>
                                              <p:pRg st="8" end="8"/>
                                            </p:txEl>
                                          </p:spTgt>
                                        </p:tgtEl>
                                        <p:attrNameLst>
                                          <p:attrName>style.color</p:attrName>
                                        </p:attrNameLst>
                                      </p:cBhvr>
                                      <p:to>
                                        <a:srgbClr val="7030A0"/>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2000" fill="hold"/>
                                        <p:tgtEl>
                                          <p:spTgt spid="2">
                                            <p:txEl>
                                              <p:pRg st="9" end="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5863" y="1"/>
            <a:ext cx="8884228"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vi-VN"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xt Box 19">
            <a:extLst>
              <a:ext uri="{FF2B5EF4-FFF2-40B4-BE49-F238E27FC236}">
                <a16:creationId xmlns:a16="http://schemas.microsoft.com/office/drawing/2014/main" id="{1DBE5792-B5AA-4E76-9AFB-B70E855008C9}"/>
              </a:ext>
            </a:extLst>
          </p:cNvPr>
          <p:cNvSpPr txBox="1"/>
          <p:nvPr/>
        </p:nvSpPr>
        <p:spPr>
          <a:xfrm>
            <a:off x="1074961" y="783766"/>
            <a:ext cx="2110581" cy="707886"/>
          </a:xfrm>
          <a:prstGeom prst="rect">
            <a:avLst/>
          </a:prstGeom>
          <a:noFill/>
          <a:ln w="38100">
            <a:noFill/>
          </a:ln>
        </p:spPr>
        <p:txBody>
          <a:bodyPr wrap="square">
            <a:spAutoFit/>
          </a:bodyPr>
          <a:lstStyle/>
          <a:p>
            <a:pPr defTabSz="914400">
              <a:spcBef>
                <a:spcPct val="50000"/>
              </a:spcBef>
            </a:pPr>
            <a:r>
              <a:rPr lang="en-US" altLang="en-US" sz="4000" b="1" dirty="0" err="1">
                <a:solidFill>
                  <a:prstClr val="black"/>
                </a:solidFill>
                <a:latin typeface="Times New Roman" panose="02020603050405020304" pitchFamily="18" charset="0"/>
                <a:cs typeface="Times New Roman" panose="02020603050405020304" pitchFamily="18" charset="0"/>
              </a:rPr>
              <a:t>Từ</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khó</a:t>
            </a:r>
            <a:r>
              <a:rPr lang="en-US" altLang="en-US" sz="4000" b="1" dirty="0">
                <a:solidFill>
                  <a:prstClr val="black"/>
                </a:solidFill>
                <a:latin typeface="Times New Roman" panose="02020603050405020304" pitchFamily="18" charset="0"/>
                <a:cs typeface="Times New Roman" panose="02020603050405020304" pitchFamily="18" charset="0"/>
              </a:rPr>
              <a:t>: </a:t>
            </a:r>
            <a:endParaRPr lang="en-US" altLang="en-US" sz="4000" b="1" dirty="0">
              <a:solidFill>
                <a:prstClr val="black"/>
              </a:solidFill>
              <a:latin typeface=".VnTime" panose="020B7200000000000000" pitchFamily="34" charset="0"/>
            </a:endParaRPr>
          </a:p>
        </p:txBody>
      </p:sp>
      <p:sp>
        <p:nvSpPr>
          <p:cNvPr id="13" name="Text Box 19">
            <a:extLst>
              <a:ext uri="{FF2B5EF4-FFF2-40B4-BE49-F238E27FC236}">
                <a16:creationId xmlns:a16="http://schemas.microsoft.com/office/drawing/2014/main" id="{BD7E4468-D625-4FFE-9F66-D1042D4C93DA}"/>
              </a:ext>
            </a:extLst>
          </p:cNvPr>
          <p:cNvSpPr txBox="1"/>
          <p:nvPr/>
        </p:nvSpPr>
        <p:spPr>
          <a:xfrm>
            <a:off x="3427575" y="796883"/>
            <a:ext cx="5155327" cy="707886"/>
          </a:xfrm>
          <a:prstGeom prst="rect">
            <a:avLst/>
          </a:prstGeom>
          <a:noFill/>
          <a:ln w="38100">
            <a:noFill/>
          </a:ln>
        </p:spPr>
        <p:txBody>
          <a:bodyPr wrap="square">
            <a:spAutoFit/>
          </a:bodyPr>
          <a:lstStyle/>
          <a:p>
            <a:pPr defTabSz="914400">
              <a:spcBef>
                <a:spcPct val="50000"/>
              </a:spcBef>
            </a:pP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nghiên</a:t>
            </a: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cứu</a:t>
            </a:r>
            <a:endParaRPr lang="en-US" altLang="en-US" sz="4000" b="1" dirty="0">
              <a:solidFill>
                <a:srgbClr val="4F81BD">
                  <a:lumMod val="50000"/>
                </a:srgbClr>
              </a:solidFill>
              <a:latin typeface=".VnTime" panose="020B7200000000000000" pitchFamily="34" charset="0"/>
            </a:endParaRPr>
          </a:p>
        </p:txBody>
      </p:sp>
      <p:sp>
        <p:nvSpPr>
          <p:cNvPr id="14" name="Text Box 19">
            <a:extLst>
              <a:ext uri="{FF2B5EF4-FFF2-40B4-BE49-F238E27FC236}">
                <a16:creationId xmlns:a16="http://schemas.microsoft.com/office/drawing/2014/main" id="{E3E2E68F-9037-4F64-9DB3-B311CD664AF4}"/>
              </a:ext>
            </a:extLst>
          </p:cNvPr>
          <p:cNvSpPr txBox="1"/>
          <p:nvPr/>
        </p:nvSpPr>
        <p:spPr>
          <a:xfrm>
            <a:off x="3427574" y="1491652"/>
            <a:ext cx="5155327" cy="707886"/>
          </a:xfrm>
          <a:prstGeom prst="rect">
            <a:avLst/>
          </a:prstGeom>
          <a:noFill/>
          <a:ln w="38100">
            <a:noFill/>
          </a:ln>
        </p:spPr>
        <p:txBody>
          <a:bodyPr wrap="square">
            <a:spAutoFit/>
          </a:bodyPr>
          <a:lstStyle/>
          <a:p>
            <a:pPr defTabSz="914400">
              <a:spcBef>
                <a:spcPct val="50000"/>
              </a:spcBef>
            </a:pP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lặng</a:t>
            </a: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yên</a:t>
            </a:r>
            <a:endParaRPr lang="en-US" altLang="en-US" sz="4000" b="1" dirty="0">
              <a:solidFill>
                <a:srgbClr val="4F81BD">
                  <a:lumMod val="50000"/>
                </a:srgbClr>
              </a:solidFill>
              <a:latin typeface=".VnTime" panose="020B7200000000000000" pitchFamily="34" charset="0"/>
            </a:endParaRPr>
          </a:p>
        </p:txBody>
      </p:sp>
      <p:sp>
        <p:nvSpPr>
          <p:cNvPr id="15" name="Text Box 19">
            <a:extLst>
              <a:ext uri="{FF2B5EF4-FFF2-40B4-BE49-F238E27FC236}">
                <a16:creationId xmlns:a16="http://schemas.microsoft.com/office/drawing/2014/main" id="{4A03B7D7-98FD-4623-8807-A596C88032A7}"/>
              </a:ext>
            </a:extLst>
          </p:cNvPr>
          <p:cNvSpPr txBox="1"/>
          <p:nvPr/>
        </p:nvSpPr>
        <p:spPr>
          <a:xfrm>
            <a:off x="3427573" y="2200867"/>
            <a:ext cx="5155327" cy="707886"/>
          </a:xfrm>
          <a:prstGeom prst="rect">
            <a:avLst/>
          </a:prstGeom>
          <a:noFill/>
          <a:ln w="38100">
            <a:noFill/>
          </a:ln>
        </p:spPr>
        <p:txBody>
          <a:bodyPr wrap="square">
            <a:spAutoFit/>
          </a:bodyPr>
          <a:lstStyle/>
          <a:p>
            <a:pPr defTabSz="914400">
              <a:spcBef>
                <a:spcPct val="50000"/>
              </a:spcBef>
            </a:pP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nơi</a:t>
            </a: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nào</a:t>
            </a:r>
            <a:endParaRPr lang="en-US" altLang="en-US" sz="4000" b="1" dirty="0">
              <a:solidFill>
                <a:srgbClr val="4F81BD">
                  <a:lumMod val="50000"/>
                </a:srgbClr>
              </a:solidFill>
              <a:latin typeface=".VnTime" panose="020B7200000000000000" pitchFamily="34" charset="0"/>
            </a:endParaRPr>
          </a:p>
        </p:txBody>
      </p:sp>
      <p:sp>
        <p:nvSpPr>
          <p:cNvPr id="16" name="Text Box 19">
            <a:extLst>
              <a:ext uri="{FF2B5EF4-FFF2-40B4-BE49-F238E27FC236}">
                <a16:creationId xmlns:a16="http://schemas.microsoft.com/office/drawing/2014/main" id="{1862070D-AABC-42E9-A885-78D1412E709A}"/>
              </a:ext>
            </a:extLst>
          </p:cNvPr>
          <p:cNvSpPr txBox="1"/>
          <p:nvPr/>
        </p:nvSpPr>
        <p:spPr>
          <a:xfrm>
            <a:off x="3405161" y="2908753"/>
            <a:ext cx="5155327" cy="707886"/>
          </a:xfrm>
          <a:prstGeom prst="rect">
            <a:avLst/>
          </a:prstGeom>
          <a:noFill/>
          <a:ln w="38100">
            <a:noFill/>
          </a:ln>
        </p:spPr>
        <p:txBody>
          <a:bodyPr wrap="square">
            <a:spAutoFit/>
          </a:bodyPr>
          <a:lstStyle/>
          <a:p>
            <a:pPr defTabSz="914400">
              <a:spcBef>
                <a:spcPct val="50000"/>
              </a:spcBef>
            </a:pP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Chân</a:t>
            </a: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trời</a:t>
            </a:r>
            <a:endParaRPr lang="en-US" altLang="en-US" sz="4000" b="1" dirty="0">
              <a:solidFill>
                <a:srgbClr val="4F81BD">
                  <a:lumMod val="50000"/>
                </a:srgbClr>
              </a:solidFill>
              <a:latin typeface=".VnTime" panose="020B7200000000000000" pitchFamily="34" charset="0"/>
            </a:endParaRPr>
          </a:p>
        </p:txBody>
      </p:sp>
      <p:sp>
        <p:nvSpPr>
          <p:cNvPr id="17" name="Text Box 19">
            <a:extLst>
              <a:ext uri="{FF2B5EF4-FFF2-40B4-BE49-F238E27FC236}">
                <a16:creationId xmlns:a16="http://schemas.microsoft.com/office/drawing/2014/main" id="{9C5D51FF-00C5-42FA-90EB-F2C7CF38BA4D}"/>
              </a:ext>
            </a:extLst>
          </p:cNvPr>
          <p:cNvSpPr txBox="1"/>
          <p:nvPr/>
        </p:nvSpPr>
        <p:spPr>
          <a:xfrm>
            <a:off x="3484725" y="3551802"/>
            <a:ext cx="5155327" cy="707886"/>
          </a:xfrm>
          <a:prstGeom prst="rect">
            <a:avLst/>
          </a:prstGeom>
          <a:noFill/>
          <a:ln w="38100">
            <a:noFill/>
          </a:ln>
        </p:spPr>
        <p:txBody>
          <a:bodyPr wrap="square">
            <a:spAutoFit/>
          </a:bodyPr>
          <a:lstStyle/>
          <a:p>
            <a:pPr defTabSz="914400">
              <a:spcBef>
                <a:spcPct val="50000"/>
              </a:spcBef>
            </a:pP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im</a:t>
            </a:r>
            <a:r>
              <a:rPr lang="en-US" altLang="en-US" sz="4000" b="1" dirty="0">
                <a:solidFill>
                  <a:srgbClr val="4F81BD">
                    <a:lumMod val="50000"/>
                  </a:srgbClr>
                </a:solidFill>
                <a:latin typeface="Times New Roman" panose="02020603050405020304" pitchFamily="18" charset="0"/>
                <a:cs typeface="Times New Roman" panose="02020603050405020304" pitchFamily="18" charset="0"/>
              </a:rPr>
              <a:t> </a:t>
            </a:r>
            <a:r>
              <a:rPr lang="en-US" altLang="en-US" sz="4000" b="1" dirty="0" err="1">
                <a:solidFill>
                  <a:srgbClr val="4F81BD">
                    <a:lumMod val="50000"/>
                  </a:srgbClr>
                </a:solidFill>
                <a:latin typeface="Times New Roman" panose="02020603050405020304" pitchFamily="18" charset="0"/>
                <a:cs typeface="Times New Roman" panose="02020603050405020304" pitchFamily="18" charset="0"/>
              </a:rPr>
              <a:t>lặng</a:t>
            </a:r>
            <a:endParaRPr lang="en-US" altLang="en-US" sz="4000" b="1" dirty="0">
              <a:solidFill>
                <a:srgbClr val="4F81BD">
                  <a:lumMod val="50000"/>
                </a:srgbClr>
              </a:solidFill>
              <a:latin typeface=".VnTime" panose="020B7200000000000000" pitchFamily="34" charset="0"/>
            </a:endParaRPr>
          </a:p>
        </p:txBody>
      </p:sp>
    </p:spTree>
    <p:extLst>
      <p:ext uri="{BB962C8B-B14F-4D97-AF65-F5344CB8AC3E}">
        <p14:creationId xmlns:p14="http://schemas.microsoft.com/office/powerpoint/2010/main" val="3605717847"/>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strVal val="#ppt_w*0.7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0.70"/>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strVal val="#ppt_w*0.70"/>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Effect transition="in" filter="fade">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E60BDA9-B0EC-4952-93C5-9A5AAC36A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71" r="32561"/>
          <a:stretch/>
        </p:blipFill>
        <p:spPr>
          <a:xfrm>
            <a:off x="4916347" y="0"/>
            <a:ext cx="4227653" cy="5143500"/>
          </a:xfrm>
          <a:prstGeom prst="rect">
            <a:avLst/>
          </a:prstGeom>
        </p:spPr>
      </p:pic>
      <p:sp>
        <p:nvSpPr>
          <p:cNvPr id="7" name="云形 6">
            <a:extLst>
              <a:ext uri="{FF2B5EF4-FFF2-40B4-BE49-F238E27FC236}">
                <a16:creationId xmlns:a16="http://schemas.microsoft.com/office/drawing/2014/main" id="{F8363789-BC05-45C5-89DF-5163EA602CCC}"/>
              </a:ext>
            </a:extLst>
          </p:cNvPr>
          <p:cNvSpPr/>
          <p:nvPr/>
        </p:nvSpPr>
        <p:spPr>
          <a:xfrm>
            <a:off x="999193" y="1667933"/>
            <a:ext cx="4343274" cy="260561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云形 12">
            <a:extLst>
              <a:ext uri="{FF2B5EF4-FFF2-40B4-BE49-F238E27FC236}">
                <a16:creationId xmlns:a16="http://schemas.microsoft.com/office/drawing/2014/main" id="{87EF4539-6537-47A4-8079-7AAC7E71A62E}"/>
              </a:ext>
            </a:extLst>
          </p:cNvPr>
          <p:cNvSpPr/>
          <p:nvPr/>
        </p:nvSpPr>
        <p:spPr>
          <a:xfrm>
            <a:off x="4255256" y="1137414"/>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 name="TextBox 1"/>
          <p:cNvSpPr txBox="1"/>
          <p:nvPr/>
        </p:nvSpPr>
        <p:spPr>
          <a:xfrm>
            <a:off x="1704264" y="2001245"/>
            <a:ext cx="2933131" cy="1754326"/>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err="1">
                <a:ln>
                  <a:noFill/>
                </a:ln>
                <a:solidFill>
                  <a:srgbClr val="FF0000"/>
                </a:solidFill>
                <a:effectLst/>
                <a:uLnTx/>
                <a:uFillTx/>
                <a:latin typeface="Times New Roman" pitchFamily="18" charset="0"/>
                <a:ea typeface="+mn-ea"/>
                <a:cs typeface="Times New Roman" pitchFamily="18" charset="0"/>
              </a:rPr>
              <a:t>Luyện</a:t>
            </a: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đọc đoạn</a:t>
            </a:r>
            <a:endParaRPr kumimoji="0" lang="en-US" sz="5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98837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5863" y="1"/>
            <a:ext cx="8884228"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vi-VN" sz="1600" b="1" dirty="0">
              <a:latin typeface="+mj-lt"/>
            </a:endParaRPr>
          </a:p>
          <a:p>
            <a:pPr algn="just"/>
            <a:endParaRPr lang="en-US" sz="1500" b="1" dirty="0">
              <a:latin typeface="+mj-lt"/>
            </a:endParaRPr>
          </a:p>
          <a:p>
            <a:pPr algn="just"/>
            <a:r>
              <a:rPr lang="vi-VN" sz="1500" b="1" dirty="0">
                <a:latin typeface="+mj-lt"/>
              </a:rPr>
              <a:t>1. 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algn="just"/>
            <a:r>
              <a:rPr lang="vi-VN" sz="1500" b="1" dirty="0">
                <a:latin typeface="+mj-lt"/>
              </a:rPr>
              <a:t>2. 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algn="just"/>
            <a:r>
              <a:rPr lang="vi-VN" sz="1500" b="1" dirty="0">
                <a:latin typeface="+mj-lt"/>
              </a:rPr>
              <a:t>3. Bà khách thổ lộ nỗi băn khoăn của mình:</a:t>
            </a:r>
          </a:p>
          <a:p>
            <a:pPr algn="just"/>
            <a:r>
              <a:rPr lang="vi-VN" sz="1500" b="1" dirty="0">
                <a:latin typeface="+mj-lt"/>
              </a:rPr>
              <a:t>- Y-éc-xanh kính mến, ông quên nước Pháp rồi ư? Ông định ở đây suốt đời sao ? </a:t>
            </a:r>
          </a:p>
          <a:p>
            <a:pPr algn="just"/>
            <a:r>
              <a:rPr lang="vi-VN" sz="1500" b="1" dirty="0">
                <a:latin typeface="+mj-lt"/>
              </a:rPr>
              <a:t>    Y-éc-xanh lặng yên nhìn khách, hai bàn tay đan vào nhau, đặt trên đầu gối :</a:t>
            </a:r>
          </a:p>
          <a:p>
            <a:pPr algn="just"/>
            <a:endParaRPr lang="en-US" sz="1500" b="1" dirty="0">
              <a:latin typeface="+mj-lt"/>
            </a:endParaRPr>
          </a:p>
          <a:p>
            <a:pPr algn="just"/>
            <a:endParaRPr lang="en-US" sz="1500" b="1" dirty="0">
              <a:latin typeface="+mj-lt"/>
            </a:endParaRPr>
          </a:p>
          <a:p>
            <a:pPr algn="just"/>
            <a:r>
              <a:rPr lang="vi-VN" sz="1500" b="1" dirty="0">
                <a:latin typeface="+mj-lt"/>
              </a:rPr>
              <a:t>Ngừng một chút, ông tiếp:</a:t>
            </a:r>
          </a:p>
          <a:p>
            <a:pPr algn="just"/>
            <a:r>
              <a:rPr lang="vi-VN" sz="1500" b="1" dirty="0">
                <a:latin typeface="+mj-lt"/>
              </a:rPr>
              <a:t>- Tuy nhiên, tôi với bà, chúng ta đang sống chung trong một ngôi nhà: trái đất. Trái đất đích thực là ngôi nhà của chúng ta. Những đứa con trong nhà phải thương yêu và có bổn phận giúp đỡ nhau. Tôi không thể rời khỏi Nha Trang này để sống một nơi nào khác. Chỉ có ở đây, tâm hồn tôi mới được rộng mở và bình yên.</a:t>
            </a:r>
          </a:p>
          <a:p>
            <a:pPr algn="just"/>
            <a:r>
              <a:rPr lang="vi-VN" sz="1500" b="1" dirty="0">
                <a:latin typeface="+mj-lt"/>
              </a:rPr>
              <a:t>4. Hai người cùng im lặng. Họ nghe rõ tiếng biển thở dài, đổ nhẹ những con sóng thủy tinh vỡ vụn trên bờ cát.</a:t>
            </a:r>
            <a:endParaRPr lang="en-US" sz="1500" b="1" dirty="0">
              <a:latin typeface="+mj-lt"/>
            </a:endParaRPr>
          </a:p>
          <a:p>
            <a:pPr algn="r"/>
            <a:r>
              <a:rPr lang="vi-VN" sz="1500" b="1" dirty="0">
                <a:latin typeface="+mj-lt"/>
              </a:rPr>
              <a:t>Theo CAO LINH QUÂN</a:t>
            </a:r>
          </a:p>
          <a:p>
            <a:pPr algn="just"/>
            <a:endParaRPr lang="vi-VN" sz="1600" b="1" dirty="0"/>
          </a:p>
        </p:txBody>
      </p:sp>
      <p:sp>
        <p:nvSpPr>
          <p:cNvPr id="4" name="TextBox 3"/>
          <p:cNvSpPr txBox="1"/>
          <p:nvPr/>
        </p:nvSpPr>
        <p:spPr>
          <a:xfrm>
            <a:off x="3647209" y="83128"/>
            <a:ext cx="1901536" cy="369332"/>
          </a:xfrm>
          <a:prstGeom prst="rect">
            <a:avLst/>
          </a:prstGeom>
          <a:noFill/>
        </p:spPr>
        <p:txBody>
          <a:bodyPr wrap="square" rtlCol="0">
            <a:spAutoFit/>
          </a:bodyPr>
          <a:lstStyle/>
          <a:p>
            <a:r>
              <a:rPr lang="en-US" sz="1800" b="1" dirty="0" err="1">
                <a:solidFill>
                  <a:srgbClr val="FF0000"/>
                </a:solidFill>
                <a:latin typeface="Times New Roman" panose="02020603050405020304" pitchFamily="18" charset="0"/>
                <a:cs typeface="Times New Roman" panose="02020603050405020304" pitchFamily="18" charset="0"/>
              </a:rPr>
              <a:t>Bác</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sĩ</a:t>
            </a:r>
            <a:r>
              <a:rPr lang="en-US" sz="1800" b="1" dirty="0">
                <a:solidFill>
                  <a:srgbClr val="FF0000"/>
                </a:solidFill>
                <a:latin typeface="Times New Roman" panose="02020603050405020304" pitchFamily="18" charset="0"/>
                <a:cs typeface="Times New Roman" panose="02020603050405020304" pitchFamily="18" charset="0"/>
              </a:rPr>
              <a:t> Y-</a:t>
            </a:r>
            <a:r>
              <a:rPr lang="en-US" sz="1800" b="1" dirty="0" err="1">
                <a:solidFill>
                  <a:srgbClr val="FF0000"/>
                </a:solidFill>
                <a:latin typeface="Times New Roman" panose="02020603050405020304" pitchFamily="18" charset="0"/>
                <a:cs typeface="Times New Roman" panose="02020603050405020304" pitchFamily="18" charset="0"/>
              </a:rPr>
              <a:t>éc</a:t>
            </a:r>
            <a:r>
              <a:rPr lang="en-US" sz="1800" b="1" dirty="0">
                <a:solidFill>
                  <a:srgbClr val="FF0000"/>
                </a:solidFill>
                <a:latin typeface="Times New Roman" panose="02020603050405020304" pitchFamily="18" charset="0"/>
                <a:cs typeface="Times New Roman" panose="02020603050405020304" pitchFamily="18" charset="0"/>
              </a:rPr>
              <a:t>-</a:t>
            </a:r>
            <a:r>
              <a:rPr lang="en-US" sz="1800" b="1" dirty="0" err="1">
                <a:solidFill>
                  <a:srgbClr val="FF0000"/>
                </a:solidFill>
                <a:latin typeface="Times New Roman" panose="02020603050405020304" pitchFamily="18" charset="0"/>
                <a:cs typeface="Times New Roman" panose="02020603050405020304" pitchFamily="18" charset="0"/>
              </a:rPr>
              <a:t>xanh</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9007" y="2520981"/>
            <a:ext cx="8437939" cy="553998"/>
          </a:xfrm>
          <a:prstGeom prst="rect">
            <a:avLst/>
          </a:prstGeom>
        </p:spPr>
        <p:txBody>
          <a:bodyPr wrap="square">
            <a:spAutoFit/>
          </a:bodyPr>
          <a:lstStyle/>
          <a:p>
            <a:pPr algn="just">
              <a:spcBef>
                <a:spcPct val="50000"/>
              </a:spcBef>
            </a:pP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người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Pháp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công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dân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Pháp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Người</a:t>
            </a:r>
            <a:r>
              <a:rPr lang="en-US" sz="1500" b="1" dirty="0">
                <a:latin typeface="Times New Roman" pitchFamily="18" charset="0"/>
                <a:cs typeface="Times New Roman" pitchFamily="18" charset="0"/>
              </a:rPr>
              <a:t> ta </a:t>
            </a:r>
            <a:r>
              <a:rPr lang="en-US" sz="1500" b="1" dirty="0" err="1">
                <a:latin typeface="Times New Roman" pitchFamily="18" charset="0"/>
                <a:cs typeface="Times New Roman" pitchFamily="18" charset="0"/>
              </a:rPr>
              <a:t>không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nào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sống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không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Tổ</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quốc</a:t>
            </a:r>
            <a:r>
              <a:rPr lang="en-US" sz="1500" b="1" dirty="0">
                <a:latin typeface="Times New Roman" pitchFamily="18" charset="0"/>
                <a:cs typeface="Times New Roman" pitchFamily="18" charset="0"/>
              </a:rPr>
              <a:t>.   </a:t>
            </a:r>
          </a:p>
        </p:txBody>
      </p:sp>
      <p:sp>
        <p:nvSpPr>
          <p:cNvPr id="5" name="Line 10"/>
          <p:cNvSpPr>
            <a:spLocks noChangeShapeType="1"/>
          </p:cNvSpPr>
          <p:nvPr/>
        </p:nvSpPr>
        <p:spPr bwMode="auto">
          <a:xfrm flipH="1">
            <a:off x="2129955" y="2575706"/>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6" name="Line 10"/>
          <p:cNvSpPr>
            <a:spLocks noChangeShapeType="1"/>
          </p:cNvSpPr>
          <p:nvPr/>
        </p:nvSpPr>
        <p:spPr bwMode="auto">
          <a:xfrm flipH="1">
            <a:off x="2163557" y="2575706"/>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7" name="Line 10"/>
          <p:cNvSpPr>
            <a:spLocks noChangeShapeType="1"/>
          </p:cNvSpPr>
          <p:nvPr/>
        </p:nvSpPr>
        <p:spPr bwMode="auto">
          <a:xfrm flipH="1">
            <a:off x="934590" y="2814779"/>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8" name="Line 10"/>
          <p:cNvSpPr>
            <a:spLocks noChangeShapeType="1"/>
          </p:cNvSpPr>
          <p:nvPr/>
        </p:nvSpPr>
        <p:spPr bwMode="auto">
          <a:xfrm flipH="1">
            <a:off x="968192" y="2814779"/>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9" name="Line 10"/>
          <p:cNvSpPr>
            <a:spLocks noChangeShapeType="1"/>
          </p:cNvSpPr>
          <p:nvPr/>
        </p:nvSpPr>
        <p:spPr bwMode="auto">
          <a:xfrm flipH="1">
            <a:off x="4769870" y="2575706"/>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10" name="Line 10"/>
          <p:cNvSpPr>
            <a:spLocks noChangeShapeType="1"/>
          </p:cNvSpPr>
          <p:nvPr/>
        </p:nvSpPr>
        <p:spPr bwMode="auto">
          <a:xfrm flipH="1">
            <a:off x="4803472" y="2575706"/>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11" name="Line 10"/>
          <p:cNvSpPr>
            <a:spLocks noChangeShapeType="1"/>
          </p:cNvSpPr>
          <p:nvPr/>
        </p:nvSpPr>
        <p:spPr bwMode="auto">
          <a:xfrm flipH="1">
            <a:off x="7308978" y="2571751"/>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55798731"/>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A170788-D313-4288-B0FB-BAA2C70A3CE2}"/>
              </a:ext>
            </a:extLst>
          </p:cNvPr>
          <p:cNvPicPr>
            <a:picLocks noChangeAspect="1"/>
          </p:cNvPicPr>
          <p:nvPr/>
        </p:nvPicPr>
        <p:blipFill rotWithShape="1">
          <a:blip r:embed="rId2">
            <a:extLst>
              <a:ext uri="{28A0092B-C50C-407E-A947-70E740481C1C}">
                <a14:useLocalDpi xmlns:a14="http://schemas.microsoft.com/office/drawing/2010/main" val="0"/>
              </a:ext>
            </a:extLst>
          </a:blip>
          <a:srcRect t="40222" r="59001" b="41333"/>
          <a:stretch/>
        </p:blipFill>
        <p:spPr>
          <a:xfrm>
            <a:off x="321199" y="212398"/>
            <a:ext cx="5596904" cy="3777206"/>
          </a:xfrm>
          <a:prstGeom prst="rect">
            <a:avLst/>
          </a:prstGeom>
        </p:spPr>
      </p:pic>
      <p:sp>
        <p:nvSpPr>
          <p:cNvPr id="3" name="思想气泡: 云 2">
            <a:extLst>
              <a:ext uri="{FF2B5EF4-FFF2-40B4-BE49-F238E27FC236}">
                <a16:creationId xmlns:a16="http://schemas.microsoft.com/office/drawing/2014/main" id="{6D022BD0-878F-441F-8384-F5845EE49939}"/>
              </a:ext>
            </a:extLst>
          </p:cNvPr>
          <p:cNvSpPr/>
          <p:nvPr/>
        </p:nvSpPr>
        <p:spPr>
          <a:xfrm rot="9752009" flipH="1">
            <a:off x="3522300" y="1883224"/>
            <a:ext cx="5248570" cy="253095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5" name="TextBox 4"/>
          <p:cNvSpPr txBox="1"/>
          <p:nvPr/>
        </p:nvSpPr>
        <p:spPr>
          <a:xfrm>
            <a:off x="4905964" y="2363869"/>
            <a:ext cx="2567938" cy="1569660"/>
          </a:xfrm>
          <a:prstGeom prst="rect">
            <a:avLst/>
          </a:prstGeom>
          <a:noFill/>
        </p:spPr>
        <p:txBody>
          <a:bodyPr wrap="square" rtlCol="0">
            <a:spAutoFit/>
          </a:bodyPr>
          <a:lstStyle/>
          <a:p>
            <a:pPr algn="ctr"/>
            <a:r>
              <a:rPr lang="en-US" sz="4800" b="1" dirty="0" err="1">
                <a:solidFill>
                  <a:srgbClr val="FF0000"/>
                </a:solidFill>
                <a:latin typeface="Times New Roman" pitchFamily="18" charset="0"/>
                <a:cs typeface="Times New Roman" pitchFamily="18" charset="0"/>
              </a:rPr>
              <a:t>Giải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nghĩa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từ</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6118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6000" b="-6000"/>
          </a:stretch>
        </a:blipFill>
        <a:effectLst/>
      </p:bgPr>
    </p:bg>
    <p:spTree>
      <p:nvGrpSpPr>
        <p:cNvPr id="1" name=""/>
        <p:cNvGrpSpPr/>
        <p:nvPr/>
      </p:nvGrpSpPr>
      <p:grpSpPr>
        <a:xfrm>
          <a:off x="0" y="0"/>
          <a:ext cx="0" cy="0"/>
          <a:chOff x="0" y="0"/>
          <a:chExt cx="0" cy="0"/>
        </a:xfrm>
      </p:grpSpPr>
      <p:pic>
        <p:nvPicPr>
          <p:cNvPr id="6148"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208"/>
            <a:ext cx="3505200" cy="28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8"/>
          <p:cNvSpPr txBox="1">
            <a:spLocks noChangeArrowheads="1"/>
          </p:cNvSpPr>
          <p:nvPr/>
        </p:nvSpPr>
        <p:spPr bwMode="auto">
          <a:xfrm>
            <a:off x="5758822" y="3101210"/>
            <a:ext cx="39708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ctr" eaLnBrk="1" hangingPunct="1">
              <a:spcBef>
                <a:spcPct val="50000"/>
              </a:spcBef>
            </a:pPr>
            <a:r>
              <a:rPr lang="en-US" b="1" i="0" dirty="0">
                <a:latin typeface="Times New Roman" panose="02020603050405020304" pitchFamily="18" charset="0"/>
                <a:cs typeface="Times New Roman" panose="02020603050405020304" pitchFamily="18" charset="0"/>
              </a:rPr>
              <a:t>Y-</a:t>
            </a:r>
            <a:r>
              <a:rPr lang="en-US" b="1" i="0" dirty="0" err="1">
                <a:latin typeface="Times New Roman" panose="02020603050405020304" pitchFamily="18" charset="0"/>
                <a:cs typeface="Times New Roman" panose="02020603050405020304" pitchFamily="18" charset="0"/>
              </a:rPr>
              <a:t>éc</a:t>
            </a:r>
            <a:r>
              <a:rPr lang="en-US" b="1" i="0" dirty="0">
                <a:latin typeface="Times New Roman" panose="02020603050405020304" pitchFamily="18" charset="0"/>
                <a:cs typeface="Times New Roman" panose="02020603050405020304" pitchFamily="18" charset="0"/>
              </a:rPr>
              <a:t>-</a:t>
            </a:r>
            <a:r>
              <a:rPr lang="en-US" b="1" i="0" dirty="0" err="1">
                <a:latin typeface="Times New Roman" panose="02020603050405020304" pitchFamily="18" charset="0"/>
                <a:cs typeface="Times New Roman" panose="02020603050405020304" pitchFamily="18" charset="0"/>
              </a:rPr>
              <a:t>xanh</a:t>
            </a:r>
            <a:endParaRPr lang="en-US" b="1" i="0" dirty="0">
              <a:latin typeface="Times New Roman" panose="02020603050405020304" pitchFamily="18" charset="0"/>
              <a:cs typeface="Times New Roman" panose="02020603050405020304" pitchFamily="18" charset="0"/>
            </a:endParaRPr>
          </a:p>
          <a:p>
            <a:pPr algn="ctr" eaLnBrk="1" hangingPunct="1">
              <a:spcBef>
                <a:spcPct val="50000"/>
              </a:spcBef>
            </a:pPr>
            <a:r>
              <a:rPr lang="en-US" b="1" i="0" dirty="0">
                <a:latin typeface="Times New Roman" panose="02020603050405020304" pitchFamily="18" charset="0"/>
                <a:cs typeface="Times New Roman" panose="02020603050405020304" pitchFamily="18" charset="0"/>
              </a:rPr>
              <a:t>(1863 – 1943)</a:t>
            </a:r>
          </a:p>
        </p:txBody>
      </p:sp>
      <p:sp>
        <p:nvSpPr>
          <p:cNvPr id="2" name="Rectangle 1">
            <a:extLst>
              <a:ext uri="{FF2B5EF4-FFF2-40B4-BE49-F238E27FC236}">
                <a16:creationId xmlns:a16="http://schemas.microsoft.com/office/drawing/2014/main" id="{0F479DE8-F5D2-421D-81E0-33DC3EB4C6B6}"/>
              </a:ext>
            </a:extLst>
          </p:cNvPr>
          <p:cNvSpPr/>
          <p:nvPr/>
        </p:nvSpPr>
        <p:spPr>
          <a:xfrm>
            <a:off x="-29817" y="4499"/>
            <a:ext cx="5485044" cy="4862870"/>
          </a:xfrm>
          <a:prstGeom prst="rect">
            <a:avLst/>
          </a:prstGeom>
        </p:spPr>
        <p:txBody>
          <a:bodyPr wrap="square">
            <a:spAutoFit/>
          </a:bodyPr>
          <a:lstStyle/>
          <a:p>
            <a:pPr algn="just"/>
            <a:r>
              <a:rPr lang="vi-VN" sz="2400" dirty="0">
                <a:solidFill>
                  <a:srgbClr val="333333"/>
                </a:solidFill>
                <a:latin typeface="+mj-lt"/>
              </a:rPr>
              <a:t> </a:t>
            </a:r>
            <a:r>
              <a:rPr lang="vi-VN" sz="2200" dirty="0">
                <a:solidFill>
                  <a:srgbClr val="333333"/>
                </a:solidFill>
                <a:latin typeface="+mj-lt"/>
              </a:rPr>
              <a:t>Bác sỹ Y-ÉC-XANH  (1863-1943). Ông là một nhà khoa học lớn của thế giới nhưng ít ai biết rằng ông còn là một người rao truyền Phúc Âm tại Việt Nam. Theo cuốn sách </a:t>
            </a:r>
            <a:r>
              <a:rPr lang="vi-VN" sz="2200" b="1" i="1" dirty="0">
                <a:solidFill>
                  <a:srgbClr val="333333"/>
                </a:solidFill>
                <a:latin typeface="+mj-lt"/>
              </a:rPr>
              <a:t>Những Người Tin Lành Đầu Tiên Đến Việt Nam </a:t>
            </a:r>
            <a:r>
              <a:rPr lang="vi-VN" sz="2200" dirty="0">
                <a:solidFill>
                  <a:srgbClr val="333333"/>
                </a:solidFill>
                <a:latin typeface="+mj-lt"/>
              </a:rPr>
              <a:t>xuất bản vào năm 2011, mục đích của ông đến với Việt Nam không chỉ đơn thuần làm công tác khám chữa bệnh mà còn để rao truyền tình yêu thương của Chúa cứu thế Jesus cho dân tộc Việt Nam. Cả cuộc đời ông tận hiến cho Chúa và cho nhân dân Việt Nam. Để biết ơn những đóng góp của ông cho Việt Nam, nhà nước đã lấy tên ông đặt cho nhiều tuyến phố và viện khoa học trên khắp đất nước.</a:t>
            </a:r>
            <a:endParaRPr lang="vi-VN" sz="2200" dirty="0">
              <a:latin typeface="+mj-lt"/>
            </a:endParaRPr>
          </a:p>
        </p:txBody>
      </p:sp>
    </p:spTree>
    <p:extLst>
      <p:ext uri="{BB962C8B-B14F-4D97-AF65-F5344CB8AC3E}">
        <p14:creationId xmlns:p14="http://schemas.microsoft.com/office/powerpoint/2010/main" val="3334525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anim calcmode="lin" valueType="num">
                                      <p:cBhvr>
                                        <p:cTn id="8" dur="2000" fill="hold"/>
                                        <p:tgtEl>
                                          <p:spTgt spid="6148"/>
                                        </p:tgtEl>
                                        <p:attrNameLst>
                                          <p:attrName>ppt_x</p:attrName>
                                        </p:attrNameLst>
                                      </p:cBhvr>
                                      <p:tavLst>
                                        <p:tav tm="0">
                                          <p:val>
                                            <p:strVal val="#ppt_x"/>
                                          </p:val>
                                        </p:tav>
                                        <p:tav tm="100000">
                                          <p:val>
                                            <p:strVal val="#ppt_x"/>
                                          </p:val>
                                        </p:tav>
                                      </p:tavLst>
                                    </p:anim>
                                    <p:anim calcmode="lin" valueType="num">
                                      <p:cBhvr>
                                        <p:cTn id="9" dur="2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162"/>
                                        </p:tgtEl>
                                        <p:attrNameLst>
                                          <p:attrName>style.visibility</p:attrName>
                                        </p:attrNameLst>
                                      </p:cBhvr>
                                      <p:to>
                                        <p:strVal val="visible"/>
                                      </p:to>
                                    </p:set>
                                    <p:animEffect transition="in" filter="fade">
                                      <p:cBhvr>
                                        <p:cTn id="14" dur="1600" decel="100000"/>
                                        <p:tgtEl>
                                          <p:spTgt spid="6162"/>
                                        </p:tgtEl>
                                      </p:cBhvr>
                                    </p:animEffect>
                                    <p:anim calcmode="lin" valueType="num">
                                      <p:cBhvr>
                                        <p:cTn id="15" dur="1600" decel="100000" fill="hold"/>
                                        <p:tgtEl>
                                          <p:spTgt spid="6162"/>
                                        </p:tgtEl>
                                        <p:attrNameLst>
                                          <p:attrName>style.rotation</p:attrName>
                                        </p:attrNameLst>
                                      </p:cBhvr>
                                      <p:tavLst>
                                        <p:tav tm="0">
                                          <p:val>
                                            <p:fltVal val="-90"/>
                                          </p:val>
                                        </p:tav>
                                        <p:tav tm="100000">
                                          <p:val>
                                            <p:fltVal val="0"/>
                                          </p:val>
                                        </p:tav>
                                      </p:tavLst>
                                    </p:anim>
                                    <p:anim calcmode="lin" valueType="num">
                                      <p:cBhvr>
                                        <p:cTn id="16" dur="1600" decel="100000" fill="hold"/>
                                        <p:tgtEl>
                                          <p:spTgt spid="6162"/>
                                        </p:tgtEl>
                                        <p:attrNameLst>
                                          <p:attrName>ppt_x</p:attrName>
                                        </p:attrNameLst>
                                      </p:cBhvr>
                                      <p:tavLst>
                                        <p:tav tm="0">
                                          <p:val>
                                            <p:strVal val="#ppt_x+0.4"/>
                                          </p:val>
                                        </p:tav>
                                        <p:tav tm="100000">
                                          <p:val>
                                            <p:strVal val="#ppt_x-0.05"/>
                                          </p:val>
                                        </p:tav>
                                      </p:tavLst>
                                    </p:anim>
                                    <p:anim calcmode="lin" valueType="num">
                                      <p:cBhvr>
                                        <p:cTn id="17" dur="1600" decel="100000" fill="hold"/>
                                        <p:tgtEl>
                                          <p:spTgt spid="6162"/>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6162"/>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61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2123</Words>
  <Application>Microsoft Office PowerPoint</Application>
  <PresentationFormat>On-screen Show (16:9)</PresentationFormat>
  <Paragraphs>115</Paragraphs>
  <Slides>30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等线</vt:lpstr>
      <vt:lpstr>.VnTime</vt:lpstr>
      <vt:lpstr>Arial</vt:lpstr>
      <vt:lpstr>Calibri</vt:lpstr>
      <vt:lpstr>Calibri Light</vt:lpstr>
      <vt:lpstr>Times New Roman</vt:lpstr>
      <vt:lpstr>Tw Cen MT</vt:lpstr>
      <vt:lpstr>仓耳玄三M W05</vt:lpstr>
      <vt:lpstr>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ngọc anh đoàn</cp:lastModifiedBy>
  <cp:revision>158</cp:revision>
  <dcterms:created xsi:type="dcterms:W3CDTF">2019-04-22T08:21:40Z</dcterms:created>
  <dcterms:modified xsi:type="dcterms:W3CDTF">2022-04-23T07:52:11Z</dcterms:modified>
</cp:coreProperties>
</file>