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98" r:id="rId3"/>
    <p:sldId id="414" r:id="rId4"/>
    <p:sldId id="375" r:id="rId5"/>
    <p:sldId id="409" r:id="rId6"/>
    <p:sldId id="388" r:id="rId7"/>
    <p:sldId id="410" r:id="rId8"/>
    <p:sldId id="402" r:id="rId9"/>
    <p:sldId id="411" r:id="rId10"/>
    <p:sldId id="404" r:id="rId11"/>
    <p:sldId id="422" r:id="rId12"/>
    <p:sldId id="425" r:id="rId13"/>
    <p:sldId id="426" r:id="rId14"/>
    <p:sldId id="427" r:id="rId15"/>
    <p:sldId id="429" r:id="rId16"/>
    <p:sldId id="431" r:id="rId17"/>
    <p:sldId id="424" r:id="rId18"/>
    <p:sldId id="421" r:id="rId19"/>
    <p:sldId id="397" r:id="rId20"/>
    <p:sldId id="432" r:id="rId21"/>
    <p:sldId id="398" r:id="rId22"/>
    <p:sldId id="416" r:id="rId23"/>
    <p:sldId id="382" r:id="rId24"/>
    <p:sldId id="395" r:id="rId25"/>
    <p:sldId id="418" r:id="rId2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3813" autoAdjust="0"/>
  </p:normalViewPr>
  <p:slideViewPr>
    <p:cSldViewPr>
      <p:cViewPr varScale="1">
        <p:scale>
          <a:sx n="78" d="100"/>
          <a:sy n="78" d="100"/>
        </p:scale>
        <p:origin x="936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D5E69C-3CFD-4C44-A44E-AD7C81FD9D03}" type="datetimeFigureOut">
              <a:rPr lang="en-US"/>
              <a:pPr>
                <a:defRPr/>
              </a:pPr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C2B5531-CECE-4CA7-B10D-486ECBD56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14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E75FB96E-D954-4CFD-A6C7-984DE45EC27A}" type="slidenum">
              <a:rPr lang="en-US" altLang="en-US" sz="1200">
                <a:latin typeface=".VnAristote" pitchFamily="34" charset="0"/>
              </a:rPr>
              <a:pPr algn="r"/>
              <a:t>20</a:t>
            </a:fld>
            <a:endParaRPr lang="en-US" altLang="en-US" sz="120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FDD3E7E0-B89D-4BBE-8796-EA72C1B61777}" type="slidenum">
              <a:rPr lang="en-US" altLang="en-US" sz="1200">
                <a:latin typeface=".VnAristote" pitchFamily="34" charset="0"/>
              </a:rPr>
              <a:pPr algn="r"/>
              <a:t>21</a:t>
            </a:fld>
            <a:endParaRPr lang="en-US" altLang="en-US" sz="120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55BB5-F2AE-4FFF-BC94-12EFC33E2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17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B36A4-4C43-4CFC-A435-7D8B74BDE2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03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F9399-FAEE-431E-9D76-7E3378E7B3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33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7C2B8AF-590D-412E-B637-D9CEAC51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2E57A4D3-3446-412D-9C9F-B6684E073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8C1AA2A-F899-48D6-903A-3EEAB8580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F0CDC-40F1-44DC-98FC-BA18ECF37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9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375658B-0727-4AE3-99CB-3A059A15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56EFE2B6-C8EE-4BB4-B0A0-E7C20612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836E34FA-F571-4BF5-A98C-E08750E3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F18ED-A999-419F-A021-4ED308AEA3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20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254ECFE6-7C6D-4434-94A3-1165541E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1F73D0E6-C87C-4910-BBFF-B667385A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DAAC33BA-68DA-4F8B-8E67-3F5C3535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76B6E-CE33-4CAA-8C06-CF31912E4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86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0E7E4987-186D-4E3D-B924-8DC7733B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354C6CF3-A37F-454D-A73D-5A47B57FE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EED0F1F9-DE4C-4E53-913F-9763F421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1383-5796-4991-8F5C-6259C83153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126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964FE3FF-0B9A-4E2C-9AAA-2D7244BD4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1B14E998-D260-4A6D-BEAA-B75616B0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19D0330C-FC86-4FC1-B011-E2DE4211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26238-B767-49EA-8F0B-4F8428E77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349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9518DA85-1B6A-400C-8930-4B233876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A3A38DC6-C547-4C5B-A7D8-4FB1AD195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35D52AEE-C081-4545-A939-55D8834E8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2FFBA-3057-4BE4-BD9E-A9B9287CF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264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AAE7D4A7-2DEE-4CFF-97C7-16B2966B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0A24AC2A-0F47-4C65-8736-6BEBDAF5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CDA26224-2640-4751-AC98-7BB9C3BA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C2574-29FA-4435-AE53-874DE71EC2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057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3A073250-EA84-4F53-8728-6D5CC4DA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6294D413-9B01-4AB9-8D42-F8EC3E82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6123FFC0-FC18-499A-9D05-3110EC5D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089E3-6CE8-444E-A8A4-23B5B7EF2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72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0EB6D-0124-4D5B-9641-E69B67BD0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513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193AD825-7892-43C8-B95A-E47FE00E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DE349143-EC68-4920-8EEA-DC08E4F6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E3838256-DC53-4933-91C1-F9F83C98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F1E94-6930-4E43-8350-9CB9489F5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263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28E53CE-2089-43B3-AC32-00C85C018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2C58F35-0B85-49E7-A067-5B64BF5B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5EDE0DA7-505D-460D-AA30-F66C6D6A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BA08A-FFFD-47B3-9064-1957C1784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497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D696B34-0C06-426C-A68F-B306A598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E47D244-4F24-4ED5-9585-4E2350A9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58CD5DDA-9422-4836-8D60-BF7A20DBB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7C859-96F9-4FFA-82DC-1EAABA335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15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A5801-63D2-4C18-B489-50EFA0CFF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71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71A21-5E0B-444A-9C84-1D95B6915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63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882CB-E18C-4BFA-8A90-3A1C74B72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9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E4794-91D2-4DDA-B6B3-BB50B133D1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80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4F12-F894-413E-878A-7D7E600CB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09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BF3BE-8D68-4E35-8DE6-E778221E4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68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596E-C5F3-4B76-9DDC-9FE39C5A0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9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5CE981-6130-4A77-B811-2DDAE7A87C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>
            <a:extLst>
              <a:ext uri="{FF2B5EF4-FFF2-40B4-BE49-F238E27FC236}">
                <a16:creationId xmlns:a16="http://schemas.microsoft.com/office/drawing/2014/main" id="{8E6A8483-3164-4E04-906C-76ED9AAA13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>
            <a:extLst>
              <a:ext uri="{FF2B5EF4-FFF2-40B4-BE49-F238E27FC236}">
                <a16:creationId xmlns:a16="http://schemas.microsoft.com/office/drawing/2014/main" id="{313F3201-D54D-42A8-B235-D28918710F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64A0CEE-61CB-4919-876E-BCC484D9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ct val="50000"/>
              </a:spcBef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8DF9096B-D597-4F48-ADCA-62C5C253F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spcBef>
                <a:spcPct val="50000"/>
              </a:spcBef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75AF78C6-0398-4C35-A224-2AE62263E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ABB38F-1C0E-4391-A4DC-1314017E29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95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8"/>
          <p:cNvSpPr>
            <a:spLocks noChangeArrowheads="1" noChangeShapeType="1" noTextEdit="1"/>
          </p:cNvSpPr>
          <p:nvPr/>
        </p:nvSpPr>
        <p:spPr bwMode="auto">
          <a:xfrm>
            <a:off x="2555875" y="1314450"/>
            <a:ext cx="4213225" cy="755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TẬP VIẾT – LỚP 3</a:t>
            </a:r>
          </a:p>
        </p:txBody>
      </p:sp>
      <p:sp>
        <p:nvSpPr>
          <p:cNvPr id="2051" name="WordArt 11"/>
          <p:cNvSpPr>
            <a:spLocks noChangeArrowheads="1" noChangeShapeType="1" noTextEdit="1"/>
          </p:cNvSpPr>
          <p:nvPr/>
        </p:nvSpPr>
        <p:spPr bwMode="auto">
          <a:xfrm>
            <a:off x="274864" y="2233612"/>
            <a:ext cx="8839200" cy="165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8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en-US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CHỮ HOA U (TIẾP THEO)</a:t>
            </a:r>
          </a:p>
        </p:txBody>
      </p:sp>
      <p:sp>
        <p:nvSpPr>
          <p:cNvPr id="2052" name="WordArt 11"/>
          <p:cNvSpPr>
            <a:spLocks noChangeArrowheads="1" noChangeShapeType="1" noTextEdit="1"/>
          </p:cNvSpPr>
          <p:nvPr/>
        </p:nvSpPr>
        <p:spPr bwMode="auto">
          <a:xfrm>
            <a:off x="1277938" y="122238"/>
            <a:ext cx="645795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CỰ KHỐI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971800" y="628650"/>
            <a:ext cx="3810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 bảng con</a:t>
            </a:r>
          </a:p>
        </p:txBody>
      </p:sp>
      <p:pic>
        <p:nvPicPr>
          <p:cNvPr id="39939" name="Picture 6" descr="1012-012-27-10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114800"/>
            <a:ext cx="13239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74819" y="2259806"/>
            <a:ext cx="25943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U   , B</a:t>
            </a:r>
          </a:p>
        </p:txBody>
      </p:sp>
    </p:spTree>
    <p:extLst>
      <p:ext uri="{BB962C8B-B14F-4D97-AF65-F5344CB8AC3E}">
        <p14:creationId xmlns:p14="http://schemas.microsoft.com/office/powerpoint/2010/main" val="354266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143000" y="492898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graphicFrame>
        <p:nvGraphicFramePr>
          <p:cNvPr id="97441" name="Group 7329"/>
          <p:cNvGraphicFramePr>
            <a:graphicFrameLocks noGrp="1"/>
          </p:cNvGraphicFramePr>
          <p:nvPr/>
        </p:nvGraphicFramePr>
        <p:xfrm>
          <a:off x="1371600" y="1200150"/>
          <a:ext cx="6572250" cy="895361"/>
        </p:xfrm>
        <a:graphic>
          <a:graphicData uri="http://schemas.openxmlformats.org/drawingml/2006/table">
            <a:tbl>
              <a:tblPr/>
              <a:tblGrid>
                <a:gridCol w="46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91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0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8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02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91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02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91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029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0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09" marB="25709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7905" name="Group 7793"/>
          <p:cNvGraphicFramePr>
            <a:graphicFrameLocks noGrp="1"/>
          </p:cNvGraphicFramePr>
          <p:nvPr>
            <p:ph sz="half" idx="2"/>
          </p:nvPr>
        </p:nvGraphicFramePr>
        <p:xfrm>
          <a:off x="1281114" y="3031331"/>
          <a:ext cx="6343653" cy="1414467"/>
        </p:xfrm>
        <a:graphic>
          <a:graphicData uri="http://schemas.openxmlformats.org/drawingml/2006/table">
            <a:tbl>
              <a:tblPr/>
              <a:tblGrid>
                <a:gridCol w="45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4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4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46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602" name="Rectangle 6350"/>
          <p:cNvSpPr>
            <a:spLocks noChangeArrowheads="1"/>
          </p:cNvSpPr>
          <p:nvPr/>
        </p:nvSpPr>
        <p:spPr bwMode="auto">
          <a:xfrm>
            <a:off x="1543051" y="1368029"/>
            <a:ext cx="2811463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r>
              <a:rPr lang="en-US" sz="2400" b="1">
                <a:solidFill>
                  <a:srgbClr val="FF0000"/>
                </a:solidFill>
                <a:latin typeface="HP001 4 hang 1 ô ly" pitchFamily="34" charset="0"/>
              </a:rPr>
              <a:t>Uông Bí</a:t>
            </a:r>
          </a:p>
        </p:txBody>
      </p:sp>
      <p:sp>
        <p:nvSpPr>
          <p:cNvPr id="43423" name="Rectangle 6351"/>
          <p:cNvSpPr>
            <a:spLocks noChangeArrowheads="1"/>
          </p:cNvSpPr>
          <p:nvPr/>
        </p:nvSpPr>
        <p:spPr bwMode="auto">
          <a:xfrm>
            <a:off x="2800350" y="1328737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3424" name="Rectangle 6354"/>
          <p:cNvSpPr>
            <a:spLocks noChangeArrowheads="1"/>
          </p:cNvSpPr>
          <p:nvPr/>
        </p:nvSpPr>
        <p:spPr bwMode="auto">
          <a:xfrm>
            <a:off x="4629150" y="1328737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3425" name="Rectangle 6401"/>
          <p:cNvSpPr>
            <a:spLocks noChangeArrowheads="1"/>
          </p:cNvSpPr>
          <p:nvPr/>
        </p:nvSpPr>
        <p:spPr bwMode="auto">
          <a:xfrm>
            <a:off x="1885950" y="1757363"/>
            <a:ext cx="457200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3426" name="Rectangle 6402"/>
          <p:cNvSpPr>
            <a:spLocks noChangeArrowheads="1"/>
          </p:cNvSpPr>
          <p:nvPr/>
        </p:nvSpPr>
        <p:spPr bwMode="auto">
          <a:xfrm>
            <a:off x="2800350" y="1757362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3427" name="Rectangle 6403"/>
          <p:cNvSpPr>
            <a:spLocks noChangeArrowheads="1"/>
          </p:cNvSpPr>
          <p:nvPr/>
        </p:nvSpPr>
        <p:spPr bwMode="auto">
          <a:xfrm>
            <a:off x="3771900" y="1757362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3428" name="Rectangle 6404"/>
          <p:cNvSpPr>
            <a:spLocks noChangeArrowheads="1"/>
          </p:cNvSpPr>
          <p:nvPr/>
        </p:nvSpPr>
        <p:spPr bwMode="auto">
          <a:xfrm>
            <a:off x="4514850" y="1757362"/>
            <a:ext cx="800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616" name="Rectangle 7791"/>
          <p:cNvSpPr>
            <a:spLocks noChangeArrowheads="1"/>
          </p:cNvSpPr>
          <p:nvPr/>
        </p:nvSpPr>
        <p:spPr bwMode="auto">
          <a:xfrm>
            <a:off x="2114551" y="3149204"/>
            <a:ext cx="5095875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r>
              <a:rPr lang="en-US" sz="2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Uốn cây từ thuở còn non</a:t>
            </a:r>
            <a:endParaRPr lang="en-US" sz="2400" b="1">
              <a:solidFill>
                <a:srgbClr val="FF0000"/>
              </a:solidFill>
              <a:latin typeface="HP001 4 hang 1 ô ly" pitchFamily="34" charset="0"/>
            </a:endParaRPr>
          </a:p>
        </p:txBody>
      </p:sp>
      <p:sp>
        <p:nvSpPr>
          <p:cNvPr id="4617" name="Rectangle 7794"/>
          <p:cNvSpPr>
            <a:spLocks noChangeArrowheads="1"/>
          </p:cNvSpPr>
          <p:nvPr/>
        </p:nvSpPr>
        <p:spPr bwMode="auto">
          <a:xfrm>
            <a:off x="2343150" y="3642122"/>
            <a:ext cx="5653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eaLnBrk="1" hangingPunct="1"/>
            <a:r>
              <a:rPr lang="en-US" sz="2400" b="1">
                <a:solidFill>
                  <a:srgbClr val="FF0000"/>
                </a:solidFill>
                <a:latin typeface="HP001 4 hang 1 ô ly" pitchFamily="34" charset="0"/>
              </a:rPr>
              <a:t>  </a:t>
            </a:r>
            <a:r>
              <a:rPr lang="en-US" sz="2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Dạy con từ thuở con còn bi bô.</a:t>
            </a:r>
          </a:p>
        </p:txBody>
      </p:sp>
      <p:sp>
        <p:nvSpPr>
          <p:cNvPr id="43431" name="Rectangle 6401"/>
          <p:cNvSpPr>
            <a:spLocks noChangeArrowheads="1"/>
          </p:cNvSpPr>
          <p:nvPr/>
        </p:nvSpPr>
        <p:spPr bwMode="auto">
          <a:xfrm>
            <a:off x="3657600" y="2357437"/>
            <a:ext cx="1943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3432" name="Rectangle 6401"/>
          <p:cNvSpPr>
            <a:spLocks noChangeArrowheads="1"/>
          </p:cNvSpPr>
          <p:nvPr/>
        </p:nvSpPr>
        <p:spPr bwMode="auto">
          <a:xfrm>
            <a:off x="5943600" y="2357437"/>
            <a:ext cx="1943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5" name="Rectangle 6350"/>
          <p:cNvSpPr>
            <a:spLocks noChangeArrowheads="1"/>
          </p:cNvSpPr>
          <p:nvPr/>
        </p:nvSpPr>
        <p:spPr bwMode="auto">
          <a:xfrm>
            <a:off x="1890714" y="2021682"/>
            <a:ext cx="223837" cy="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  <a:latin typeface="HP001 4 hang 1 ô ly" pitchFamily="34" charset="0"/>
            </a:endParaRPr>
          </a:p>
        </p:txBody>
      </p:sp>
      <p:sp>
        <p:nvSpPr>
          <p:cNvPr id="19" name="Rectangle 6350"/>
          <p:cNvSpPr>
            <a:spLocks noChangeArrowheads="1"/>
          </p:cNvSpPr>
          <p:nvPr/>
        </p:nvSpPr>
        <p:spPr bwMode="auto">
          <a:xfrm>
            <a:off x="4583113" y="1358504"/>
            <a:ext cx="457200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2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143000" y="492898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graphicFrame>
        <p:nvGraphicFramePr>
          <p:cNvPr id="97905" name="Group 7793"/>
          <p:cNvGraphicFramePr>
            <a:graphicFrameLocks noGrp="1"/>
          </p:cNvGraphicFramePr>
          <p:nvPr>
            <p:ph sz="half" idx="2"/>
          </p:nvPr>
        </p:nvGraphicFramePr>
        <p:xfrm>
          <a:off x="1411289" y="242887"/>
          <a:ext cx="6343653" cy="1418037"/>
        </p:xfrm>
        <a:graphic>
          <a:graphicData uri="http://schemas.openxmlformats.org/drawingml/2006/table">
            <a:tbl>
              <a:tblPr/>
              <a:tblGrid>
                <a:gridCol w="45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48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2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4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1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12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7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4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25730" marB="2573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4278" name="Rectangle 6351"/>
          <p:cNvSpPr>
            <a:spLocks noChangeArrowheads="1"/>
          </p:cNvSpPr>
          <p:nvPr/>
        </p:nvSpPr>
        <p:spPr bwMode="auto">
          <a:xfrm>
            <a:off x="2800350" y="1328737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279" name="Rectangle 6354"/>
          <p:cNvSpPr>
            <a:spLocks noChangeArrowheads="1"/>
          </p:cNvSpPr>
          <p:nvPr/>
        </p:nvSpPr>
        <p:spPr bwMode="auto">
          <a:xfrm>
            <a:off x="4629150" y="1328737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280" name="Rectangle 6401"/>
          <p:cNvSpPr>
            <a:spLocks noChangeArrowheads="1"/>
          </p:cNvSpPr>
          <p:nvPr/>
        </p:nvSpPr>
        <p:spPr bwMode="auto">
          <a:xfrm>
            <a:off x="1885950" y="1757363"/>
            <a:ext cx="457200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4281" name="Rectangle 6402"/>
          <p:cNvSpPr>
            <a:spLocks noChangeArrowheads="1"/>
          </p:cNvSpPr>
          <p:nvPr/>
        </p:nvSpPr>
        <p:spPr bwMode="auto">
          <a:xfrm>
            <a:off x="2800350" y="1757362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282" name="Rectangle 6403"/>
          <p:cNvSpPr>
            <a:spLocks noChangeArrowheads="1"/>
          </p:cNvSpPr>
          <p:nvPr/>
        </p:nvSpPr>
        <p:spPr bwMode="auto">
          <a:xfrm>
            <a:off x="3771900" y="1757362"/>
            <a:ext cx="457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4283" name="Rectangle 6404"/>
          <p:cNvSpPr>
            <a:spLocks noChangeArrowheads="1"/>
          </p:cNvSpPr>
          <p:nvPr/>
        </p:nvSpPr>
        <p:spPr bwMode="auto">
          <a:xfrm>
            <a:off x="4514850" y="1757362"/>
            <a:ext cx="800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616" name="Rectangle 7791"/>
          <p:cNvSpPr>
            <a:spLocks noChangeArrowheads="1"/>
          </p:cNvSpPr>
          <p:nvPr/>
        </p:nvSpPr>
        <p:spPr bwMode="auto">
          <a:xfrm>
            <a:off x="1824039" y="365522"/>
            <a:ext cx="5095875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r>
              <a:rPr lang="en-US" sz="2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Uốn cây từ thuở còn non</a:t>
            </a:r>
            <a:endParaRPr lang="en-US" sz="2400" b="1">
              <a:solidFill>
                <a:srgbClr val="FF0000"/>
              </a:solidFill>
              <a:latin typeface="HP001 4 hang 1 ô ly" pitchFamily="34" charset="0"/>
            </a:endParaRPr>
          </a:p>
        </p:txBody>
      </p:sp>
      <p:sp>
        <p:nvSpPr>
          <p:cNvPr id="4617" name="Rectangle 7794"/>
          <p:cNvSpPr>
            <a:spLocks noChangeArrowheads="1"/>
          </p:cNvSpPr>
          <p:nvPr/>
        </p:nvSpPr>
        <p:spPr bwMode="auto">
          <a:xfrm>
            <a:off x="1974850" y="840581"/>
            <a:ext cx="5653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685800" eaLnBrk="1" hangingPunct="1"/>
            <a:r>
              <a:rPr lang="en-US" sz="2400" b="1">
                <a:solidFill>
                  <a:srgbClr val="FF0000"/>
                </a:solidFill>
                <a:latin typeface="HP001 4 hang 1 ô ly" pitchFamily="34" charset="0"/>
              </a:rPr>
              <a:t>  </a:t>
            </a:r>
            <a:r>
              <a:rPr lang="en-US" sz="24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Dạy con từ thuở con còn bi bô.</a:t>
            </a:r>
          </a:p>
        </p:txBody>
      </p:sp>
      <p:sp>
        <p:nvSpPr>
          <p:cNvPr id="44286" name="Rectangle 6401"/>
          <p:cNvSpPr>
            <a:spLocks noChangeArrowheads="1"/>
          </p:cNvSpPr>
          <p:nvPr/>
        </p:nvSpPr>
        <p:spPr bwMode="auto">
          <a:xfrm>
            <a:off x="3657600" y="2357437"/>
            <a:ext cx="1943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44287" name="Rectangle 6401"/>
          <p:cNvSpPr>
            <a:spLocks noChangeArrowheads="1"/>
          </p:cNvSpPr>
          <p:nvPr/>
        </p:nvSpPr>
        <p:spPr bwMode="auto">
          <a:xfrm>
            <a:off x="5943600" y="2357437"/>
            <a:ext cx="19431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25" name="Rectangle 6350"/>
          <p:cNvSpPr>
            <a:spLocks noChangeArrowheads="1"/>
          </p:cNvSpPr>
          <p:nvPr/>
        </p:nvSpPr>
        <p:spPr bwMode="auto">
          <a:xfrm>
            <a:off x="1890714" y="2021682"/>
            <a:ext cx="223837" cy="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  <a:latin typeface="HP001 4 hang 1 ô ly" pitchFamily="34" charset="0"/>
            </a:endParaRPr>
          </a:p>
        </p:txBody>
      </p:sp>
      <p:sp>
        <p:nvSpPr>
          <p:cNvPr id="19" name="Rectangle 6350"/>
          <p:cNvSpPr>
            <a:spLocks noChangeArrowheads="1"/>
          </p:cNvSpPr>
          <p:nvPr/>
        </p:nvSpPr>
        <p:spPr bwMode="auto">
          <a:xfrm>
            <a:off x="4583113" y="1358504"/>
            <a:ext cx="457200" cy="48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685800" eaLnBrk="1" hangingPunct="1"/>
            <a:endParaRPr lang="en-US" sz="2400" b="1">
              <a:solidFill>
                <a:srgbClr val="000000"/>
              </a:solidFill>
              <a:latin typeface="HP001 4 hang 1 ô ly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747714" y="1832372"/>
            <a:ext cx="7786687" cy="124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342900" defTabSz="685800">
              <a:defRPr sz="2100">
                <a:solidFill>
                  <a:schemeClr val="tx1"/>
                </a:solidFill>
                <a:latin typeface="Arial" charset="0"/>
              </a:defRPr>
            </a:lvl2pPr>
            <a:lvl3pPr marL="685800" defTabSz="685800">
              <a:defRPr>
                <a:solidFill>
                  <a:schemeClr val="tx1"/>
                </a:solidFill>
                <a:latin typeface="Arial" charset="0"/>
              </a:defRPr>
            </a:lvl3pPr>
            <a:lvl4pPr marL="1028700" defTabSz="6858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1371600" defTabSz="6858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1828800" defTabSz="685800" eaLnBrk="0" hangingPunct="0">
              <a:defRPr sz="1500">
                <a:solidFill>
                  <a:schemeClr val="tx1"/>
                </a:solidFill>
                <a:latin typeface="Arial" charset="0"/>
              </a:defRPr>
            </a:lvl6pPr>
            <a:lvl7pPr marL="2286000" defTabSz="685800" eaLnBrk="0" hangingPunct="0">
              <a:defRPr sz="1500">
                <a:solidFill>
                  <a:schemeClr val="tx1"/>
                </a:solidFill>
                <a:latin typeface="Arial" charset="0"/>
              </a:defRPr>
            </a:lvl7pPr>
            <a:lvl8pPr marL="2743200" defTabSz="685800" eaLnBrk="0" hangingPunct="0">
              <a:defRPr sz="1500">
                <a:solidFill>
                  <a:schemeClr val="tx1"/>
                </a:solidFill>
                <a:latin typeface="Arial" charset="0"/>
              </a:defRPr>
            </a:lvl8pPr>
            <a:lvl9pPr marL="3200400" defTabSz="685800" eaLnBrk="0" hangingPunct="0"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Những chữ nào được viết hoa?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- Nêu độ cao các con chữ. </a:t>
            </a:r>
          </a:p>
          <a:p>
            <a:pPr algn="ctr" eaLnBrk="1" hangingPunct="1">
              <a:lnSpc>
                <a:spcPct val="90000"/>
              </a:lnSpc>
              <a:spcBef>
                <a:spcPts val="750"/>
              </a:spcBef>
            </a:pPr>
            <a:endParaRPr lang="en-US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ubtitle 6"/>
          <p:cNvSpPr txBox="1">
            <a:spLocks/>
          </p:cNvSpPr>
          <p:nvPr/>
        </p:nvSpPr>
        <p:spPr>
          <a:xfrm>
            <a:off x="295275" y="2863453"/>
            <a:ext cx="8153400" cy="12418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342900">
              <a:defRPr sz="2100">
                <a:solidFill>
                  <a:schemeClr val="tx1"/>
                </a:solidFill>
                <a:latin typeface="Arial" charset="0"/>
              </a:defRPr>
            </a:lvl2pPr>
            <a:lvl3pPr marL="685800">
              <a:defRPr>
                <a:solidFill>
                  <a:schemeClr val="tx1"/>
                </a:solidFill>
                <a:latin typeface="Arial" charset="0"/>
              </a:defRPr>
            </a:lvl3pPr>
            <a:lvl4pPr marL="10287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13716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1828800" eaLnBrk="0" hangingPunct="0">
              <a:defRPr sz="1500">
                <a:solidFill>
                  <a:schemeClr val="tx1"/>
                </a:solidFill>
                <a:latin typeface="Arial" charset="0"/>
              </a:defRPr>
            </a:lvl6pPr>
            <a:lvl7pPr marL="2286000" eaLnBrk="0" hangingPunct="0">
              <a:defRPr sz="1500">
                <a:solidFill>
                  <a:schemeClr val="tx1"/>
                </a:solidFill>
                <a:latin typeface="Arial" charset="0"/>
              </a:defRPr>
            </a:lvl7pPr>
            <a:lvl8pPr marL="2743200" eaLnBrk="0" hangingPunct="0">
              <a:defRPr sz="1500">
                <a:solidFill>
                  <a:schemeClr val="tx1"/>
                </a:solidFill>
                <a:latin typeface="Arial" charset="0"/>
              </a:defRPr>
            </a:lvl8pPr>
            <a:lvl9pPr marL="3200400" eaLnBrk="0" hangingPunct="0"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>
                <a:latin typeface="Times New Roman" pitchFamily="18" charset="0"/>
                <a:cs typeface="Times New Roman" pitchFamily="18" charset="0"/>
              </a:rPr>
              <a:t>- Hai câu ứng dụng trên nói về điều gì?</a:t>
            </a:r>
          </a:p>
        </p:txBody>
      </p:sp>
      <p:sp>
        <p:nvSpPr>
          <p:cNvPr id="21" name="Subtitle 6"/>
          <p:cNvSpPr txBox="1">
            <a:spLocks/>
          </p:cNvSpPr>
          <p:nvPr/>
        </p:nvSpPr>
        <p:spPr>
          <a:xfrm>
            <a:off x="239713" y="3582591"/>
            <a:ext cx="8686800" cy="124182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342900">
              <a:defRPr sz="2100">
                <a:solidFill>
                  <a:schemeClr val="tx1"/>
                </a:solidFill>
                <a:latin typeface="Arial" charset="0"/>
              </a:defRPr>
            </a:lvl2pPr>
            <a:lvl3pPr marL="685800">
              <a:defRPr>
                <a:solidFill>
                  <a:schemeClr val="tx1"/>
                </a:solidFill>
                <a:latin typeface="Arial" charset="0"/>
              </a:defRPr>
            </a:lvl3pPr>
            <a:lvl4pPr marL="1028700">
              <a:defRPr sz="1500">
                <a:solidFill>
                  <a:schemeClr val="tx1"/>
                </a:solidFill>
                <a:latin typeface="Arial" charset="0"/>
              </a:defRPr>
            </a:lvl4pPr>
            <a:lvl5pPr marL="1371600">
              <a:defRPr sz="1500">
                <a:solidFill>
                  <a:schemeClr val="tx1"/>
                </a:solidFill>
                <a:latin typeface="Arial" charset="0"/>
              </a:defRPr>
            </a:lvl5pPr>
            <a:lvl6pPr marL="1828800" eaLnBrk="0" hangingPunct="0">
              <a:defRPr sz="1500">
                <a:solidFill>
                  <a:schemeClr val="tx1"/>
                </a:solidFill>
                <a:latin typeface="Arial" charset="0"/>
              </a:defRPr>
            </a:lvl6pPr>
            <a:lvl7pPr marL="2286000" eaLnBrk="0" hangingPunct="0">
              <a:defRPr sz="1500">
                <a:solidFill>
                  <a:schemeClr val="tx1"/>
                </a:solidFill>
                <a:latin typeface="Arial" charset="0"/>
              </a:defRPr>
            </a:lvl7pPr>
            <a:lvl8pPr marL="2743200" eaLnBrk="0" hangingPunct="0">
              <a:defRPr sz="1500">
                <a:solidFill>
                  <a:schemeClr val="tx1"/>
                </a:solidFill>
                <a:latin typeface="Arial" charset="0"/>
              </a:defRPr>
            </a:lvl8pPr>
            <a:lvl9pPr marL="3200400" eaLnBrk="0" hangingPunct="0">
              <a:defRPr sz="1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non cành mềm nên dễ uốn. Cha mẹ dạy con ngay từ nhỏ, mới dễ hình thành những thói quen tốt cho cây.</a:t>
            </a:r>
          </a:p>
        </p:txBody>
      </p:sp>
    </p:spTree>
    <p:extLst>
      <p:ext uri="{BB962C8B-B14F-4D97-AF65-F5344CB8AC3E}">
        <p14:creationId xmlns:p14="http://schemas.microsoft.com/office/powerpoint/2010/main" val="6884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704850" y="2573338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Uông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Bí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419600" y="185896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754063" y="1843088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B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3247350"/>
            <a:ext cx="71005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3886715"/>
            <a:ext cx="4559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Nêu độ cao các con chữ. </a:t>
            </a:r>
          </a:p>
        </p:txBody>
      </p:sp>
    </p:spTree>
    <p:extLst>
      <p:ext uri="{BB962C8B-B14F-4D97-AF65-F5344CB8AC3E}">
        <p14:creationId xmlns:p14="http://schemas.microsoft.com/office/powerpoint/2010/main" val="2771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o Hanh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>
            <a:fillRect/>
          </a:stretch>
        </p:blipFill>
        <p:spPr bwMode="auto">
          <a:xfrm>
            <a:off x="2133600" y="0"/>
            <a:ext cx="50673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4291013" y="634604"/>
            <a:ext cx="639762" cy="369332"/>
          </a:xfrm>
          <a:custGeom>
            <a:avLst/>
            <a:gdLst>
              <a:gd name="T0" fmla="*/ 2476594 w 558800"/>
              <a:gd name="T1" fmla="*/ 666677 h 294217"/>
              <a:gd name="T2" fmla="*/ 2110735 w 558800"/>
              <a:gd name="T3" fmla="*/ 238105 h 294217"/>
              <a:gd name="T4" fmla="*/ 1801158 w 558800"/>
              <a:gd name="T5" fmla="*/ 380956 h 294217"/>
              <a:gd name="T6" fmla="*/ 1463444 w 558800"/>
              <a:gd name="T7" fmla="*/ 23819 h 294217"/>
              <a:gd name="T8" fmla="*/ 1435297 w 558800"/>
              <a:gd name="T9" fmla="*/ 238105 h 294217"/>
              <a:gd name="T10" fmla="*/ 816149 w 558800"/>
              <a:gd name="T11" fmla="*/ 1238102 h 294217"/>
              <a:gd name="T12" fmla="*/ 675431 w 558800"/>
              <a:gd name="T13" fmla="*/ 2166698 h 294217"/>
              <a:gd name="T14" fmla="*/ 478433 w 558800"/>
              <a:gd name="T15" fmla="*/ 2095257 h 294217"/>
              <a:gd name="T16" fmla="*/ 337715 w 558800"/>
              <a:gd name="T17" fmla="*/ 2309546 h 294217"/>
              <a:gd name="T18" fmla="*/ 28146 w 558800"/>
              <a:gd name="T19" fmla="*/ 2023830 h 294217"/>
              <a:gd name="T20" fmla="*/ 168860 w 558800"/>
              <a:gd name="T21" fmla="*/ 2595262 h 294217"/>
              <a:gd name="T22" fmla="*/ 365857 w 558800"/>
              <a:gd name="T23" fmla="*/ 2738112 h 294217"/>
              <a:gd name="T24" fmla="*/ 422147 w 558800"/>
              <a:gd name="T25" fmla="*/ 3166699 h 294217"/>
              <a:gd name="T26" fmla="*/ 562865 w 558800"/>
              <a:gd name="T27" fmla="*/ 3309553 h 294217"/>
              <a:gd name="T28" fmla="*/ 591006 w 558800"/>
              <a:gd name="T29" fmla="*/ 3166699 h 294217"/>
              <a:gd name="T30" fmla="*/ 816149 w 558800"/>
              <a:gd name="T31" fmla="*/ 3166699 h 294217"/>
              <a:gd name="T32" fmla="*/ 1041289 w 558800"/>
              <a:gd name="T33" fmla="*/ 3238125 h 294217"/>
              <a:gd name="T34" fmla="*/ 1210150 w 558800"/>
              <a:gd name="T35" fmla="*/ 2880973 h 294217"/>
              <a:gd name="T36" fmla="*/ 1350870 w 558800"/>
              <a:gd name="T37" fmla="*/ 2880973 h 294217"/>
              <a:gd name="T38" fmla="*/ 1519720 w 558800"/>
              <a:gd name="T39" fmla="*/ 2380983 h 294217"/>
              <a:gd name="T40" fmla="*/ 1773012 w 558800"/>
              <a:gd name="T41" fmla="*/ 2380983 h 294217"/>
              <a:gd name="T42" fmla="*/ 1773012 w 558800"/>
              <a:gd name="T43" fmla="*/ 1809543 h 294217"/>
              <a:gd name="T44" fmla="*/ 2110735 w 558800"/>
              <a:gd name="T45" fmla="*/ 1380959 h 294217"/>
              <a:gd name="T46" fmla="*/ 2476594 w 558800"/>
              <a:gd name="T47" fmla="*/ 666677 h 2942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58800"/>
              <a:gd name="T73" fmla="*/ 0 h 294217"/>
              <a:gd name="T74" fmla="*/ 558800 w 558800"/>
              <a:gd name="T75" fmla="*/ 294217 h 29421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58800" h="294217">
                <a:moveTo>
                  <a:pt x="558800" y="59267"/>
                </a:moveTo>
                <a:cubicBezTo>
                  <a:pt x="558800" y="42334"/>
                  <a:pt x="501650" y="25400"/>
                  <a:pt x="476250" y="21167"/>
                </a:cubicBezTo>
                <a:cubicBezTo>
                  <a:pt x="450850" y="16934"/>
                  <a:pt x="430742" y="37042"/>
                  <a:pt x="406400" y="33867"/>
                </a:cubicBezTo>
                <a:cubicBezTo>
                  <a:pt x="382058" y="30692"/>
                  <a:pt x="343958" y="4234"/>
                  <a:pt x="330200" y="2117"/>
                </a:cubicBezTo>
                <a:cubicBezTo>
                  <a:pt x="316442" y="0"/>
                  <a:pt x="348192" y="3175"/>
                  <a:pt x="323850" y="21167"/>
                </a:cubicBezTo>
                <a:cubicBezTo>
                  <a:pt x="299508" y="39159"/>
                  <a:pt x="212725" y="81492"/>
                  <a:pt x="184150" y="110067"/>
                </a:cubicBezTo>
                <a:cubicBezTo>
                  <a:pt x="155575" y="138642"/>
                  <a:pt x="165100" y="179917"/>
                  <a:pt x="152400" y="192617"/>
                </a:cubicBezTo>
                <a:cubicBezTo>
                  <a:pt x="139700" y="205317"/>
                  <a:pt x="120650" y="184150"/>
                  <a:pt x="107950" y="186267"/>
                </a:cubicBezTo>
                <a:cubicBezTo>
                  <a:pt x="95250" y="188384"/>
                  <a:pt x="93133" y="206375"/>
                  <a:pt x="76200" y="205317"/>
                </a:cubicBezTo>
                <a:cubicBezTo>
                  <a:pt x="59267" y="204259"/>
                  <a:pt x="12700" y="175684"/>
                  <a:pt x="6350" y="179917"/>
                </a:cubicBezTo>
                <a:cubicBezTo>
                  <a:pt x="0" y="184150"/>
                  <a:pt x="25400" y="220134"/>
                  <a:pt x="38100" y="230717"/>
                </a:cubicBezTo>
                <a:cubicBezTo>
                  <a:pt x="50800" y="241300"/>
                  <a:pt x="73025" y="234950"/>
                  <a:pt x="82550" y="243417"/>
                </a:cubicBezTo>
                <a:cubicBezTo>
                  <a:pt x="92075" y="251884"/>
                  <a:pt x="87842" y="273050"/>
                  <a:pt x="95250" y="281517"/>
                </a:cubicBezTo>
                <a:cubicBezTo>
                  <a:pt x="102658" y="289984"/>
                  <a:pt x="120650" y="294217"/>
                  <a:pt x="127000" y="294217"/>
                </a:cubicBezTo>
                <a:cubicBezTo>
                  <a:pt x="133350" y="294217"/>
                  <a:pt x="123825" y="283634"/>
                  <a:pt x="133350" y="281517"/>
                </a:cubicBezTo>
                <a:cubicBezTo>
                  <a:pt x="142875" y="279400"/>
                  <a:pt x="167217" y="280459"/>
                  <a:pt x="184150" y="281517"/>
                </a:cubicBezTo>
                <a:cubicBezTo>
                  <a:pt x="201083" y="282575"/>
                  <a:pt x="220133" y="292100"/>
                  <a:pt x="234950" y="287867"/>
                </a:cubicBezTo>
                <a:cubicBezTo>
                  <a:pt x="249767" y="283634"/>
                  <a:pt x="261408" y="261409"/>
                  <a:pt x="273050" y="256117"/>
                </a:cubicBezTo>
                <a:cubicBezTo>
                  <a:pt x="284692" y="250825"/>
                  <a:pt x="293158" y="263525"/>
                  <a:pt x="304800" y="256117"/>
                </a:cubicBezTo>
                <a:cubicBezTo>
                  <a:pt x="316442" y="248709"/>
                  <a:pt x="327025" y="219075"/>
                  <a:pt x="342900" y="211667"/>
                </a:cubicBezTo>
                <a:cubicBezTo>
                  <a:pt x="358775" y="204259"/>
                  <a:pt x="390525" y="220134"/>
                  <a:pt x="400050" y="211667"/>
                </a:cubicBezTo>
                <a:cubicBezTo>
                  <a:pt x="409575" y="203200"/>
                  <a:pt x="387350" y="175684"/>
                  <a:pt x="400050" y="160867"/>
                </a:cubicBezTo>
                <a:cubicBezTo>
                  <a:pt x="412750" y="146050"/>
                  <a:pt x="451908" y="137584"/>
                  <a:pt x="476250" y="122767"/>
                </a:cubicBezTo>
                <a:cubicBezTo>
                  <a:pt x="500592" y="107950"/>
                  <a:pt x="558800" y="76200"/>
                  <a:pt x="558800" y="5926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" name="Picture 5" descr="QuangNinh_Map_10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11"/>
            <a:ext cx="8680450" cy="428625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1697038" y="2597944"/>
            <a:ext cx="806450" cy="369332"/>
          </a:xfrm>
          <a:custGeom>
            <a:avLst/>
            <a:gdLst>
              <a:gd name="T0" fmla="*/ 93133 w 806450"/>
              <a:gd name="T1" fmla="*/ 14729 h 941917"/>
              <a:gd name="T2" fmla="*/ 207433 w 806450"/>
              <a:gd name="T3" fmla="*/ 39968 h 941917"/>
              <a:gd name="T4" fmla="*/ 410633 w 806450"/>
              <a:gd name="T5" fmla="*/ 77833 h 941917"/>
              <a:gd name="T6" fmla="*/ 524933 w 806450"/>
              <a:gd name="T7" fmla="*/ 103079 h 941917"/>
              <a:gd name="T8" fmla="*/ 575733 w 806450"/>
              <a:gd name="T9" fmla="*/ 65210 h 941917"/>
              <a:gd name="T10" fmla="*/ 728133 w 806450"/>
              <a:gd name="T11" fmla="*/ 77833 h 941917"/>
              <a:gd name="T12" fmla="*/ 791633 w 806450"/>
              <a:gd name="T13" fmla="*/ 254539 h 941917"/>
              <a:gd name="T14" fmla="*/ 715433 w 806450"/>
              <a:gd name="T15" fmla="*/ 317648 h 941917"/>
              <a:gd name="T16" fmla="*/ 766233 w 806450"/>
              <a:gd name="T17" fmla="*/ 380756 h 941917"/>
              <a:gd name="T18" fmla="*/ 702733 w 806450"/>
              <a:gd name="T19" fmla="*/ 494352 h 941917"/>
              <a:gd name="T20" fmla="*/ 791633 w 806450"/>
              <a:gd name="T21" fmla="*/ 570082 h 941917"/>
              <a:gd name="T22" fmla="*/ 791633 w 806450"/>
              <a:gd name="T23" fmla="*/ 633192 h 941917"/>
              <a:gd name="T24" fmla="*/ 753533 w 806450"/>
              <a:gd name="T25" fmla="*/ 671056 h 941917"/>
              <a:gd name="T26" fmla="*/ 740833 w 806450"/>
              <a:gd name="T27" fmla="*/ 708923 h 941917"/>
              <a:gd name="T28" fmla="*/ 728133 w 806450"/>
              <a:gd name="T29" fmla="*/ 772031 h 941917"/>
              <a:gd name="T30" fmla="*/ 651933 w 806450"/>
              <a:gd name="T31" fmla="*/ 809896 h 941917"/>
              <a:gd name="T32" fmla="*/ 575733 w 806450"/>
              <a:gd name="T33" fmla="*/ 809896 h 941917"/>
              <a:gd name="T34" fmla="*/ 461433 w 806450"/>
              <a:gd name="T35" fmla="*/ 797275 h 941917"/>
              <a:gd name="T36" fmla="*/ 461433 w 806450"/>
              <a:gd name="T37" fmla="*/ 847761 h 941917"/>
              <a:gd name="T38" fmla="*/ 410633 w 806450"/>
              <a:gd name="T39" fmla="*/ 847761 h 941917"/>
              <a:gd name="T40" fmla="*/ 436033 w 806450"/>
              <a:gd name="T41" fmla="*/ 898248 h 941917"/>
              <a:gd name="T42" fmla="*/ 385233 w 806450"/>
              <a:gd name="T43" fmla="*/ 936113 h 941917"/>
              <a:gd name="T44" fmla="*/ 283633 w 806450"/>
              <a:gd name="T45" fmla="*/ 898248 h 941917"/>
              <a:gd name="T46" fmla="*/ 194733 w 806450"/>
              <a:gd name="T47" fmla="*/ 910870 h 941917"/>
              <a:gd name="T48" fmla="*/ 232833 w 806450"/>
              <a:gd name="T49" fmla="*/ 759409 h 941917"/>
              <a:gd name="T50" fmla="*/ 182033 w 806450"/>
              <a:gd name="T51" fmla="*/ 708923 h 941917"/>
              <a:gd name="T52" fmla="*/ 131233 w 806450"/>
              <a:gd name="T53" fmla="*/ 708923 h 941917"/>
              <a:gd name="T54" fmla="*/ 93133 w 806450"/>
              <a:gd name="T55" fmla="*/ 607948 h 941917"/>
              <a:gd name="T56" fmla="*/ 143933 w 806450"/>
              <a:gd name="T57" fmla="*/ 469108 h 941917"/>
              <a:gd name="T58" fmla="*/ 80433 w 806450"/>
              <a:gd name="T59" fmla="*/ 368135 h 941917"/>
              <a:gd name="T60" fmla="*/ 55033 w 806450"/>
              <a:gd name="T61" fmla="*/ 342891 h 941917"/>
              <a:gd name="T62" fmla="*/ 4233 w 806450"/>
              <a:gd name="T63" fmla="*/ 342891 h 941917"/>
              <a:gd name="T64" fmla="*/ 29633 w 806450"/>
              <a:gd name="T65" fmla="*/ 267161 h 941917"/>
              <a:gd name="T66" fmla="*/ 80433 w 806450"/>
              <a:gd name="T67" fmla="*/ 128324 h 941917"/>
              <a:gd name="T68" fmla="*/ 93133 w 806450"/>
              <a:gd name="T69" fmla="*/ 14729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solidFill>
            <a:srgbClr val="FFFF00"/>
          </a:solidFill>
          <a:ln w="19050" algn="ctr">
            <a:solidFill>
              <a:srgbClr val="33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20785495">
            <a:off x="1382713" y="2611965"/>
            <a:ext cx="13954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1400">
                <a:solidFill>
                  <a:srgbClr val="FF0000"/>
                </a:solidFill>
                <a:latin typeface="+mj-lt"/>
              </a:rPr>
              <a:t>TX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1400">
                <a:solidFill>
                  <a:srgbClr val="FF0000"/>
                </a:solidFill>
                <a:latin typeface="+mj-lt"/>
              </a:rPr>
              <a:t>Uông Bí</a:t>
            </a:r>
          </a:p>
        </p:txBody>
      </p:sp>
      <p:sp>
        <p:nvSpPr>
          <p:cNvPr id="9" name="Freeform 8"/>
          <p:cNvSpPr>
            <a:spLocks noChangeArrowheads="1"/>
          </p:cNvSpPr>
          <p:nvPr/>
        </p:nvSpPr>
        <p:spPr bwMode="auto">
          <a:xfrm>
            <a:off x="1690688" y="2594373"/>
            <a:ext cx="806450" cy="369332"/>
          </a:xfrm>
          <a:custGeom>
            <a:avLst/>
            <a:gdLst>
              <a:gd name="T0" fmla="*/ 93133 w 806450"/>
              <a:gd name="T1" fmla="*/ 15004 h 941917"/>
              <a:gd name="T2" fmla="*/ 207433 w 806450"/>
              <a:gd name="T3" fmla="*/ 40716 h 941917"/>
              <a:gd name="T4" fmla="*/ 410633 w 806450"/>
              <a:gd name="T5" fmla="*/ 79290 h 941917"/>
              <a:gd name="T6" fmla="*/ 524933 w 806450"/>
              <a:gd name="T7" fmla="*/ 105007 h 941917"/>
              <a:gd name="T8" fmla="*/ 575733 w 806450"/>
              <a:gd name="T9" fmla="*/ 66432 h 941917"/>
              <a:gd name="T10" fmla="*/ 728133 w 806450"/>
              <a:gd name="T11" fmla="*/ 79290 h 941917"/>
              <a:gd name="T12" fmla="*/ 791633 w 806450"/>
              <a:gd name="T13" fmla="*/ 259300 h 941917"/>
              <a:gd name="T14" fmla="*/ 715433 w 806450"/>
              <a:gd name="T15" fmla="*/ 323588 h 941917"/>
              <a:gd name="T16" fmla="*/ 766233 w 806450"/>
              <a:gd name="T17" fmla="*/ 387877 h 941917"/>
              <a:gd name="T18" fmla="*/ 702733 w 806450"/>
              <a:gd name="T19" fmla="*/ 503597 h 941917"/>
              <a:gd name="T20" fmla="*/ 791633 w 806450"/>
              <a:gd name="T21" fmla="*/ 580745 h 941917"/>
              <a:gd name="T22" fmla="*/ 791633 w 806450"/>
              <a:gd name="T23" fmla="*/ 645035 h 941917"/>
              <a:gd name="T24" fmla="*/ 753533 w 806450"/>
              <a:gd name="T25" fmla="*/ 683607 h 941917"/>
              <a:gd name="T26" fmla="*/ 740833 w 806450"/>
              <a:gd name="T27" fmla="*/ 722180 h 941917"/>
              <a:gd name="T28" fmla="*/ 728133 w 806450"/>
              <a:gd name="T29" fmla="*/ 786469 h 941917"/>
              <a:gd name="T30" fmla="*/ 651933 w 806450"/>
              <a:gd name="T31" fmla="*/ 825042 h 941917"/>
              <a:gd name="T32" fmla="*/ 575733 w 806450"/>
              <a:gd name="T33" fmla="*/ 825042 h 941917"/>
              <a:gd name="T34" fmla="*/ 461433 w 806450"/>
              <a:gd name="T35" fmla="*/ 812183 h 941917"/>
              <a:gd name="T36" fmla="*/ 461433 w 806450"/>
              <a:gd name="T37" fmla="*/ 863616 h 941917"/>
              <a:gd name="T38" fmla="*/ 410633 w 806450"/>
              <a:gd name="T39" fmla="*/ 863616 h 941917"/>
              <a:gd name="T40" fmla="*/ 436033 w 806450"/>
              <a:gd name="T41" fmla="*/ 915047 h 941917"/>
              <a:gd name="T42" fmla="*/ 385233 w 806450"/>
              <a:gd name="T43" fmla="*/ 953621 h 941917"/>
              <a:gd name="T44" fmla="*/ 283633 w 806450"/>
              <a:gd name="T45" fmla="*/ 915047 h 941917"/>
              <a:gd name="T46" fmla="*/ 194733 w 806450"/>
              <a:gd name="T47" fmla="*/ 927905 h 941917"/>
              <a:gd name="T48" fmla="*/ 232833 w 806450"/>
              <a:gd name="T49" fmla="*/ 773610 h 941917"/>
              <a:gd name="T50" fmla="*/ 182033 w 806450"/>
              <a:gd name="T51" fmla="*/ 722180 h 941917"/>
              <a:gd name="T52" fmla="*/ 131233 w 806450"/>
              <a:gd name="T53" fmla="*/ 722180 h 941917"/>
              <a:gd name="T54" fmla="*/ 93133 w 806450"/>
              <a:gd name="T55" fmla="*/ 619319 h 941917"/>
              <a:gd name="T56" fmla="*/ 143933 w 806450"/>
              <a:gd name="T57" fmla="*/ 477882 h 941917"/>
              <a:gd name="T58" fmla="*/ 80433 w 806450"/>
              <a:gd name="T59" fmla="*/ 375019 h 941917"/>
              <a:gd name="T60" fmla="*/ 55033 w 806450"/>
              <a:gd name="T61" fmla="*/ 349304 h 941917"/>
              <a:gd name="T62" fmla="*/ 4233 w 806450"/>
              <a:gd name="T63" fmla="*/ 349304 h 941917"/>
              <a:gd name="T64" fmla="*/ 29633 w 806450"/>
              <a:gd name="T65" fmla="*/ 272157 h 941917"/>
              <a:gd name="T66" fmla="*/ 80433 w 806450"/>
              <a:gd name="T67" fmla="*/ 130722 h 941917"/>
              <a:gd name="T68" fmla="*/ 93133 w 806450"/>
              <a:gd name="T69" fmla="*/ 15004 h 9419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06450"/>
              <a:gd name="T106" fmla="*/ 0 h 941917"/>
              <a:gd name="T107" fmla="*/ 806450 w 806450"/>
              <a:gd name="T108" fmla="*/ 941917 h 94191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06450" h="941917">
                <a:moveTo>
                  <a:pt x="93133" y="14817"/>
                </a:moveTo>
                <a:cubicBezTo>
                  <a:pt x="114300" y="0"/>
                  <a:pt x="154516" y="29634"/>
                  <a:pt x="207433" y="40217"/>
                </a:cubicBezTo>
                <a:cubicBezTo>
                  <a:pt x="260350" y="50800"/>
                  <a:pt x="357716" y="67734"/>
                  <a:pt x="410633" y="78317"/>
                </a:cubicBezTo>
                <a:cubicBezTo>
                  <a:pt x="463550" y="88900"/>
                  <a:pt x="497416" y="105834"/>
                  <a:pt x="524933" y="103717"/>
                </a:cubicBezTo>
                <a:cubicBezTo>
                  <a:pt x="552450" y="101600"/>
                  <a:pt x="541866" y="69850"/>
                  <a:pt x="575733" y="65617"/>
                </a:cubicBezTo>
                <a:cubicBezTo>
                  <a:pt x="609600" y="61384"/>
                  <a:pt x="692150" y="46567"/>
                  <a:pt x="728133" y="78317"/>
                </a:cubicBezTo>
                <a:cubicBezTo>
                  <a:pt x="764116" y="110067"/>
                  <a:pt x="793750" y="215900"/>
                  <a:pt x="791633" y="256117"/>
                </a:cubicBezTo>
                <a:cubicBezTo>
                  <a:pt x="789516" y="296334"/>
                  <a:pt x="719666" y="298450"/>
                  <a:pt x="715433" y="319617"/>
                </a:cubicBezTo>
                <a:cubicBezTo>
                  <a:pt x="711200" y="340784"/>
                  <a:pt x="768350" y="353484"/>
                  <a:pt x="766233" y="383117"/>
                </a:cubicBezTo>
                <a:cubicBezTo>
                  <a:pt x="764116" y="412750"/>
                  <a:pt x="698500" y="465667"/>
                  <a:pt x="702733" y="497417"/>
                </a:cubicBezTo>
                <a:cubicBezTo>
                  <a:pt x="706966" y="529167"/>
                  <a:pt x="776816" y="550334"/>
                  <a:pt x="791633" y="573617"/>
                </a:cubicBezTo>
                <a:cubicBezTo>
                  <a:pt x="806450" y="596900"/>
                  <a:pt x="797983" y="620184"/>
                  <a:pt x="791633" y="637117"/>
                </a:cubicBezTo>
                <a:cubicBezTo>
                  <a:pt x="785283" y="654050"/>
                  <a:pt x="762000" y="662517"/>
                  <a:pt x="753533" y="675217"/>
                </a:cubicBezTo>
                <a:cubicBezTo>
                  <a:pt x="745066" y="687917"/>
                  <a:pt x="745066" y="696384"/>
                  <a:pt x="740833" y="713317"/>
                </a:cubicBezTo>
                <a:cubicBezTo>
                  <a:pt x="736600" y="730250"/>
                  <a:pt x="742950" y="759884"/>
                  <a:pt x="728133" y="776817"/>
                </a:cubicBezTo>
                <a:cubicBezTo>
                  <a:pt x="713316" y="793750"/>
                  <a:pt x="677333" y="808567"/>
                  <a:pt x="651933" y="814917"/>
                </a:cubicBezTo>
                <a:cubicBezTo>
                  <a:pt x="626533" y="821267"/>
                  <a:pt x="607483" y="817034"/>
                  <a:pt x="575733" y="814917"/>
                </a:cubicBezTo>
                <a:cubicBezTo>
                  <a:pt x="543983" y="812800"/>
                  <a:pt x="480483" y="795867"/>
                  <a:pt x="461433" y="802217"/>
                </a:cubicBezTo>
                <a:cubicBezTo>
                  <a:pt x="442383" y="808567"/>
                  <a:pt x="469900" y="844550"/>
                  <a:pt x="461433" y="853017"/>
                </a:cubicBezTo>
                <a:cubicBezTo>
                  <a:pt x="452966" y="861484"/>
                  <a:pt x="414866" y="844550"/>
                  <a:pt x="410633" y="853017"/>
                </a:cubicBezTo>
                <a:cubicBezTo>
                  <a:pt x="406400" y="861484"/>
                  <a:pt x="440266" y="889000"/>
                  <a:pt x="436033" y="903817"/>
                </a:cubicBezTo>
                <a:cubicBezTo>
                  <a:pt x="431800" y="918634"/>
                  <a:pt x="410633" y="941917"/>
                  <a:pt x="385233" y="941917"/>
                </a:cubicBezTo>
                <a:cubicBezTo>
                  <a:pt x="359833" y="941917"/>
                  <a:pt x="315383" y="908050"/>
                  <a:pt x="283633" y="903817"/>
                </a:cubicBezTo>
                <a:cubicBezTo>
                  <a:pt x="251883" y="899584"/>
                  <a:pt x="203200" y="939800"/>
                  <a:pt x="194733" y="916517"/>
                </a:cubicBezTo>
                <a:cubicBezTo>
                  <a:pt x="186266" y="893234"/>
                  <a:pt x="234950" y="797984"/>
                  <a:pt x="232833" y="764117"/>
                </a:cubicBezTo>
                <a:cubicBezTo>
                  <a:pt x="230716" y="730250"/>
                  <a:pt x="198966" y="721784"/>
                  <a:pt x="182033" y="713317"/>
                </a:cubicBezTo>
                <a:cubicBezTo>
                  <a:pt x="165100" y="704850"/>
                  <a:pt x="146050" y="730250"/>
                  <a:pt x="131233" y="713317"/>
                </a:cubicBezTo>
                <a:cubicBezTo>
                  <a:pt x="116416" y="696384"/>
                  <a:pt x="91016" y="651934"/>
                  <a:pt x="93133" y="611717"/>
                </a:cubicBezTo>
                <a:cubicBezTo>
                  <a:pt x="95250" y="571500"/>
                  <a:pt x="146050" y="512234"/>
                  <a:pt x="143933" y="472017"/>
                </a:cubicBezTo>
                <a:cubicBezTo>
                  <a:pt x="141816" y="431800"/>
                  <a:pt x="95250" y="391584"/>
                  <a:pt x="80433" y="370417"/>
                </a:cubicBezTo>
                <a:cubicBezTo>
                  <a:pt x="65616" y="349250"/>
                  <a:pt x="67733" y="349250"/>
                  <a:pt x="55033" y="345017"/>
                </a:cubicBezTo>
                <a:cubicBezTo>
                  <a:pt x="42333" y="340784"/>
                  <a:pt x="8466" y="357717"/>
                  <a:pt x="4233" y="345017"/>
                </a:cubicBezTo>
                <a:cubicBezTo>
                  <a:pt x="0" y="332317"/>
                  <a:pt x="16933" y="304800"/>
                  <a:pt x="29633" y="268817"/>
                </a:cubicBezTo>
                <a:cubicBezTo>
                  <a:pt x="42333" y="232834"/>
                  <a:pt x="67733" y="171450"/>
                  <a:pt x="80433" y="129117"/>
                </a:cubicBezTo>
                <a:cubicBezTo>
                  <a:pt x="93133" y="86784"/>
                  <a:pt x="71966" y="29634"/>
                  <a:pt x="93133" y="14817"/>
                </a:cubicBezTo>
                <a:close/>
              </a:path>
            </a:pathLst>
          </a:cu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3978275" y="789385"/>
            <a:ext cx="90488" cy="571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4132263" y="736997"/>
            <a:ext cx="0" cy="762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4270376" y="707629"/>
            <a:ext cx="0" cy="920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4422776" y="707629"/>
            <a:ext cx="0" cy="920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5-Point Star 15"/>
          <p:cNvSpPr/>
          <p:nvPr/>
        </p:nvSpPr>
        <p:spPr bwMode="auto">
          <a:xfrm>
            <a:off x="3802064" y="775097"/>
            <a:ext cx="274637" cy="958691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3400" y="4521994"/>
            <a:ext cx="8490513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3200" b="1" dirty="0">
                <a:solidFill>
                  <a:srgbClr val="99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7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uong bi ok.png">
            <a:extLst>
              <a:ext uri="{FF2B5EF4-FFF2-40B4-BE49-F238E27FC236}">
                <a16:creationId xmlns:a16="http://schemas.microsoft.com/office/drawing/2014/main" id="{6527E336-B3A0-4380-B328-D59A992E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41785"/>
            <a:ext cx="6386513" cy="325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5">
            <a:extLst>
              <a:ext uri="{FF2B5EF4-FFF2-40B4-BE49-F238E27FC236}">
                <a16:creationId xmlns:a16="http://schemas.microsoft.com/office/drawing/2014/main" id="{5E15AD10-222B-4756-9652-84D242FAF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991" y="1351360"/>
            <a:ext cx="1143000" cy="142875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4D2679DF-CA81-444E-A82E-086705D83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016" y="1338263"/>
            <a:ext cx="1143000" cy="142875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7FE75F-A31C-4B79-9D17-4E8EFA6E0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916" y="1922860"/>
            <a:ext cx="685800" cy="142875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E3BD2B48-1E2B-4429-85A2-3DEF08EC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216" y="2007394"/>
            <a:ext cx="1234678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27E7C869-851E-41DA-9F67-B1708FF17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2000250"/>
            <a:ext cx="616744" cy="685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2A6CA5-3944-4D6C-9808-B3B0422C5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032" y="2328863"/>
            <a:ext cx="83344" cy="71410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CC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7498F8-7D83-4C19-8734-C8F69324C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2" y="2344342"/>
            <a:ext cx="82154" cy="71410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CC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pic>
        <p:nvPicPr>
          <p:cNvPr id="10" name="Picture 9" descr="o.png">
            <a:extLst>
              <a:ext uri="{FF2B5EF4-FFF2-40B4-BE49-F238E27FC236}">
                <a16:creationId xmlns:a16="http://schemas.microsoft.com/office/drawing/2014/main" id="{61292792-9C5A-42A9-BCCF-B45CE757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35" y="1447800"/>
            <a:ext cx="1719263" cy="164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xit" presetSubtype="1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xit" presetSubtype="1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xit" presetSubtype="1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xit" presetSubtype="1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1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-14398" y="-47709"/>
            <a:ext cx="440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BẢNG CON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35"/>
          <p:cNvSpPr>
            <a:spLocks noChangeArrowheads="1"/>
          </p:cNvSpPr>
          <p:nvPr/>
        </p:nvSpPr>
        <p:spPr bwMode="auto">
          <a:xfrm>
            <a:off x="3327401" y="1417879"/>
            <a:ext cx="118013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            </a:t>
            </a:r>
            <a:endParaRPr lang="en-US" sz="135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D:\HINH NEN\Mẫu bảng\TV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6" b="26833"/>
          <a:stretch/>
        </p:blipFill>
        <p:spPr bwMode="auto">
          <a:xfrm>
            <a:off x="1238656" y="486446"/>
            <a:ext cx="6609944" cy="330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476882" y="773080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Uông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Bí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20122"/>
      </p:ext>
    </p:extLst>
  </p:cSld>
  <p:clrMapOvr>
    <a:masterClrMapping/>
  </p:clrMapOvr>
  <p:transition spd="slow">
    <p:cover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704850" y="2573338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Uông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Bí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419600" y="185896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0" y="33178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Uốn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non</a:t>
            </a: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754063" y="1843088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B</a:t>
            </a:r>
          </a:p>
        </p:txBody>
      </p:sp>
      <p:sp>
        <p:nvSpPr>
          <p:cNvPr id="4104" name="Rectangle 1"/>
          <p:cNvSpPr>
            <a:spLocks noChangeArrowheads="1"/>
          </p:cNvSpPr>
          <p:nvPr/>
        </p:nvSpPr>
        <p:spPr bwMode="auto">
          <a:xfrm>
            <a:off x="1632365" y="4041775"/>
            <a:ext cx="6120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Dạy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bi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bô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1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143000" y="2540000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</a:rPr>
              <a:t> Những chữ nào được viết hoa?</a:t>
            </a: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143000" y="3225800"/>
            <a:ext cx="647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Times New Roman" pitchFamily="18" charset="0"/>
              </a:rPr>
              <a:t>- Những con chữ nào cao 2 ly rưỡi ?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0" y="383216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Uốn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non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32365" y="1107116"/>
            <a:ext cx="6120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Dạy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bi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bô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BDAC14E-ADE1-41E8-94D1-CE8F66AA3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0313" t="38542" r="24729" b="35416"/>
          <a:stretch>
            <a:fillRect/>
          </a:stretch>
        </p:blipFill>
        <p:spPr bwMode="auto">
          <a:xfrm>
            <a:off x="1514475" y="1371601"/>
            <a:ext cx="6115050" cy="2173204"/>
          </a:xfrm>
          <a:prstGeom prst="rect">
            <a:avLst/>
          </a:prstGeom>
          <a:ln w="88900" cap="sq" cmpd="thickThin">
            <a:solidFill>
              <a:srgbClr val="008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72D9EB1-41F4-44DC-9525-93F30901D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6507" y="1714501"/>
            <a:ext cx="411956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8FA390-0FEE-4E30-B633-EC3C8CC73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154" y="2400301"/>
            <a:ext cx="410765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3165FB-6467-4809-9030-94E3E2736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7938" y="2609851"/>
            <a:ext cx="275035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08C6B9-4A35-4823-A8AD-52D714EA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934767"/>
            <a:ext cx="273844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0D72B8-878A-4665-93FA-9DF66C226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841" y="1735932"/>
            <a:ext cx="275034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A2551F-5601-4F1C-BA15-8F23EEC8A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2394348"/>
            <a:ext cx="273844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3776D72-E3E3-488E-B026-193300127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2384823"/>
            <a:ext cx="273844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B07666-01A4-4A8B-BCFA-4864A0906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098" y="2405063"/>
            <a:ext cx="273844" cy="714107"/>
          </a:xfrm>
          <a:prstGeom prst="ellipse">
            <a:avLst/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B15DD6-A685-4C81-A32A-929F846D9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353" y="2571751"/>
            <a:ext cx="204788" cy="71410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351326-48FC-4692-BAC0-395B6264C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1703" y="2565798"/>
            <a:ext cx="204788" cy="71410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A0F73F-6746-4257-BCAA-136FAC3DB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760" y="1907382"/>
            <a:ext cx="205978" cy="71410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BDAECC-3413-424F-B36B-16709BE9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94" y="1906192"/>
            <a:ext cx="205979" cy="71410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704850" y="2573338"/>
            <a:ext cx="464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Uông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Bí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4419600" y="185896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0" y="33178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Uốn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cây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non</a:t>
            </a:r>
          </a:p>
        </p:txBody>
      </p:sp>
      <p:sp>
        <p:nvSpPr>
          <p:cNvPr id="4103" name="TextBox 9"/>
          <p:cNvSpPr txBox="1">
            <a:spLocks noChangeArrowheads="1"/>
          </p:cNvSpPr>
          <p:nvPr/>
        </p:nvSpPr>
        <p:spPr bwMode="auto">
          <a:xfrm>
            <a:off x="754063" y="1843088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B</a:t>
            </a:r>
          </a:p>
        </p:txBody>
      </p:sp>
      <p:sp>
        <p:nvSpPr>
          <p:cNvPr id="4104" name="Rectangle 1"/>
          <p:cNvSpPr>
            <a:spLocks noChangeArrowheads="1"/>
          </p:cNvSpPr>
          <p:nvPr/>
        </p:nvSpPr>
        <p:spPr bwMode="auto">
          <a:xfrm>
            <a:off x="1632365" y="4041775"/>
            <a:ext cx="6120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Dạy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từ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thuở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còn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 bi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</a:rPr>
              <a:t>bô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04800" y="0"/>
            <a:ext cx="5029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u="sng">
                <a:solidFill>
                  <a:srgbClr val="0000CC"/>
                </a:solidFill>
                <a:latin typeface="Times New Roman" pitchFamily="18" charset="0"/>
              </a:rPr>
              <a:t>1- Tư thế ngồi viết: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Lưng thẳng, không tì ngực vào bàn.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Đầu hơi cúi.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Mắt cách vở khoảng 25 đến 30 cm.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Tay phải cầm bút.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Tay trái tì nhẹ lên mép vở để giữ.</a:t>
            </a:r>
          </a:p>
          <a:p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Hai chân để song song thoải mái.</a:t>
            </a:r>
          </a:p>
          <a:p>
            <a:pPr algn="just"/>
            <a:endParaRPr lang="en-US" altLang="en-US" sz="280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5105400" y="622300"/>
            <a:ext cx="3962400" cy="35988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6200" y="361950"/>
            <a:ext cx="5181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2800" b="1" u="sng">
                <a:solidFill>
                  <a:srgbClr val="0000CC"/>
                </a:solidFill>
                <a:latin typeface="Times New Roman" pitchFamily="18" charset="0"/>
              </a:rPr>
              <a:t>2-Cách cầm bút:</a:t>
            </a:r>
          </a:p>
          <a:p>
            <a:pPr algn="just"/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Cầm bút bằng 3 ngón tay: ngón cái, ngón trỏ, ngón giữa.</a:t>
            </a:r>
          </a:p>
          <a:p>
            <a:pPr algn="just"/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algn="just"/>
            <a:r>
              <a:rPr lang="en-US" altLang="en-US" sz="2800">
                <a:solidFill>
                  <a:srgbClr val="0000CC"/>
                </a:solidFill>
                <a:latin typeface="Times New Roman" pitchFamily="18" charset="0"/>
              </a:rPr>
              <a:t>- Không nên cầm bút tay trái.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76288"/>
            <a:ext cx="3708400" cy="35163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kk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WordArt 6"/>
          <p:cNvSpPr>
            <a:spLocks noChangeArrowheads="1" noChangeShapeType="1" noTextEdit="1"/>
          </p:cNvSpPr>
          <p:nvPr/>
        </p:nvSpPr>
        <p:spPr bwMode="auto">
          <a:xfrm>
            <a:off x="1914525" y="352425"/>
            <a:ext cx="5353050" cy="26479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VIẾT VÀO VỞ</a:t>
            </a:r>
          </a:p>
        </p:txBody>
      </p:sp>
      <p:pic>
        <p:nvPicPr>
          <p:cNvPr id="23556" name="Picture 6" descr="Picture be hoc ba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86100"/>
            <a:ext cx="14287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>
            <a:extLst>
              <a:ext uri="{FF2B5EF4-FFF2-40B4-BE49-F238E27FC236}">
                <a16:creationId xmlns:a16="http://schemas.microsoft.com/office/drawing/2014/main" id="{3F0E17C6-8574-436B-B9AC-BDF31E5E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57150"/>
            <a:ext cx="2114550" cy="800100"/>
          </a:xfrm>
          <a:prstGeom prst="roundRect">
            <a:avLst>
              <a:gd name="adj" fmla="val 16667"/>
            </a:avLst>
          </a:prstGeom>
          <a:solidFill>
            <a:srgbClr val="3333FF"/>
          </a:solidFill>
          <a:ln w="38100">
            <a:solidFill>
              <a:schemeClr val="accent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 eaLnBrk="1" hangingPunct="1">
              <a:spcBef>
                <a:spcPct val="50000"/>
              </a:spcBef>
              <a:defRPr/>
            </a:pPr>
            <a:endParaRPr lang="en-US" sz="2700" b="1">
              <a:solidFill>
                <a:prstClr val="black"/>
              </a:solidFill>
              <a:latin typeface=".VnTimeH" panose="020B7200000000000000" pitchFamily="34" charset="0"/>
              <a:cs typeface="+mn-cs"/>
            </a:endParaRP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4EB541B3-5067-4D78-960F-D0A3AC1C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1217"/>
            <a:ext cx="26289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>
              <a:spcBef>
                <a:spcPct val="50000"/>
              </a:spcBef>
              <a:defRPr/>
            </a:pPr>
            <a:r>
              <a:rPr lang="en-US" sz="2700" b="1">
                <a:solidFill>
                  <a:prstClr val="white"/>
                </a:solidFill>
                <a:latin typeface="Calibri"/>
                <a:cs typeface="+mn-cs"/>
              </a:rPr>
              <a:t>LUYỆN VIẾT</a:t>
            </a:r>
            <a:endParaRPr lang="en-US" sz="3600" b="1">
              <a:solidFill>
                <a:prstClr val="white"/>
              </a:solidFill>
              <a:latin typeface=".VnHelvetInsH" pitchFamily="34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7F8370-B27A-4D3A-B576-C9FDD31026E6}"/>
              </a:ext>
            </a:extLst>
          </p:cNvPr>
          <p:cNvCxnSpPr/>
          <p:nvPr/>
        </p:nvCxnSpPr>
        <p:spPr bwMode="auto">
          <a:xfrm>
            <a:off x="6762750" y="1007269"/>
            <a:ext cx="57150" cy="1191"/>
          </a:xfrm>
          <a:prstGeom prst="line">
            <a:avLst/>
          </a:prstGeom>
          <a:ln w="6350">
            <a:solidFill>
              <a:srgbClr val="CC33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2C99CD-C24D-4F6E-91D3-5D0568D22BE0}"/>
              </a:ext>
            </a:extLst>
          </p:cNvPr>
          <p:cNvCxnSpPr/>
          <p:nvPr/>
        </p:nvCxnSpPr>
        <p:spPr bwMode="auto">
          <a:xfrm>
            <a:off x="6410325" y="2793206"/>
            <a:ext cx="57150" cy="1191"/>
          </a:xfrm>
          <a:prstGeom prst="line">
            <a:avLst/>
          </a:prstGeom>
          <a:ln w="6350">
            <a:solidFill>
              <a:srgbClr val="CC33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661D58-87E7-4784-A78E-2BBB30AA8902}"/>
              </a:ext>
            </a:extLst>
          </p:cNvPr>
          <p:cNvCxnSpPr/>
          <p:nvPr/>
        </p:nvCxnSpPr>
        <p:spPr bwMode="auto">
          <a:xfrm>
            <a:off x="6281738" y="3484960"/>
            <a:ext cx="57150" cy="1190"/>
          </a:xfrm>
          <a:prstGeom prst="line">
            <a:avLst/>
          </a:prstGeom>
          <a:ln w="6350">
            <a:solidFill>
              <a:srgbClr val="CC33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scan0002.jpg">
            <a:extLst>
              <a:ext uri="{FF2B5EF4-FFF2-40B4-BE49-F238E27FC236}">
                <a16:creationId xmlns:a16="http://schemas.microsoft.com/office/drawing/2014/main" id="{8715F1E6-5BD4-4988-AC05-4C0C5EEE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3" t="4444" r="4798" b="8889"/>
          <a:stretch>
            <a:fillRect/>
          </a:stretch>
        </p:blipFill>
        <p:spPr>
          <a:xfrm>
            <a:off x="3827860" y="128588"/>
            <a:ext cx="3425428" cy="4857750"/>
          </a:xfrm>
          <a:prstGeom prst="rect">
            <a:avLst/>
          </a:prstGeom>
          <a:ln w="47625" cap="sq" cmpd="thickThin">
            <a:solidFill>
              <a:srgbClr val="99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kk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WordArt 6"/>
          <p:cNvSpPr>
            <a:spLocks noChangeArrowheads="1" noChangeShapeType="1" noTextEdit="1"/>
          </p:cNvSpPr>
          <p:nvPr/>
        </p:nvSpPr>
        <p:spPr bwMode="auto">
          <a:xfrm>
            <a:off x="1143000" y="417513"/>
            <a:ext cx="6886575" cy="3678237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NHẬN XÉT, ĐÁNH GIÁ</a:t>
            </a:r>
          </a:p>
        </p:txBody>
      </p:sp>
    </p:spTree>
  </p:cSld>
  <p:clrMapOvr>
    <a:masterClrMapping/>
  </p:clrMapOvr>
  <p:transition>
    <p:random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0002.jpg">
            <a:extLst>
              <a:ext uri="{FF2B5EF4-FFF2-40B4-BE49-F238E27FC236}">
                <a16:creationId xmlns:a16="http://schemas.microsoft.com/office/drawing/2014/main" id="{5DCBF1A9-0289-48CA-AF6A-DCA905B1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13" t="4444" r="4798" b="8889"/>
          <a:stretch>
            <a:fillRect/>
          </a:stretch>
        </p:blipFill>
        <p:spPr>
          <a:xfrm>
            <a:off x="2171700" y="142875"/>
            <a:ext cx="3771900" cy="4857750"/>
          </a:xfrm>
          <a:prstGeom prst="rect">
            <a:avLst/>
          </a:prstGeom>
          <a:ln w="47625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7"/>
          <p:cNvSpPr>
            <a:spLocks noChangeArrowheads="1"/>
          </p:cNvSpPr>
          <p:nvPr/>
        </p:nvSpPr>
        <p:spPr bwMode="auto">
          <a:xfrm>
            <a:off x="-35442" y="4066282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2,5 ô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72" name="Rectangle 48"/>
          <p:cNvSpPr>
            <a:spLocks noChangeArrowheads="1"/>
          </p:cNvSpPr>
          <p:nvPr/>
        </p:nvSpPr>
        <p:spPr bwMode="auto">
          <a:xfrm>
            <a:off x="1371600" y="3910123"/>
            <a:ext cx="77628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3200" b="1" dirty="0">
                <a:solidFill>
                  <a:schemeClr val="tx2"/>
                </a:solidFill>
                <a:latin typeface="HP001 5 hàng" pitchFamily="34" charset="0"/>
              </a:rPr>
              <a:t> U</a:t>
            </a:r>
          </a:p>
        </p:txBody>
      </p:sp>
      <p:pic>
        <p:nvPicPr>
          <p:cNvPr id="3" name="HƯỚNG DẪN VIẾT CHỮ HOA U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037" t="2482" r="10539" b="13994"/>
          <a:stretch/>
        </p:blipFill>
        <p:spPr>
          <a:xfrm>
            <a:off x="1107558" y="99201"/>
            <a:ext cx="6857999" cy="353934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" y="34482"/>
            <a:ext cx="91085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li?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54063" y="1843088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2 - Cách viết chữ B hoa cỡ nhỏ (2,5 ô ly) - Tập viết chữ hoa - Cô Nga tiểu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943" t="10393" r="11523" b="16216"/>
          <a:stretch/>
        </p:blipFill>
        <p:spPr>
          <a:xfrm>
            <a:off x="132755" y="93211"/>
            <a:ext cx="4972645" cy="2707139"/>
          </a:xfrm>
          <a:prstGeom prst="rect">
            <a:avLst/>
          </a:prstGeom>
        </p:spPr>
      </p:pic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1637705" y="1344994"/>
            <a:ext cx="7505700" cy="2562785"/>
            <a:chOff x="4068" y="-1332"/>
            <a:chExt cx="4728" cy="2152"/>
          </a:xfrm>
        </p:grpSpPr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6300" y="-1332"/>
              <a:ext cx="2496" cy="1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*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: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giống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hơi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lượn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móc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8" name="Text Box 49"/>
            <p:cNvSpPr txBox="1">
              <a:spLocks noChangeArrowheads="1"/>
            </p:cNvSpPr>
            <p:nvPr/>
          </p:nvSpPr>
          <p:spPr bwMode="auto">
            <a:xfrm>
              <a:off x="4068" y="432"/>
              <a:ext cx="6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5105400" y="2914650"/>
            <a:ext cx="3962400" cy="2176079"/>
            <a:chOff x="3216" y="432"/>
            <a:chExt cx="2496" cy="1828"/>
          </a:xfrm>
        </p:grpSpPr>
        <p:sp>
          <p:nvSpPr>
            <p:cNvPr id="10" name="Text Box 51"/>
            <p:cNvSpPr txBox="1">
              <a:spLocks noChangeArrowheads="1"/>
            </p:cNvSpPr>
            <p:nvPr/>
          </p:nvSpPr>
          <p:spPr bwMode="auto">
            <a:xfrm>
              <a:off x="3216" y="631"/>
              <a:ext cx="2496" cy="1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*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: 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: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cong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xoắn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1" name="Text Box 52"/>
            <p:cNvSpPr txBox="1">
              <a:spLocks noChangeArrowheads="1"/>
            </p:cNvSpPr>
            <p:nvPr/>
          </p:nvSpPr>
          <p:spPr bwMode="auto">
            <a:xfrm>
              <a:off x="4068" y="432"/>
              <a:ext cx="624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5822950" y="438150"/>
            <a:ext cx="3340100" cy="1015102"/>
            <a:chOff x="3668" y="368"/>
            <a:chExt cx="2104" cy="852"/>
          </a:xfrm>
        </p:grpSpPr>
        <p:sp>
          <p:nvSpPr>
            <p:cNvPr id="13" name="Text Box 29"/>
            <p:cNvSpPr txBox="1">
              <a:spLocks noChangeArrowheads="1"/>
            </p:cNvSpPr>
            <p:nvPr/>
          </p:nvSpPr>
          <p:spPr bwMode="auto">
            <a:xfrm>
              <a:off x="3668" y="368"/>
              <a:ext cx="2104" cy="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: </a:t>
              </a:r>
            </a:p>
            <a:p>
              <a:pPr lvl="1" eaLnBrk="1" hangingPunct="1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endParaRPr lang="en-US" alt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4467" y="405"/>
              <a:ext cx="24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HP001 5 hàng"/>
                </a:rPr>
                <a:t>B</a:t>
              </a:r>
            </a:p>
          </p:txBody>
        </p:sp>
      </p:grp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442" y="3615391"/>
            <a:ext cx="508295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li?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720725" y="1096963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10244" name="TextBox 7"/>
          <p:cNvSpPr txBox="1">
            <a:spLocks noChangeArrowheads="1"/>
          </p:cNvSpPr>
          <p:nvPr/>
        </p:nvSpPr>
        <p:spPr bwMode="auto">
          <a:xfrm>
            <a:off x="4419600" y="185896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D</a:t>
            </a:r>
          </a:p>
        </p:txBody>
      </p:sp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754063" y="1843088"/>
            <a:ext cx="879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</a:rPr>
              <a:t>B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" y="34482"/>
            <a:ext cx="91085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li?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HƯỚNG DẪN VIẾT CHỮ HOA D - CỠ CHỮ 2,5 LY - -KIẾN THỨC TIỂU 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85" r="16001" b="13570"/>
          <a:stretch/>
        </p:blipFill>
        <p:spPr>
          <a:xfrm>
            <a:off x="1284015" y="639193"/>
            <a:ext cx="6540529" cy="3581400"/>
          </a:xfrm>
          <a:prstGeom prst="rect">
            <a:avLst/>
          </a:prstGeom>
        </p:spPr>
      </p:pic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152400" y="4220593"/>
            <a:ext cx="8991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531</Words>
  <Application>Microsoft Office PowerPoint</Application>
  <PresentationFormat>On-screen Show (16:9)</PresentationFormat>
  <Paragraphs>75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.VnAristote</vt:lpstr>
      <vt:lpstr>.VnHelvetInsH</vt:lpstr>
      <vt:lpstr>.VnTimeH</vt:lpstr>
      <vt:lpstr>Arial</vt:lpstr>
      <vt:lpstr>Calibri</vt:lpstr>
      <vt:lpstr>HP001 4 hàng</vt:lpstr>
      <vt:lpstr>HP001 4 hang 1 ô ly</vt:lpstr>
      <vt:lpstr>HP001 5 hàng</vt:lpstr>
      <vt:lpstr>Times New Roman</vt:lpstr>
      <vt:lpstr>Default Design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B00987 Đoàn Thị Minh Ánh</cp:lastModifiedBy>
  <cp:revision>75</cp:revision>
  <dcterms:created xsi:type="dcterms:W3CDTF">2012-10-28T05:39:52Z</dcterms:created>
  <dcterms:modified xsi:type="dcterms:W3CDTF">2022-04-17T02:42:53Z</dcterms:modified>
</cp:coreProperties>
</file>