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6" r:id="rId12"/>
    <p:sldId id="267" r:id="rId13"/>
    <p:sldId id="269" r:id="rId14"/>
    <p:sldId id="270" r:id="rId15"/>
    <p:sldId id="271" r:id="rId16"/>
    <p:sldId id="273" r:id="rId17"/>
    <p:sldId id="317" r:id="rId18"/>
    <p:sldId id="319" r:id="rId19"/>
    <p:sldId id="326" r:id="rId20"/>
    <p:sldId id="320" r:id="rId21"/>
    <p:sldId id="321" r:id="rId22"/>
    <p:sldId id="322" r:id="rId23"/>
    <p:sldId id="327" r:id="rId24"/>
    <p:sldId id="325" r:id="rId25"/>
    <p:sldId id="272"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9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6" y="-228"/>
      </p:cViewPr>
      <p:guideLst>
        <p:guide orient="horz" pos="2129"/>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A18667-8925-4B93-8C48-28FFC67D1553}"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42143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18667-8925-4B93-8C48-28FFC67D1553}"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105073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18667-8925-4B93-8C48-28FFC67D1553}"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33598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7931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043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27245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1340974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620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1403766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03683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8971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18667-8925-4B93-8C48-28FFC67D1553}"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3645857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1190846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153114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18/04/2022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549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18667-8925-4B93-8C48-28FFC67D1553}"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149777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A18667-8925-4B93-8C48-28FFC67D1553}"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307145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A18667-8925-4B93-8C48-28FFC67D1553}"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295696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18667-8925-4B93-8C48-28FFC67D1553}"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11462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18667-8925-4B93-8C48-28FFC67D1553}"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95358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A18667-8925-4B93-8C48-28FFC67D1553}"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61126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A18667-8925-4B93-8C48-28FFC67D1553}"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302D7-FCC6-4B26-A8B4-BEF425A0BED9}" type="slidenum">
              <a:rPr lang="en-US" smtClean="0"/>
              <a:t>‹#›</a:t>
            </a:fld>
            <a:endParaRPr lang="en-US"/>
          </a:p>
        </p:txBody>
      </p:sp>
    </p:spTree>
    <p:extLst>
      <p:ext uri="{BB962C8B-B14F-4D97-AF65-F5344CB8AC3E}">
        <p14:creationId xmlns:p14="http://schemas.microsoft.com/office/powerpoint/2010/main" val="248967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18667-8925-4B93-8C48-28FFC67D1553}" type="datetimeFigureOut">
              <a:rPr lang="en-US" smtClean="0"/>
              <a:t>4/18/2022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302D7-FCC6-4B26-A8B4-BEF425A0BED9}" type="slidenum">
              <a:rPr lang="en-US" smtClean="0"/>
              <a:t>‹#›</a:t>
            </a:fld>
            <a:endParaRPr lang="en-US"/>
          </a:p>
        </p:txBody>
      </p:sp>
    </p:spTree>
    <p:extLst>
      <p:ext uri="{BB962C8B-B14F-4D97-AF65-F5344CB8AC3E}">
        <p14:creationId xmlns:p14="http://schemas.microsoft.com/office/powerpoint/2010/main" val="3167483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18/04/2022</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759226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microsoft.com/office/2007/relationships/hdphoto" Target="../media/hdphoto1.wdp"/><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88" t="16203" r="7964" b="1638"/>
          <a:stretch>
            <a:fillRect/>
          </a:stretch>
        </p:blipFill>
        <p:spPr>
          <a:xfrm>
            <a:off x="1066800" y="742950"/>
            <a:ext cx="5857875" cy="6210300"/>
          </a:xfrm>
          <a:prstGeom prst="rect">
            <a:avLst/>
          </a:prstGeom>
        </p:spPr>
      </p:pic>
      <p:sp>
        <p:nvSpPr>
          <p:cNvPr id="6" name="Cloud Callout 5"/>
          <p:cNvSpPr/>
          <p:nvPr/>
        </p:nvSpPr>
        <p:spPr>
          <a:xfrm>
            <a:off x="6781800" y="657225"/>
            <a:ext cx="3733800" cy="2362200"/>
          </a:xfrm>
          <a:prstGeom prst="cloudCallout">
            <a:avLst>
              <a:gd name="adj1" fmla="val -48894"/>
              <a:gd name="adj2" fmla="val 95968"/>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latin typeface="Arial Narrow" panose="020B0606020202030204" pitchFamily="34" charset="0"/>
                <a:cs typeface="Times New Roman" panose="02020603050405020304" pitchFamily="18" charset="0"/>
              </a:rPr>
              <a:t>Trong</a:t>
            </a:r>
            <a:r>
              <a:rPr lang="en-US" sz="3200" dirty="0">
                <a:latin typeface="Arial Narrow" panose="020B0606020202030204" pitchFamily="34" charset="0"/>
                <a:cs typeface="Times New Roman" panose="02020603050405020304" pitchFamily="18" charset="0"/>
              </a:rPr>
              <a:t> </a:t>
            </a:r>
            <a:r>
              <a:rPr lang="en-US" sz="3200" dirty="0" err="1">
                <a:latin typeface="Arial Narrow" panose="020B0606020202030204" pitchFamily="34" charset="0"/>
                <a:cs typeface="Times New Roman" panose="02020603050405020304" pitchFamily="18" charset="0"/>
              </a:rPr>
              <a:t>tranh</a:t>
            </a:r>
            <a:r>
              <a:rPr lang="en-US" sz="3200" dirty="0">
                <a:latin typeface="Arial Narrow" panose="020B0606020202030204" pitchFamily="34" charset="0"/>
                <a:cs typeface="Times New Roman" panose="02020603050405020304" pitchFamily="18" charset="0"/>
              </a:rPr>
              <a:t> </a:t>
            </a:r>
            <a:r>
              <a:rPr lang="en-US" sz="3200" dirty="0" err="1">
                <a:latin typeface="Arial Narrow" panose="020B0606020202030204" pitchFamily="34" charset="0"/>
                <a:cs typeface="Times New Roman" panose="02020603050405020304" pitchFamily="18" charset="0"/>
              </a:rPr>
              <a:t>vẽ</a:t>
            </a:r>
            <a:r>
              <a:rPr lang="en-US" sz="3200" dirty="0">
                <a:latin typeface="Arial Narrow" panose="020B0606020202030204" pitchFamily="34" charset="0"/>
                <a:cs typeface="Times New Roman" panose="02020603050405020304" pitchFamily="18" charset="0"/>
              </a:rPr>
              <a:t> </a:t>
            </a:r>
            <a:r>
              <a:rPr lang="en-US" sz="3200" dirty="0" err="1">
                <a:latin typeface="Arial Narrow" panose="020B0606020202030204" pitchFamily="34" charset="0"/>
                <a:cs typeface="Times New Roman" panose="02020603050405020304" pitchFamily="18" charset="0"/>
              </a:rPr>
              <a:t>những</a:t>
            </a:r>
            <a:r>
              <a:rPr lang="en-US" sz="3200" dirty="0">
                <a:latin typeface="Arial Narrow" panose="020B0606020202030204" pitchFamily="34" charset="0"/>
                <a:cs typeface="Times New Roman" panose="02020603050405020304" pitchFamily="18" charset="0"/>
              </a:rPr>
              <a:t> </a:t>
            </a:r>
            <a:r>
              <a:rPr lang="en-US" sz="3200" dirty="0" err="1">
                <a:latin typeface="Arial Narrow" panose="020B0606020202030204" pitchFamily="34" charset="0"/>
                <a:cs typeface="Times New Roman" panose="02020603050405020304" pitchFamily="18" charset="0"/>
              </a:rPr>
              <a:t>gì</a:t>
            </a:r>
            <a:r>
              <a:rPr lang="en-US" sz="3200" dirty="0">
                <a:latin typeface="Arial Narrow" panose="020B0606020202030204" pitchFamily="34" charset="0"/>
                <a:cs typeface="Times New Roman" panose="02020603050405020304" pitchFamily="18" charset="0"/>
              </a:rPr>
              <a:t>?</a:t>
            </a:r>
          </a:p>
        </p:txBody>
      </p:sp>
      <p:sp>
        <p:nvSpPr>
          <p:cNvPr id="7" name="Rounded Rectangle 6"/>
          <p:cNvSpPr/>
          <p:nvPr/>
        </p:nvSpPr>
        <p:spPr>
          <a:xfrm>
            <a:off x="6781800" y="1295400"/>
            <a:ext cx="3733800" cy="5181600"/>
          </a:xfrm>
          <a:prstGeom prst="roundRect">
            <a:avLst/>
          </a:prstGeom>
          <a:solidFill>
            <a:schemeClr val="accent6">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000" dirty="0" err="1">
                <a:latin typeface="Cambria" panose="02040503050406030204" pitchFamily="18" charset="0"/>
                <a:ea typeface="Cambria" panose="02040503050406030204" pitchFamily="18" charset="0"/>
                <a:cs typeface="Arial Unicode MS" panose="020B0604020202020204" pitchFamily="34" charset="-128"/>
              </a:rPr>
              <a:t>Tranh</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vẽ</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chim</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bồ</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câu</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thể</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hiện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sự</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hòa</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bình</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tình</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hữu</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nghị</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và</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các</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bạn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nhỏ</a:t>
            </a:r>
            <a:r>
              <a:rPr lang="en-US" sz="3000" dirty="0">
                <a:latin typeface="Cambria" panose="02040503050406030204" pitchFamily="18" charset="0"/>
                <a:ea typeface="Cambria" panose="02040503050406030204" pitchFamily="18" charset="0"/>
                <a:cs typeface="Arial Unicode MS" panose="020B0604020202020204" pitchFamily="34" charset="-128"/>
              </a:rPr>
              <a:t> ở </a:t>
            </a:r>
            <a:r>
              <a:rPr lang="en-US" sz="3000" dirty="0" err="1">
                <a:latin typeface="Cambria" panose="02040503050406030204" pitchFamily="18" charset="0"/>
                <a:ea typeface="Cambria" panose="02040503050406030204" pitchFamily="18" charset="0"/>
                <a:cs typeface="Arial Unicode MS" panose="020B0604020202020204" pitchFamily="34" charset="-128"/>
              </a:rPr>
              <a:t>khắp</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năm</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châu</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bốn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biển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không</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phân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biệt</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màu</a:t>
            </a:r>
            <a:r>
              <a:rPr lang="en-US" sz="3000" dirty="0">
                <a:latin typeface="Cambria" panose="02040503050406030204" pitchFamily="18" charset="0"/>
                <a:ea typeface="Cambria" panose="02040503050406030204" pitchFamily="18" charset="0"/>
                <a:cs typeface="Arial Unicode MS" panose="020B0604020202020204" pitchFamily="34" charset="-128"/>
              </a:rPr>
              <a:t> da, </a:t>
            </a:r>
            <a:r>
              <a:rPr lang="en-US" sz="3000" dirty="0" err="1">
                <a:latin typeface="Cambria" panose="02040503050406030204" pitchFamily="18" charset="0"/>
                <a:ea typeface="Cambria" panose="02040503050406030204" pitchFamily="18" charset="0"/>
                <a:cs typeface="Arial Unicode MS" panose="020B0604020202020204" pitchFamily="34" charset="-128"/>
              </a:rPr>
              <a:t>chủng</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tộc</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cùng</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nắm</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tay</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nhau</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thể</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hiện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sự</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đoàn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kết</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bền</a:t>
            </a:r>
            <a:r>
              <a:rPr lang="en-US" sz="3000" dirty="0">
                <a:latin typeface="Cambria" panose="02040503050406030204" pitchFamily="18" charset="0"/>
                <a:ea typeface="Cambria" panose="02040503050406030204" pitchFamily="18" charset="0"/>
                <a:cs typeface="Arial Unicode MS" panose="020B0604020202020204" pitchFamily="34" charset="-128"/>
              </a:rPr>
              <a:t> </a:t>
            </a:r>
            <a:r>
              <a:rPr lang="en-US" sz="3000" dirty="0" err="1">
                <a:latin typeface="Cambria" panose="02040503050406030204" pitchFamily="18" charset="0"/>
                <a:ea typeface="Cambria" panose="02040503050406030204" pitchFamily="18" charset="0"/>
                <a:cs typeface="Arial Unicode MS" panose="020B0604020202020204" pitchFamily="34" charset="-128"/>
              </a:rPr>
              <a:t>chặt</a:t>
            </a:r>
            <a:r>
              <a:rPr lang="en-US" sz="3000" dirty="0">
                <a:latin typeface="Cambria" panose="02040503050406030204" pitchFamily="18" charset="0"/>
                <a:ea typeface="Cambria" panose="02040503050406030204" pitchFamily="18" charset="0"/>
                <a:cs typeface="Arial Unicode MS" panose="020B0604020202020204" pitchFamily="34" charset="-128"/>
              </a:rPr>
              <a:t>.</a:t>
            </a:r>
          </a:p>
        </p:txBody>
      </p:sp>
      <p:sp>
        <p:nvSpPr>
          <p:cNvPr id="8" name="Rectangle 7"/>
          <p:cNvSpPr/>
          <p:nvPr/>
        </p:nvSpPr>
        <p:spPr>
          <a:xfrm>
            <a:off x="3048000" y="129570"/>
            <a:ext cx="5715000" cy="7848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500" b="1" cap="all" dirty="0" err="1">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rPr>
              <a:t>Ngôi</a:t>
            </a:r>
            <a:r>
              <a:rPr lang="en-US" sz="4500"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500" b="1" cap="all" dirty="0" err="1">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rPr>
              <a:t>nhà</a:t>
            </a:r>
            <a:r>
              <a:rPr lang="en-US" sz="4500"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500" b="1" cap="all" dirty="0" err="1">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rPr>
              <a:t>chung</a:t>
            </a:r>
            <a:endParaRPr lang="en-US" sz="4500"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6"/>
                                        </p:tgtEl>
                                      </p:cBhvr>
                                    </p:animEffect>
                                    <p:anim calcmode="lin" valueType="num">
                                      <p:cBhvr>
                                        <p:cTn id="20" dur="1000"/>
                                        <p:tgtEl>
                                          <p:spTgt spid="6"/>
                                        </p:tgtEl>
                                        <p:attrNameLst>
                                          <p:attrName>ppt_x</p:attrName>
                                        </p:attrNameLst>
                                      </p:cBhvr>
                                      <p:tavLst>
                                        <p:tav tm="0">
                                          <p:val>
                                            <p:strVal val="ppt_x"/>
                                          </p:val>
                                        </p:tav>
                                        <p:tav tm="100000">
                                          <p:val>
                                            <p:strVal val="ppt_x"/>
                                          </p:val>
                                        </p:tav>
                                      </p:tavLst>
                                    </p:anim>
                                    <p:anim calcmode="lin" valueType="num">
                                      <p:cBhvr>
                                        <p:cTn id="21" dur="1000"/>
                                        <p:tgtEl>
                                          <p:spTgt spid="6"/>
                                        </p:tgtEl>
                                        <p:attrNameLst>
                                          <p:attrName>ppt_y</p:attrName>
                                        </p:attrNameLst>
                                      </p:cBhvr>
                                      <p:tavLst>
                                        <p:tav tm="0">
                                          <p:val>
                                            <p:strVal val="ppt_y"/>
                                          </p:val>
                                        </p:tav>
                                        <p:tav tm="100000">
                                          <p:val>
                                            <p:strVal val="ppt_y+.1"/>
                                          </p:val>
                                        </p:tav>
                                      </p:tavLst>
                                    </p:anim>
                                    <p:set>
                                      <p:cBhvr>
                                        <p:cTn id="22" dur="1" fill="hold">
                                          <p:stCondLst>
                                            <p:cond delay="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6210" y="-89581"/>
            <a:ext cx="3583412" cy="1447799"/>
            <a:chOff x="-528947" y="97821"/>
            <a:chExt cx="2723183" cy="2236572"/>
          </a:xfrm>
        </p:grpSpPr>
        <p:pic>
          <p:nvPicPr>
            <p:cNvPr id="8" name="图片 29"/>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528947" y="97821"/>
              <a:ext cx="2636837" cy="2236572"/>
            </a:xfrm>
            <a:prstGeom prst="rect">
              <a:avLst/>
            </a:prstGeom>
            <a:effectLst>
              <a:outerShdw blurRad="50800" dist="38100" dir="2700000" algn="tl" rotWithShape="0">
                <a:prstClr val="black">
                  <a:alpha val="40000"/>
                </a:prstClr>
              </a:outerShdw>
            </a:effectLst>
          </p:spPr>
        </p:pic>
        <p:sp>
          <p:nvSpPr>
            <p:cNvPr id="9" name="文本框 31"/>
            <p:cNvSpPr txBox="1"/>
            <p:nvPr/>
          </p:nvSpPr>
          <p:spPr>
            <a:xfrm>
              <a:off x="-128600" y="1070374"/>
              <a:ext cx="2322836" cy="99845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err="1">
                  <a:latin typeface="Cambria" panose="02040503050406030204" pitchFamily="18" charset="0"/>
                  <a:ea typeface="Cambria" panose="02040503050406030204" pitchFamily="18" charset="0"/>
                  <a:cs typeface="Arial Unicode MS" panose="020B0604020202020204" pitchFamily="34" charset="-128"/>
                </a:rPr>
                <a:t>Tìm</a:t>
              </a:r>
              <a:r>
                <a:rPr lang="en-US" altLang="zh-CN" sz="3600" b="1" dirty="0">
                  <a:latin typeface="Cambria" panose="02040503050406030204" pitchFamily="18" charset="0"/>
                  <a:ea typeface="Cambria" panose="02040503050406030204" pitchFamily="18" charset="0"/>
                  <a:cs typeface="Arial Unicode MS" panose="020B0604020202020204" pitchFamily="34" charset="-128"/>
                </a:rPr>
                <a:t> </a:t>
              </a:r>
              <a:r>
                <a:rPr lang="en-US" altLang="zh-CN" sz="3600" b="1" dirty="0" err="1">
                  <a:latin typeface="Cambria" panose="02040503050406030204" pitchFamily="18" charset="0"/>
                  <a:ea typeface="Cambria" panose="02040503050406030204" pitchFamily="18" charset="0"/>
                  <a:cs typeface="Arial Unicode MS" panose="020B0604020202020204" pitchFamily="34" charset="-128"/>
                </a:rPr>
                <a:t>hiểu</a:t>
              </a:r>
              <a:r>
                <a:rPr lang="en-US" altLang="zh-CN" sz="3600" b="1" dirty="0">
                  <a:latin typeface="Cambria" panose="02040503050406030204" pitchFamily="18" charset="0"/>
                  <a:ea typeface="Cambria" panose="02040503050406030204" pitchFamily="18" charset="0"/>
                  <a:cs typeface="Arial Unicode MS" panose="020B0604020202020204" pitchFamily="34" charset="-128"/>
                </a:rPr>
                <a:t> </a:t>
              </a:r>
              <a:r>
                <a:rPr lang="en-US" altLang="zh-CN" sz="3600" b="1" dirty="0" err="1">
                  <a:latin typeface="Cambria" panose="02040503050406030204" pitchFamily="18" charset="0"/>
                  <a:ea typeface="Cambria" panose="02040503050406030204" pitchFamily="18" charset="0"/>
                  <a:cs typeface="Arial Unicode MS" panose="020B0604020202020204" pitchFamily="34" charset="-128"/>
                </a:rPr>
                <a:t>bài</a:t>
              </a:r>
              <a:endParaRPr lang="zh-CN" altLang="en-US" sz="3600" b="1" dirty="0">
                <a:latin typeface="Cambria" panose="02040503050406030204" pitchFamily="18" charset="0"/>
                <a:ea typeface="Arial Unicode MS" panose="020B0604020202020204" pitchFamily="34" charset="-128"/>
                <a:cs typeface="Arial Unicode MS" panose="020B0604020202020204" pitchFamily="34" charset="-128"/>
              </a:endParaRPr>
            </a:p>
          </p:txBody>
        </p:sp>
      </p:grpSp>
      <p:sp>
        <p:nvSpPr>
          <p:cNvPr id="6" name="Cloud Callout 5"/>
          <p:cNvSpPr/>
          <p:nvPr/>
        </p:nvSpPr>
        <p:spPr>
          <a:xfrm>
            <a:off x="-76200" y="1295400"/>
            <a:ext cx="8007600" cy="3470835"/>
          </a:xfrm>
          <a:prstGeom prst="cloudCallout">
            <a:avLst>
              <a:gd name="adj1" fmla="val 12506"/>
              <a:gd name="adj2" fmla="val 79863"/>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a:latin typeface="Cambria" panose="02040503050406030204" pitchFamily="18" charset="0"/>
                <a:ea typeface="Cambria" panose="02040503050406030204" pitchFamily="18" charset="0"/>
              </a:rPr>
              <a:t>1. Điều gì khiến các cán bộ Việt Nam thấy bất ngờ thú vị  khi đến thăm trường Tiểu học ở  Lúc-xăm-bua?</a:t>
            </a:r>
          </a:p>
        </p:txBody>
      </p:sp>
      <p:sp>
        <p:nvSpPr>
          <p:cNvPr id="10" name="Rounded Rectangular Callout 9"/>
          <p:cNvSpPr/>
          <p:nvPr/>
        </p:nvSpPr>
        <p:spPr>
          <a:xfrm>
            <a:off x="6781800" y="387350"/>
            <a:ext cx="5029200" cy="5556250"/>
          </a:xfrm>
          <a:prstGeom prst="wedgeRoundRectCallout">
            <a:avLst>
              <a:gd name="adj1" fmla="val -86553"/>
              <a:gd name="adj2" fmla="val 49908"/>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n-US" sz="3200">
                <a:latin typeface="Cambria" panose="02040503050406030204" pitchFamily="18" charset="0"/>
                <a:ea typeface="Cambria" panose="02040503050406030204" pitchFamily="18" charset="0"/>
              </a:rPr>
              <a:t>Các em tự giới thiệu tên và hát bài hát “Kìa con bướm vàng” bằng tiếng việt, sưu tầm được những vật đặc trưng của Việt Nam, biết vẽ Quốc kì Việt Nam, nói được bằng tiếng việt những từ ngữ thiêng liêng: “Việt Nam, Hồ Chí Minh”.</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48443-nobita"/>
          <p:cNvPicPr>
            <a:picLocks noGrp="1" noChangeAspect="1"/>
          </p:cNvPicPr>
          <p:nvPr>
            <p:ph idx="1"/>
          </p:nvPr>
        </p:nvPicPr>
        <p:blipFill>
          <a:blip r:embed="rId2"/>
          <a:stretch>
            <a:fillRect/>
          </a:stretch>
        </p:blipFill>
        <p:spPr>
          <a:xfrm>
            <a:off x="3971775" y="4405026"/>
            <a:ext cx="1504195" cy="2452974"/>
          </a:xfrm>
          <a:prstGeom prst="rect">
            <a:avLst/>
          </a:prstGeom>
        </p:spPr>
      </p:pic>
      <p:sp>
        <p:nvSpPr>
          <p:cNvPr id="6" name="Cloud Callout 5"/>
          <p:cNvSpPr/>
          <p:nvPr/>
        </p:nvSpPr>
        <p:spPr>
          <a:xfrm>
            <a:off x="533400" y="424996"/>
            <a:ext cx="5486400" cy="3385004"/>
          </a:xfrm>
          <a:prstGeom prst="cloudCallout">
            <a:avLst>
              <a:gd name="adj1" fmla="val 20244"/>
              <a:gd name="adj2" fmla="val 77933"/>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a:latin typeface="Cambria" panose="02040503050406030204" pitchFamily="18" charset="0"/>
                <a:ea typeface="Cambria" panose="02040503050406030204" pitchFamily="18" charset="0"/>
              </a:rPr>
              <a:t>2. Vì sao các bạn học sinh lớp 6A nói được tiếng Việt và có nhiều đồ vật của Việt Nam?</a:t>
            </a:r>
          </a:p>
        </p:txBody>
      </p:sp>
      <p:sp>
        <p:nvSpPr>
          <p:cNvPr id="10" name="Rounded Rectangular Callout 9"/>
          <p:cNvSpPr/>
          <p:nvPr/>
        </p:nvSpPr>
        <p:spPr>
          <a:xfrm>
            <a:off x="6683374" y="387350"/>
            <a:ext cx="4670426" cy="5418848"/>
          </a:xfrm>
          <a:prstGeom prst="wedgeRoundRectCallout">
            <a:avLst>
              <a:gd name="adj1" fmla="val -86553"/>
              <a:gd name="adj2" fmla="val 49908"/>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Cambria" panose="02040503050406030204" pitchFamily="18" charset="0"/>
                <a:ea typeface="Cambria" panose="02040503050406030204" pitchFamily="18" charset="0"/>
              </a:rPr>
              <a:t>Vì cô giáo của các bạn ấy đã từng ở Việt Nam hai năm. Cô thích Việt Nam nên đã dạy và kể nhiều điều tốt đẹp về đất nước và con người Việt Nam cho các bạn ấy nghe.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48443-nobita"/>
          <p:cNvPicPr>
            <a:picLocks noGrp="1" noChangeAspect="1"/>
          </p:cNvPicPr>
          <p:nvPr>
            <p:ph idx="1"/>
          </p:nvPr>
        </p:nvPicPr>
        <p:blipFill>
          <a:blip r:embed="rId2"/>
          <a:stretch>
            <a:fillRect/>
          </a:stretch>
        </p:blipFill>
        <p:spPr>
          <a:xfrm>
            <a:off x="4038600" y="4495800"/>
            <a:ext cx="1371600" cy="2108943"/>
          </a:xfrm>
          <a:prstGeom prst="rect">
            <a:avLst/>
          </a:prstGeom>
        </p:spPr>
      </p:pic>
      <p:sp>
        <p:nvSpPr>
          <p:cNvPr id="6" name="Cloud Callout 5"/>
          <p:cNvSpPr/>
          <p:nvPr/>
        </p:nvSpPr>
        <p:spPr>
          <a:xfrm>
            <a:off x="381000" y="457200"/>
            <a:ext cx="6322633" cy="3678057"/>
          </a:xfrm>
          <a:prstGeom prst="cloudCallout">
            <a:avLst>
              <a:gd name="adj1" fmla="val 15949"/>
              <a:gd name="adj2" fmla="val 62993"/>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600">
                <a:latin typeface="Cambria" panose="02040503050406030204" pitchFamily="18" charset="0"/>
                <a:ea typeface="Cambria" panose="02040503050406030204" pitchFamily="18" charset="0"/>
              </a:rPr>
              <a:t>3. Các bạn học sinh Lúc-xăm-bua muốn biết điều gì về thiếu nhi Việt Nam?</a:t>
            </a:r>
          </a:p>
        </p:txBody>
      </p:sp>
      <p:sp>
        <p:nvSpPr>
          <p:cNvPr id="10" name="Rounded Rectangular Callout 9"/>
          <p:cNvSpPr/>
          <p:nvPr/>
        </p:nvSpPr>
        <p:spPr>
          <a:xfrm>
            <a:off x="6324600" y="825690"/>
            <a:ext cx="4787900" cy="2993390"/>
          </a:xfrm>
          <a:prstGeom prst="wedgeRoundRectCallout">
            <a:avLst>
              <a:gd name="adj1" fmla="val -73349"/>
              <a:gd name="adj2" fmla="val 84565"/>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Cambria" panose="02040503050406030204" pitchFamily="18" charset="0"/>
                <a:ea typeface="Cambria" panose="02040503050406030204" pitchFamily="18" charset="0"/>
              </a:rPr>
              <a:t>Muốn biết thiếu nhi Việt Nam học những môn gì, thích những bài hát nào, chơi những trò chơi gì,...</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48443-nobita"/>
          <p:cNvPicPr>
            <a:picLocks noGrp="1" noChangeAspect="1"/>
          </p:cNvPicPr>
          <p:nvPr>
            <p:ph idx="1"/>
          </p:nvPr>
        </p:nvPicPr>
        <p:blipFill>
          <a:blip r:embed="rId2"/>
          <a:stretch>
            <a:fillRect/>
          </a:stretch>
        </p:blipFill>
        <p:spPr>
          <a:xfrm>
            <a:off x="4617720" y="4699638"/>
            <a:ext cx="1318260" cy="2192655"/>
          </a:xfrm>
          <a:prstGeom prst="rect">
            <a:avLst/>
          </a:prstGeom>
        </p:spPr>
      </p:pic>
      <p:sp>
        <p:nvSpPr>
          <p:cNvPr id="6" name="Cloud Callout 5"/>
          <p:cNvSpPr/>
          <p:nvPr/>
        </p:nvSpPr>
        <p:spPr>
          <a:xfrm>
            <a:off x="304800" y="387350"/>
            <a:ext cx="5264785" cy="4074163"/>
          </a:xfrm>
          <a:prstGeom prst="cloudCallout">
            <a:avLst>
              <a:gd name="adj1" fmla="val 38352"/>
              <a:gd name="adj2" fmla="val 66504"/>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a:latin typeface="Cambria" panose="02040503050406030204" pitchFamily="18" charset="0"/>
                <a:ea typeface="Cambria" panose="02040503050406030204" pitchFamily="18" charset="0"/>
              </a:rPr>
              <a:t>4. Khi chia tay đoàn cán bộ Việt Nam, các bạn học sinh Lúc-xăm-bua đã thể hiện tình cảm như thế nào?</a:t>
            </a:r>
          </a:p>
        </p:txBody>
      </p:sp>
      <p:sp>
        <p:nvSpPr>
          <p:cNvPr id="10" name="Rounded Rectangular Callout 9"/>
          <p:cNvSpPr/>
          <p:nvPr/>
        </p:nvSpPr>
        <p:spPr>
          <a:xfrm>
            <a:off x="5791200" y="409121"/>
            <a:ext cx="6096000" cy="4074160"/>
          </a:xfrm>
          <a:prstGeom prst="wedgeRoundRectCallout">
            <a:avLst>
              <a:gd name="adj1" fmla="val -52795"/>
              <a:gd name="adj2" fmla="val 66786"/>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600">
                <a:latin typeface="Cambria" panose="02040503050406030204" pitchFamily="18" charset="0"/>
                <a:ea typeface="Cambria" panose="02040503050406030204" pitchFamily="18" charset="0"/>
              </a:rPr>
              <a:t>Mặt dù ngoài trời tuyết bay mù mịt nhưng các bạn học sinh Lúc-xăm-bua vẫn đứng vẫy tay chào lưu luyến cho đến khi xe của đoàn cán bộ khuất hẳn.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48443-nobita"/>
          <p:cNvPicPr>
            <a:picLocks noGrp="1" noChangeAspect="1"/>
          </p:cNvPicPr>
          <p:nvPr>
            <p:ph idx="1"/>
          </p:nvPr>
        </p:nvPicPr>
        <p:blipFill>
          <a:blip r:embed="rId2"/>
          <a:stretch>
            <a:fillRect/>
          </a:stretch>
        </p:blipFill>
        <p:spPr>
          <a:xfrm>
            <a:off x="4200525" y="4670428"/>
            <a:ext cx="1318260" cy="2192655"/>
          </a:xfrm>
          <a:prstGeom prst="rect">
            <a:avLst/>
          </a:prstGeom>
        </p:spPr>
      </p:pic>
      <p:sp>
        <p:nvSpPr>
          <p:cNvPr id="6" name="Cloud Callout 5"/>
          <p:cNvSpPr/>
          <p:nvPr/>
        </p:nvSpPr>
        <p:spPr>
          <a:xfrm>
            <a:off x="685800" y="838201"/>
            <a:ext cx="5587365" cy="3484248"/>
          </a:xfrm>
          <a:prstGeom prst="cloudCallout">
            <a:avLst>
              <a:gd name="adj1" fmla="val 18740"/>
              <a:gd name="adj2" fmla="val 74239"/>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a:latin typeface="Cambria" panose="02040503050406030204" pitchFamily="18" charset="0"/>
                <a:ea typeface="Cambria" panose="02040503050406030204" pitchFamily="18" charset="0"/>
              </a:rPr>
              <a:t>5. Nếu được gặp thì em sẽ nói gì với các bạn học sinh trong câu chuyện này?</a:t>
            </a:r>
          </a:p>
        </p:txBody>
      </p:sp>
      <p:sp>
        <p:nvSpPr>
          <p:cNvPr id="10" name="Rounded Rectangular Callout 9"/>
          <p:cNvSpPr/>
          <p:nvPr/>
        </p:nvSpPr>
        <p:spPr>
          <a:xfrm>
            <a:off x="6683374" y="387350"/>
            <a:ext cx="5280025" cy="4843780"/>
          </a:xfrm>
          <a:prstGeom prst="wedgeRoundRectCallout">
            <a:avLst>
              <a:gd name="adj1" fmla="val -78306"/>
              <a:gd name="adj2" fmla="val 46312"/>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n-US" sz="3200">
                <a:latin typeface="Cambria" panose="02040503050406030204" pitchFamily="18" charset="0"/>
                <a:ea typeface="Cambria" panose="02040503050406030204" pitchFamily="18" charset="0"/>
              </a:rPr>
              <a:t>Cảm ơn các bạn vì đã yêu mến đất nước Việt Nam, chúng tôi sẽ tìm hiểu để biết thêm những điều bổ ích về đất nước bạn và kể cho các bạn nghe thêm nhiều điều hơn nữa về đất nước của chúng tôi.</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48443-nobita"/>
          <p:cNvPicPr>
            <a:picLocks noGrp="1" noChangeAspect="1"/>
          </p:cNvPicPr>
          <p:nvPr>
            <p:ph idx="1"/>
          </p:nvPr>
        </p:nvPicPr>
        <p:blipFill>
          <a:blip r:embed="rId2"/>
          <a:stretch>
            <a:fillRect/>
          </a:stretch>
        </p:blipFill>
        <p:spPr>
          <a:xfrm>
            <a:off x="5246370" y="4631693"/>
            <a:ext cx="1318260" cy="2192655"/>
          </a:xfrm>
          <a:prstGeom prst="rect">
            <a:avLst/>
          </a:prstGeom>
        </p:spPr>
      </p:pic>
      <p:sp>
        <p:nvSpPr>
          <p:cNvPr id="6" name="Cloud Callout 5"/>
          <p:cNvSpPr/>
          <p:nvPr/>
        </p:nvSpPr>
        <p:spPr>
          <a:xfrm>
            <a:off x="1905000" y="2010413"/>
            <a:ext cx="4808220" cy="2270760"/>
          </a:xfrm>
          <a:prstGeom prst="cloudCallout">
            <a:avLst>
              <a:gd name="adj1" fmla="val 23586"/>
              <a:gd name="adj2" fmla="val 78607"/>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4000">
                <a:latin typeface="Cambria" panose="02040503050406030204" pitchFamily="18" charset="0"/>
                <a:ea typeface="Cambria" panose="02040503050406030204" pitchFamily="18" charset="0"/>
              </a:rPr>
              <a:t>Nội dung của bài là gì?</a:t>
            </a:r>
          </a:p>
        </p:txBody>
      </p:sp>
      <p:sp>
        <p:nvSpPr>
          <p:cNvPr id="9" name="Rounded Rectangle 8"/>
          <p:cNvSpPr/>
          <p:nvPr/>
        </p:nvSpPr>
        <p:spPr>
          <a:xfrm>
            <a:off x="1562100" y="1659893"/>
            <a:ext cx="9067800" cy="2971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4000" b="1" u="sng" dirty="0" smtClean="0">
                <a:solidFill>
                  <a:srgbClr val="FF0000"/>
                </a:solidFill>
                <a:latin typeface="Cambria" panose="02040503050406030204" pitchFamily="18" charset="0"/>
                <a:ea typeface="Cambria" panose="02040503050406030204" pitchFamily="18" charset="0"/>
              </a:rPr>
              <a:t>ý</a:t>
            </a:r>
            <a:r>
              <a:rPr lang="en-US" sz="4000" b="1" u="sng" smtClean="0">
                <a:solidFill>
                  <a:srgbClr val="FF0000"/>
                </a:solidFill>
                <a:latin typeface="Cambria" panose="02040503050406030204" pitchFamily="18" charset="0"/>
                <a:ea typeface="Cambria" panose="02040503050406030204" pitchFamily="18" charset="0"/>
              </a:rPr>
              <a:t> </a:t>
            </a:r>
            <a:r>
              <a:rPr lang="en-US" sz="4000" b="1" u="sng" dirty="0" err="1" smtClean="0">
                <a:solidFill>
                  <a:srgbClr val="FF0000"/>
                </a:solidFill>
                <a:latin typeface="Cambria" panose="02040503050406030204" pitchFamily="18" charset="0"/>
                <a:ea typeface="Cambria" panose="02040503050406030204" pitchFamily="18" charset="0"/>
              </a:rPr>
              <a:t>nghĩa</a:t>
            </a:r>
            <a:r>
              <a:rPr lang="en-US" sz="4000" b="1" u="sng" dirty="0" smtClean="0">
                <a:solidFill>
                  <a:srgbClr val="FF0000"/>
                </a:solidFill>
                <a:latin typeface="Cambria" panose="02040503050406030204" pitchFamily="18" charset="0"/>
                <a:ea typeface="Cambria" panose="02040503050406030204" pitchFamily="18" charset="0"/>
              </a:rPr>
              <a:t> :</a:t>
            </a:r>
            <a:r>
              <a:rPr lang="en-US" sz="4000" dirty="0" smtClean="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gặp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gỡ</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thú</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thể</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hiện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tình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hữu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nghị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quốc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giữa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đoàn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bộ</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Việt</a:t>
            </a:r>
            <a:r>
              <a:rPr lang="en-US" sz="4000" dirty="0">
                <a:latin typeface="Cambria" panose="02040503050406030204" pitchFamily="18" charset="0"/>
                <a:ea typeface="Cambria" panose="02040503050406030204" pitchFamily="18" charset="0"/>
              </a:rPr>
              <a:t> Nam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trường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tiểu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ở </a:t>
            </a:r>
            <a:r>
              <a:rPr lang="en-US" sz="4000" dirty="0" err="1">
                <a:latin typeface="Cambria" panose="02040503050406030204" pitchFamily="18" charset="0"/>
                <a:ea typeface="Cambria" panose="02040503050406030204" pitchFamily="18" charset="0"/>
              </a:rPr>
              <a:t>Lúc-xăm-bua</a:t>
            </a:r>
            <a:r>
              <a:rPr lang="en-US" sz="4000"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800" y="609600"/>
            <a:ext cx="533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LUYỆN ĐỌC LẠI:</a:t>
            </a:r>
          </a:p>
        </p:txBody>
      </p:sp>
      <p:sp>
        <p:nvSpPr>
          <p:cNvPr id="7" name="TextBox 6"/>
          <p:cNvSpPr txBox="1"/>
          <p:nvPr/>
        </p:nvSpPr>
        <p:spPr>
          <a:xfrm>
            <a:off x="457200" y="1301114"/>
            <a:ext cx="10668000" cy="41549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ĐOẠN 3: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99"/>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a:solidFill>
                  <a:srgbClr val="000099"/>
                </a:solidFill>
                <a:latin typeface="Times New Roman" pitchFamily="18" charset="0"/>
                <a:cs typeface="Times New Roman" pitchFamily="18" charset="0"/>
              </a:rPr>
              <a:t>    </a:t>
            </a:r>
            <a:r>
              <a:rPr kumimoji="0" lang="en-US" sz="4000" b="1" i="0" u="none" strike="noStrike" kern="1200" cap="none" spc="0" normalizeH="0" baseline="0" noProof="0">
                <a:ln>
                  <a:noFill/>
                </a:ln>
                <a:solidFill>
                  <a:srgbClr val="000099"/>
                </a:solidFill>
                <a:effectLst/>
                <a:uLnTx/>
                <a:uFillTx/>
                <a:latin typeface="Times New Roman" pitchFamily="18" charset="0"/>
                <a:ea typeface="+mn-ea"/>
                <a:cs typeface="Times New Roman" pitchFamily="18" charset="0"/>
              </a:rPr>
              <a:t>Đã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đến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lúc</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chia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tay</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Dưới</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làn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tuyết</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bay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mù</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mịt</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các</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em</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vẫn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đứng</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vẫy</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tay</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chào</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lưu</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luyến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cho</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đến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khi</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xe</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của</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chúng</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tôi</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khuất</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hẳn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trong</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dòng</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người</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xe</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cộ</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tấp</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nập</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của</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thành</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phố</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châu</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Âu</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hoa</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lệ</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mến</a:t>
            </a:r>
            <a:r>
              <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khách</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p>
        </p:txBody>
      </p:sp>
      <p:sp>
        <p:nvSpPr>
          <p:cNvPr id="8" name="Rectangle 7"/>
          <p:cNvSpPr/>
          <p:nvPr/>
        </p:nvSpPr>
        <p:spPr>
          <a:xfrm>
            <a:off x="1314128" y="2871787"/>
            <a:ext cx="8584945"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990000"/>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15157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4648200" y="-152400"/>
            <a:ext cx="3581400" cy="1676400"/>
          </a:xfrm>
          <a:prstGeom prst="rect">
            <a:avLst/>
          </a:prstGeom>
        </p:spPr>
        <p:txBody>
          <a:bodyPr wrap="none" fromWordArt="1">
            <a:prstTxWarp prst="textPlain">
              <a:avLst>
                <a:gd name="adj" fmla="val 50000"/>
              </a:avLst>
            </a:prstTxWarp>
            <a:scene3d>
              <a:camera prst="legacyPerspectiveFront">
                <a:rot lat="20519995" lon="1080000" rev="0"/>
              </a:camera>
              <a:lightRig rig="legacyHarsh2" dir="b"/>
            </a:scene3d>
            <a:sp3d extrusionH="430200" prstMaterial="legacyMatte">
              <a:extrusionClr>
                <a:srgbClr val="FF66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a:ea typeface="+mn-ea"/>
                <a:cs typeface="Times New Roman"/>
              </a:rPr>
              <a:t>KỂ CHUYỆN</a:t>
            </a:r>
          </a:p>
        </p:txBody>
      </p:sp>
      <p:pic>
        <p:nvPicPr>
          <p:cNvPr id="10243" name="Picture 26" descr="tuye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667000"/>
            <a:ext cx="3505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5410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16"/>
          <p:cNvSpPr txBox="1">
            <a:spLocks noChangeArrowheads="1"/>
          </p:cNvSpPr>
          <p:nvPr/>
        </p:nvSpPr>
        <p:spPr bwMode="auto">
          <a:xfrm>
            <a:off x="1066800" y="1447800"/>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Gặp</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gỡ</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ở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Lúc</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xăm</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bua</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Theo</a:t>
            </a: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QUỲNH PHƯƠNG</a:t>
            </a:r>
          </a:p>
        </p:txBody>
      </p:sp>
    </p:spTree>
    <p:extLst>
      <p:ext uri="{BB962C8B-B14F-4D97-AF65-F5344CB8AC3E}">
        <p14:creationId xmlns:p14="http://schemas.microsoft.com/office/powerpoint/2010/main" val="2354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4648200" y="-152400"/>
            <a:ext cx="3581400" cy="1676400"/>
          </a:xfrm>
          <a:prstGeom prst="rect">
            <a:avLst/>
          </a:prstGeom>
        </p:spPr>
        <p:txBody>
          <a:bodyPr wrap="none" fromWordArt="1">
            <a:prstTxWarp prst="textPlain">
              <a:avLst>
                <a:gd name="adj" fmla="val 50000"/>
              </a:avLst>
            </a:prstTxWarp>
            <a:scene3d>
              <a:camera prst="legacyPerspectiveFront">
                <a:rot lat="20519995" lon="1080000" rev="0"/>
              </a:camera>
              <a:lightRig rig="legacyHarsh2" dir="b"/>
            </a:scene3d>
            <a:sp3d extrusionH="430200" prstMaterial="legacyMatte">
              <a:extrusionClr>
                <a:srgbClr val="FF66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a:ea typeface="+mn-ea"/>
                <a:cs typeface="Times New Roman"/>
              </a:rPr>
              <a:t>KỂ CHUYỆN</a:t>
            </a:r>
          </a:p>
        </p:txBody>
      </p:sp>
      <p:sp>
        <p:nvSpPr>
          <p:cNvPr id="3" name="TextBox 2"/>
          <p:cNvSpPr txBox="1"/>
          <p:nvPr/>
        </p:nvSpPr>
        <p:spPr>
          <a:xfrm>
            <a:off x="838200" y="1818382"/>
            <a:ext cx="11201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Dựa</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dưới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đây</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Gặp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gỡ</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ở Lúc-xăm-bua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bằng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lời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của</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em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2" name="TextBox 1"/>
          <p:cNvSpPr txBox="1"/>
          <p:nvPr/>
        </p:nvSpPr>
        <p:spPr>
          <a:xfrm>
            <a:off x="993913" y="3051483"/>
            <a:ext cx="104996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chuyện</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được</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kể</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theo</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lời</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ai</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p>
        </p:txBody>
      </p:sp>
      <p:sp>
        <p:nvSpPr>
          <p:cNvPr id="6" name="TextBox 5"/>
          <p:cNvSpPr txBox="1"/>
          <p:nvPr/>
        </p:nvSpPr>
        <p:spPr>
          <a:xfrm>
            <a:off x="188016" y="3839290"/>
            <a:ext cx="118159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Theo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lời</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của</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một</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thành</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viên</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trong</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đoàn</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cán</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bộ</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Việt</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Nam</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1143000" y="4733837"/>
            <a:ext cx="73682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Kể</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bằng</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lời</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thế</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nào</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p>
        </p:txBody>
      </p:sp>
      <p:sp>
        <p:nvSpPr>
          <p:cNvPr id="8" name="TextBox 7"/>
          <p:cNvSpPr txBox="1"/>
          <p:nvPr/>
        </p:nvSpPr>
        <p:spPr>
          <a:xfrm>
            <a:off x="671553" y="5318612"/>
            <a:ext cx="1114441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Kể</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khách</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quan</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như</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ngoài</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cuộc</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về</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cuộc</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gặp</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gỡ</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đó</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kể</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lại</a:t>
            </a:r>
            <a:r>
              <a:rPr kumimoji="0" lang="en-US" sz="36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88766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09600" y="1314271"/>
            <a:ext cx="670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a)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Đoạn</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1: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Những</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điều</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bất</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ngờ</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thú</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vị</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a:t>
            </a:r>
          </a:p>
        </p:txBody>
      </p:sp>
      <p:pic>
        <p:nvPicPr>
          <p:cNvPr id="12294"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3182144"/>
            <a:ext cx="2971800" cy="2819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304801" y="2027833"/>
            <a:ext cx="754379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Chúng tôi đến thăm một trường Tiểu học ở Lúc - xăm - bua. Các bạn học sinh ở đây đều tự giới thiệu bằng Tiếng Việt: Tôi là Mô - ni - ca, tôi là Giét – xi - ca,… Các bạn còn hát cho chúng tôi nghe bài hát </a:t>
            </a:r>
            <a:r>
              <a:rPr kumimoji="0" lang="en-US" altLang="en-US" sz="28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Kìa con bướm vàng</a:t>
            </a:r>
            <a:r>
              <a:rPr kumimoji="0" lang="en-US" alt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bằng Tiếng Việt. Rồi các bạn giới thiệu các vật mà bạn sưu tầm được bằng Tiếng Việt như: đàn Tơ - rưng, cái nón, tranh cây dừa, ảnh xích lô,… Các bạn ấy còn vẽ Quốc kỳ Việt Nam và nói bằng Tiếng Việt: Việt Nam , Hồ Chí Minh.</a:t>
            </a:r>
          </a:p>
        </p:txBody>
      </p:sp>
      <p:sp>
        <p:nvSpPr>
          <p:cNvPr id="2" name="TextBox 1"/>
          <p:cNvSpPr txBox="1"/>
          <p:nvPr/>
        </p:nvSpPr>
        <p:spPr>
          <a:xfrm>
            <a:off x="5219700" y="343913"/>
            <a:ext cx="1752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Gợi</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ý:</a:t>
            </a:r>
          </a:p>
        </p:txBody>
      </p:sp>
      <p:sp>
        <p:nvSpPr>
          <p:cNvPr id="3" name="TextBox 2"/>
          <p:cNvSpPr txBox="1"/>
          <p:nvPr/>
        </p:nvSpPr>
        <p:spPr>
          <a:xfrm>
            <a:off x="7924800" y="1314271"/>
            <a:ext cx="41910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Phúc</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đầu</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gặp</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gỡ</a:t>
            </a:r>
            <a:endPar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hát</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bộ</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sưu</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endPar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về</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Việt</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Nam</a:t>
            </a:r>
          </a:p>
        </p:txBody>
      </p:sp>
    </p:spTree>
    <p:extLst>
      <p:ext uri="{BB962C8B-B14F-4D97-AF65-F5344CB8AC3E}">
        <p14:creationId xmlns:p14="http://schemas.microsoft.com/office/powerpoint/2010/main" val="2967408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133600"/>
            <a:ext cx="9372600" cy="3657600"/>
          </a:xfrm>
          <a:prstGeom prst="rect">
            <a:avLst/>
          </a:prstGeom>
        </p:spPr>
      </p:pic>
      <p:sp>
        <p:nvSpPr>
          <p:cNvPr id="6" name="TextBox 5"/>
          <p:cNvSpPr txBox="1"/>
          <p:nvPr/>
        </p:nvSpPr>
        <p:spPr>
          <a:xfrm>
            <a:off x="4876800" y="259717"/>
            <a:ext cx="2057400" cy="553998"/>
          </a:xfrm>
          <a:prstGeom prst="rect">
            <a:avLst/>
          </a:prstGeom>
          <a:noFill/>
        </p:spPr>
        <p:txBody>
          <a:bodyPr wrap="square" rtlCol="0">
            <a:spAutoFit/>
          </a:bodyPr>
          <a:lstStyle/>
          <a:p>
            <a:r>
              <a:rPr lang="en-US" sz="3000" u="sng" dirty="0" err="1">
                <a:latin typeface="Arial Unicode MS" panose="020B0604020202020204" pitchFamily="34" charset="-128"/>
                <a:ea typeface="Arial Unicode MS" panose="020B0604020202020204" pitchFamily="34" charset="-128"/>
                <a:cs typeface="Arial Unicode MS" panose="020B0604020202020204" pitchFamily="34" charset="-128"/>
              </a:rPr>
              <a:t>Tập</a:t>
            </a:r>
            <a:r>
              <a:rPr lang="en-US" sz="3000" u="sng"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u="sng" dirty="0" err="1">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sz="30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8" name="Rectangle 7"/>
          <p:cNvSpPr/>
          <p:nvPr/>
        </p:nvSpPr>
        <p:spPr>
          <a:xfrm>
            <a:off x="3352800" y="914403"/>
            <a:ext cx="529590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Gặp</a:t>
            </a:r>
            <a:r>
              <a:rPr lang="en-US" sz="3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gỡ</a:t>
            </a:r>
            <a:r>
              <a:rPr lang="en-US" sz="3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ở </a:t>
            </a:r>
            <a:r>
              <a:rPr lang="en-US" sz="36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Lúc-xăm-bua</a:t>
            </a:r>
            <a:endParaRPr lang="en-US" sz="3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90600" y="1093877"/>
            <a:ext cx="952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itchFamily="18" charset="0"/>
                <a:ea typeface="+mn-ea"/>
                <a:cs typeface="+mn-cs"/>
              </a:rPr>
              <a:t>b) Đoạn </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2: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Câu</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chuyện</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giữa</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những</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người</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bạn</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3200" b="0" i="0" u="none" strike="noStrike" kern="1200" cap="none" spc="0" normalizeH="0" baseline="0" noProof="0" dirty="0" err="1">
                <a:ln>
                  <a:noFill/>
                </a:ln>
                <a:solidFill>
                  <a:srgbClr val="0000CC"/>
                </a:solidFill>
                <a:effectLst/>
                <a:uLnTx/>
                <a:uFillTx/>
                <a:latin typeface="Times New Roman" pitchFamily="18" charset="0"/>
                <a:ea typeface="+mn-ea"/>
                <a:cs typeface="+mn-cs"/>
              </a:rPr>
              <a:t>mới</a:t>
            </a:r>
            <a:r>
              <a:rPr kumimoji="0" lang="en-US" altLang="en-US" sz="3200" b="0" i="0" u="none" strike="noStrike" kern="1200" cap="none" spc="0" normalizeH="0" baseline="0" noProof="0" dirty="0">
                <a:ln>
                  <a:noFill/>
                </a:ln>
                <a:solidFill>
                  <a:srgbClr val="0000CC"/>
                </a:solidFill>
                <a:effectLst/>
                <a:uLnTx/>
                <a:uFillTx/>
                <a:latin typeface="Times New Roman" pitchFamily="18" charset="0"/>
                <a:ea typeface="+mn-ea"/>
                <a:cs typeface="+mn-cs"/>
              </a:rPr>
              <a:t>.</a:t>
            </a:r>
          </a:p>
        </p:txBody>
      </p:sp>
      <p:pic>
        <p:nvPicPr>
          <p:cNvPr id="13318"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708114"/>
            <a:ext cx="4324525" cy="2594715"/>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283029" y="1894291"/>
            <a:ext cx="7239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Tìm hiểu ra mới biết, cô giáo của các bạn ấy đã sồng và làm việc tại Việt Nam hai năm. Cô yêu Việt Nam nên đã kể cho các bạn nhiều điều tốt đẹp về đất nước và con người Việt Nam, cô còn dạy các bạn nói Tiếng Việt. Các bạn ấy còn tìm hiểu về Việt Nam qua In-tơ-nét. Các bạn còn đặt cho tôi rất nhiều câu hỏi về thiếu nhi Việt Nam: Các bạn học những môn gì? Các bạn thích những bài hát nào? Các bạn chơi những trò chơi gì?,… và còn nhiều câu hỏi thú vị nữa.</a:t>
            </a:r>
          </a:p>
        </p:txBody>
      </p:sp>
      <p:sp>
        <p:nvSpPr>
          <p:cNvPr id="8" name="TextBox 7"/>
          <p:cNvSpPr txBox="1"/>
          <p:nvPr/>
        </p:nvSpPr>
        <p:spPr>
          <a:xfrm>
            <a:off x="5693229" y="386956"/>
            <a:ext cx="1752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Gợi</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ý:</a:t>
            </a:r>
          </a:p>
        </p:txBody>
      </p:sp>
      <p:sp>
        <p:nvSpPr>
          <p:cNvPr id="4" name="TextBox 3"/>
          <p:cNvSpPr txBox="1"/>
          <p:nvPr/>
        </p:nvSpPr>
        <p:spPr>
          <a:xfrm>
            <a:off x="7543800" y="1908553"/>
            <a:ext cx="43434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Cô</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giáo</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lớp</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6A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Trẻ</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em</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Việt</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Nam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sống</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thế</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nào</a:t>
            </a:r>
            <a:r>
              <a:rPr kumimoji="0" lang="en-US" sz="32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2066062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838200" y="840240"/>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srgbClr val="0000CC"/>
                </a:solidFill>
                <a:effectLst/>
                <a:uLnTx/>
                <a:uFillTx/>
                <a:latin typeface="Times New Roman" pitchFamily="18" charset="0"/>
                <a:ea typeface="+mn-ea"/>
                <a:cs typeface="+mn-cs"/>
              </a:rPr>
              <a:t>c) </a:t>
            </a:r>
            <a:r>
              <a:rPr kumimoji="0" lang="en-US" altLang="en-US" sz="3600" b="0" i="0" u="none" strike="noStrike" kern="1200" cap="none" spc="0" normalizeH="0" baseline="0" noProof="0" dirty="0" err="1">
                <a:ln>
                  <a:noFill/>
                </a:ln>
                <a:solidFill>
                  <a:srgbClr val="0000CC"/>
                </a:solidFill>
                <a:effectLst/>
                <a:uLnTx/>
                <a:uFillTx/>
                <a:latin typeface="Times New Roman" pitchFamily="18" charset="0"/>
                <a:ea typeface="+mn-ea"/>
                <a:cs typeface="+mn-cs"/>
              </a:rPr>
              <a:t>Đoạn</a:t>
            </a:r>
            <a:r>
              <a:rPr kumimoji="0" lang="en-US" altLang="en-US" sz="3600" b="0" i="0" u="none" strike="noStrike" kern="1200" cap="none" spc="0" normalizeH="0" baseline="0" noProof="0" dirty="0">
                <a:ln>
                  <a:noFill/>
                </a:ln>
                <a:solidFill>
                  <a:srgbClr val="0000CC"/>
                </a:solidFill>
                <a:effectLst/>
                <a:uLnTx/>
                <a:uFillTx/>
                <a:latin typeface="Times New Roman" pitchFamily="18" charset="0"/>
                <a:ea typeface="+mn-ea"/>
                <a:cs typeface="+mn-cs"/>
              </a:rPr>
              <a:t> 3: Chia </a:t>
            </a:r>
            <a:r>
              <a:rPr kumimoji="0" lang="en-US" altLang="en-US" sz="3600" b="0" i="0" u="none" strike="noStrike" kern="1200" cap="none" spc="0" normalizeH="0" baseline="0" noProof="0" dirty="0" err="1">
                <a:ln>
                  <a:noFill/>
                </a:ln>
                <a:solidFill>
                  <a:srgbClr val="0000CC"/>
                </a:solidFill>
                <a:effectLst/>
                <a:uLnTx/>
                <a:uFillTx/>
                <a:latin typeface="Times New Roman" pitchFamily="18" charset="0"/>
                <a:ea typeface="+mn-ea"/>
                <a:cs typeface="+mn-cs"/>
              </a:rPr>
              <a:t>tay</a:t>
            </a:r>
            <a:r>
              <a:rPr kumimoji="0" lang="en-US" altLang="en-US" sz="3600" b="0" i="0" u="none" strike="noStrike" kern="1200" cap="none" spc="0" normalizeH="0" baseline="0" noProof="0" dirty="0">
                <a:ln>
                  <a:noFill/>
                </a:ln>
                <a:solidFill>
                  <a:srgbClr val="0000CC"/>
                </a:solidFill>
                <a:effectLst/>
                <a:uLnTx/>
                <a:uFillTx/>
                <a:latin typeface="Times New Roman" pitchFamily="18" charset="0"/>
                <a:ea typeface="+mn-ea"/>
                <a:cs typeface="+mn-cs"/>
              </a:rPr>
              <a:t>.</a:t>
            </a:r>
          </a:p>
        </p:txBody>
      </p:sp>
      <p:pic>
        <p:nvPicPr>
          <p:cNvPr id="14342"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992086"/>
            <a:ext cx="4725075" cy="366434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685800" y="1562100"/>
            <a:ext cx="5867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Cũng đến giờ chia tay nhau, dưới làn tuyết bay mù mịt, các bạn ấy vẫn đứng vẫy tay chào lưu luyến cho đến khi xe của đoàn chúng tôi đi khuất hẳn trong dòng người và xe cộ tấp nấp của thành phố Châu Âu hoa lệ, mến khách.</a:t>
            </a:r>
          </a:p>
        </p:txBody>
      </p:sp>
    </p:spTree>
    <p:extLst>
      <p:ext uri="{BB962C8B-B14F-4D97-AF65-F5344CB8AC3E}">
        <p14:creationId xmlns:p14="http://schemas.microsoft.com/office/powerpoint/2010/main" val="152594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524000" y="-12223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12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tháng</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2021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Text Box 15"/>
          <p:cNvSpPr txBox="1">
            <a:spLocks noChangeArrowheads="1"/>
          </p:cNvSpPr>
          <p:nvPr/>
        </p:nvSpPr>
        <p:spPr bwMode="auto">
          <a:xfrm>
            <a:off x="152400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sng"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Tập</a:t>
            </a:r>
            <a:r>
              <a:rPr kumimoji="0" lang="en-US" sz="32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sng"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đọc</a:t>
            </a:r>
            <a:r>
              <a:rPr kumimoji="0" lang="en-US" sz="32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 </a:t>
            </a:r>
            <a:r>
              <a:rPr kumimoji="0" lang="en-US" sz="3200" b="1" i="0" u="sng"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Kể</a:t>
            </a:r>
            <a:r>
              <a:rPr kumimoji="0" lang="en-US" sz="32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sng"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chuyện</a:t>
            </a:r>
            <a:endParaRPr kumimoji="0" lang="en-US" sz="3200" b="0"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5" name="TextBox 4"/>
          <p:cNvSpPr txBox="1"/>
          <p:nvPr/>
        </p:nvSpPr>
        <p:spPr>
          <a:xfrm>
            <a:off x="1676400" y="2158426"/>
            <a:ext cx="9372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CỦNG CỐ DẶN DÒ</a:t>
            </a:r>
          </a:p>
        </p:txBody>
      </p:sp>
      <p:sp>
        <p:nvSpPr>
          <p:cNvPr id="7" name="TextBox 6"/>
          <p:cNvSpPr txBox="1"/>
          <p:nvPr/>
        </p:nvSpPr>
        <p:spPr>
          <a:xfrm>
            <a:off x="1609564" y="3657601"/>
            <a:ext cx="8820472"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Cuộc</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gặp</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gỡ</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bất</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ngờ</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thú</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vị</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thể</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hiện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tình</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hữu</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nghị</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quốc</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tế</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giữa</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đoàn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cán</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bộ</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Việt</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Nam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với</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học</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sinh</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một</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trường</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tiểu</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học</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ở </a:t>
            </a:r>
            <a:r>
              <a:rPr kumimoji="0" lang="en-US" sz="4000" b="1"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Lúc-xâm-bua</a:t>
            </a:r>
            <a:r>
              <a:rPr kumimoji="0" lang="en-US" sz="40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p>
        </p:txBody>
      </p:sp>
      <p:sp>
        <p:nvSpPr>
          <p:cNvPr id="9" name="Text Box 16"/>
          <p:cNvSpPr txBox="1">
            <a:spLocks noChangeArrowheads="1"/>
          </p:cNvSpPr>
          <p:nvPr/>
        </p:nvSpPr>
        <p:spPr bwMode="auto">
          <a:xfrm>
            <a:off x="1447800" y="944562"/>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Gặp</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gỡ</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ở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Lúc</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xăm</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bua</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Theo</a:t>
            </a: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QUỲNH PHƯƠNG</a:t>
            </a:r>
          </a:p>
        </p:txBody>
      </p:sp>
      <p:sp>
        <p:nvSpPr>
          <p:cNvPr id="4" name="TextBox 3"/>
          <p:cNvSpPr txBox="1"/>
          <p:nvPr/>
        </p:nvSpPr>
        <p:spPr>
          <a:xfrm>
            <a:off x="4724400" y="2878179"/>
            <a:ext cx="4343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NỘI DUNG</a:t>
            </a:r>
          </a:p>
        </p:txBody>
      </p:sp>
    </p:spTree>
    <p:extLst>
      <p:ext uri="{BB962C8B-B14F-4D97-AF65-F5344CB8AC3E}">
        <p14:creationId xmlns:p14="http://schemas.microsoft.com/office/powerpoint/2010/main" val="31180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391886" y="529155"/>
            <a:ext cx="111390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1" u="none" strike="noStrike" kern="1200" cap="none" spc="0" normalizeH="0" baseline="0" noProof="0">
                <a:ln>
                  <a:noFill/>
                </a:ln>
                <a:solidFill>
                  <a:prstClr val="black"/>
                </a:solidFill>
                <a:effectLst/>
                <a:uLnTx/>
                <a:uFillTx/>
                <a:latin typeface="Times New Roman" pitchFamily="18" charset="0"/>
                <a:ea typeface="+mn-ea"/>
                <a:cs typeface="+mn-cs"/>
              </a:rPr>
              <a:t>      </a:t>
            </a:r>
            <a:r>
              <a:rPr kumimoji="0" lang="en-US" altLang="en-US" sz="3600" b="0" i="0" u="none" strike="noStrike" kern="1200" cap="none" spc="0" normalizeH="0" baseline="0" noProof="0">
                <a:ln>
                  <a:noFill/>
                </a:ln>
                <a:solidFill>
                  <a:prstClr val="black"/>
                </a:solidFill>
                <a:effectLst/>
                <a:uLnTx/>
                <a:uFillTx/>
                <a:latin typeface="Times New Roman" pitchFamily="18" charset="0"/>
                <a:ea typeface="+mn-ea"/>
                <a:cs typeface="+mn-cs"/>
              </a:rPr>
              <a:t>Dựa vào các gợi ý dưới đây, kể lại câu chuyện Gặp gỡ ở Lúc-xăm-bua bằng lời của em</a:t>
            </a:r>
          </a:p>
        </p:txBody>
      </p:sp>
      <p:sp>
        <p:nvSpPr>
          <p:cNvPr id="23565" name="Text Box 13"/>
          <p:cNvSpPr txBox="1">
            <a:spLocks noChangeArrowheads="1"/>
          </p:cNvSpPr>
          <p:nvPr/>
        </p:nvSpPr>
        <p:spPr bwMode="auto">
          <a:xfrm>
            <a:off x="381000" y="1743076"/>
            <a:ext cx="7611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1" u="none" strike="noStrike" kern="1200" cap="none" spc="0" normalizeH="0" baseline="0" noProof="0">
                <a:ln>
                  <a:noFill/>
                </a:ln>
                <a:solidFill>
                  <a:prstClr val="black"/>
                </a:solidFill>
                <a:effectLst/>
                <a:uLnTx/>
                <a:uFillTx/>
                <a:latin typeface="Times New Roman" pitchFamily="18" charset="0"/>
                <a:ea typeface="+mn-ea"/>
                <a:cs typeface="+mn-cs"/>
              </a:rPr>
              <a:t>a) Đoạn 1: Những điều bất ngờ thú vị.</a:t>
            </a:r>
          </a:p>
        </p:txBody>
      </p:sp>
      <p:sp>
        <p:nvSpPr>
          <p:cNvPr id="23566" name="Text Box 14"/>
          <p:cNvSpPr txBox="1">
            <a:spLocks noChangeArrowheads="1"/>
          </p:cNvSpPr>
          <p:nvPr/>
        </p:nvSpPr>
        <p:spPr bwMode="auto">
          <a:xfrm>
            <a:off x="1328738" y="2312558"/>
            <a:ext cx="36201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u="none" strike="noStrike" kern="1200" cap="none" spc="0" normalizeH="0" baseline="0" noProof="0">
                <a:ln>
                  <a:noFill/>
                </a:ln>
                <a:solidFill>
                  <a:prstClr val="black"/>
                </a:solidFill>
                <a:effectLst/>
                <a:uLnTx/>
                <a:uFillTx/>
                <a:latin typeface="Times New Roman" pitchFamily="18" charset="0"/>
                <a:ea typeface="+mn-ea"/>
                <a:cs typeface="+mn-cs"/>
              </a:rPr>
              <a:t> -Phút đầu gặp gỡ.</a:t>
            </a:r>
          </a:p>
        </p:txBody>
      </p:sp>
      <p:sp>
        <p:nvSpPr>
          <p:cNvPr id="23567" name="Text Box 15"/>
          <p:cNvSpPr txBox="1">
            <a:spLocks noChangeArrowheads="1"/>
          </p:cNvSpPr>
          <p:nvPr/>
        </p:nvSpPr>
        <p:spPr bwMode="auto">
          <a:xfrm>
            <a:off x="1219200" y="2828973"/>
            <a:ext cx="6961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u="none" strike="noStrike" kern="1200" cap="none" spc="0" normalizeH="0" baseline="0" noProof="0">
                <a:ln>
                  <a:noFill/>
                </a:ln>
                <a:solidFill>
                  <a:prstClr val="black"/>
                </a:solidFill>
                <a:effectLst/>
                <a:uLnTx/>
                <a:uFillTx/>
                <a:latin typeface="Times New Roman" pitchFamily="18" charset="0"/>
                <a:ea typeface="+mn-ea"/>
                <a:cs typeface="+mn-cs"/>
              </a:rPr>
              <a:t> - Bài hát và bộ sưu tập về Việt Nam.</a:t>
            </a:r>
          </a:p>
        </p:txBody>
      </p:sp>
      <p:sp>
        <p:nvSpPr>
          <p:cNvPr id="23568" name="Text Box 16"/>
          <p:cNvSpPr txBox="1">
            <a:spLocks noChangeArrowheads="1"/>
          </p:cNvSpPr>
          <p:nvPr/>
        </p:nvSpPr>
        <p:spPr bwMode="auto">
          <a:xfrm>
            <a:off x="381001" y="3458944"/>
            <a:ext cx="1021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1" u="none" strike="noStrike" kern="1200" cap="none" spc="0" normalizeH="0" baseline="0" noProof="0">
                <a:ln>
                  <a:noFill/>
                </a:ln>
                <a:solidFill>
                  <a:prstClr val="black"/>
                </a:solidFill>
                <a:effectLst/>
                <a:uLnTx/>
                <a:uFillTx/>
                <a:latin typeface="Times New Roman" pitchFamily="18" charset="0"/>
                <a:ea typeface="+mn-ea"/>
                <a:cs typeface="+mn-cs"/>
              </a:rPr>
              <a:t>b) Đoạn 2: Câu chuyện giữa những người bạn mới.</a:t>
            </a:r>
          </a:p>
        </p:txBody>
      </p:sp>
      <p:sp>
        <p:nvSpPr>
          <p:cNvPr id="23569" name="Text Box 17"/>
          <p:cNvSpPr txBox="1">
            <a:spLocks noChangeArrowheads="1"/>
          </p:cNvSpPr>
          <p:nvPr/>
        </p:nvSpPr>
        <p:spPr bwMode="auto">
          <a:xfrm>
            <a:off x="1352104" y="4067271"/>
            <a:ext cx="36201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u="none" strike="noStrike" kern="1200" cap="none" spc="0" normalizeH="0" baseline="0" noProof="0">
                <a:ln>
                  <a:noFill/>
                </a:ln>
                <a:solidFill>
                  <a:prstClr val="black"/>
                </a:solidFill>
                <a:effectLst/>
                <a:uLnTx/>
                <a:uFillTx/>
                <a:latin typeface="Times New Roman" pitchFamily="18" charset="0"/>
                <a:ea typeface="+mn-ea"/>
                <a:cs typeface="+mn-cs"/>
              </a:rPr>
              <a:t> </a:t>
            </a:r>
            <a:r>
              <a:rPr kumimoji="0" lang="en-US" altLang="en-US" sz="3600" b="0" u="none" strike="noStrike" kern="1200" cap="none" spc="0" normalizeH="0" baseline="0" noProof="0">
                <a:ln>
                  <a:noFill/>
                </a:ln>
                <a:solidFill>
                  <a:prstClr val="black"/>
                </a:solidFill>
                <a:effectLst/>
                <a:uLnTx/>
                <a:uFillTx/>
                <a:latin typeface="Times New Roman" pitchFamily="18" charset="0"/>
                <a:ea typeface="+mn-ea"/>
                <a:cs typeface="+mn-cs"/>
              </a:rPr>
              <a:t>- Cô giáo lớp 6A</a:t>
            </a:r>
          </a:p>
        </p:txBody>
      </p:sp>
      <p:sp>
        <p:nvSpPr>
          <p:cNvPr id="23570" name="Text Box 18"/>
          <p:cNvSpPr txBox="1">
            <a:spLocks noChangeArrowheads="1"/>
          </p:cNvSpPr>
          <p:nvPr/>
        </p:nvSpPr>
        <p:spPr bwMode="auto">
          <a:xfrm>
            <a:off x="1491343" y="4611469"/>
            <a:ext cx="6961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u="none" strike="noStrike" kern="1200" cap="none" spc="0" normalizeH="0" baseline="0" noProof="0">
                <a:ln>
                  <a:noFill/>
                </a:ln>
                <a:solidFill>
                  <a:prstClr val="black"/>
                </a:solidFill>
                <a:effectLst/>
                <a:uLnTx/>
                <a:uFillTx/>
                <a:latin typeface="Times New Roman" pitchFamily="18" charset="0"/>
                <a:ea typeface="+mn-ea"/>
                <a:cs typeface="+mn-cs"/>
              </a:rPr>
              <a:t> - Trẻ em Việt Nam sống thế nào?</a:t>
            </a:r>
          </a:p>
        </p:txBody>
      </p:sp>
      <p:sp>
        <p:nvSpPr>
          <p:cNvPr id="23571" name="Text Box 19"/>
          <p:cNvSpPr txBox="1">
            <a:spLocks noChangeArrowheads="1"/>
          </p:cNvSpPr>
          <p:nvPr/>
        </p:nvSpPr>
        <p:spPr bwMode="auto">
          <a:xfrm>
            <a:off x="391886" y="5259193"/>
            <a:ext cx="510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1" u="none" strike="noStrike" kern="1200" cap="none" spc="0" normalizeH="0" baseline="0" noProof="0">
                <a:ln>
                  <a:noFill/>
                </a:ln>
                <a:solidFill>
                  <a:prstClr val="black"/>
                </a:solidFill>
                <a:effectLst/>
                <a:uLnTx/>
                <a:uFillTx/>
                <a:latin typeface="Times New Roman" pitchFamily="18" charset="0"/>
                <a:ea typeface="+mn-ea"/>
                <a:cs typeface="+mn-cs"/>
              </a:rPr>
              <a:t>c) Đoạn 3: Chia tay.</a:t>
            </a:r>
          </a:p>
        </p:txBody>
      </p:sp>
      <p:pic>
        <p:nvPicPr>
          <p:cNvPr id="11277" name="Picture 25" descr="12219982370745_yume_photo"/>
          <p:cNvPicPr>
            <a:picLocks noChangeAspect="1" noChangeArrowheads="1"/>
          </p:cNvPicPr>
          <p:nvPr/>
        </p:nvPicPr>
        <p:blipFill>
          <a:blip r:embed="rId2" cstate="print">
            <a:extLst>
              <a:ext uri="{28A0092B-C50C-407E-A947-70E740481C1C}">
                <a14:useLocalDpi xmlns:a14="http://schemas.microsoft.com/office/drawing/2010/main" val="0"/>
              </a:ext>
            </a:extLst>
          </a:blip>
          <a:srcRect l="5525" t="2100" r="2380" b="7611"/>
          <a:stretch>
            <a:fillRect/>
          </a:stretch>
        </p:blipFill>
        <p:spPr bwMode="auto">
          <a:xfrm>
            <a:off x="8686800" y="1391358"/>
            <a:ext cx="2977423" cy="200769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05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8080" y="-12012"/>
            <a:ext cx="3733800" cy="1447799"/>
            <a:chOff x="431839" y="217650"/>
            <a:chExt cx="2837469" cy="2236572"/>
          </a:xfrm>
        </p:grpSpPr>
        <p:pic>
          <p:nvPicPr>
            <p:cNvPr id="5" name="图片 29"/>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31839" y="217650"/>
              <a:ext cx="2636837" cy="2236572"/>
            </a:xfrm>
            <a:prstGeom prst="rect">
              <a:avLst/>
            </a:prstGeom>
            <a:effectLst>
              <a:outerShdw blurRad="50800" dist="38100" dir="2700000" algn="tl" rotWithShape="0">
                <a:prstClr val="black">
                  <a:alpha val="40000"/>
                </a:prstClr>
              </a:outerShdw>
            </a:effectLst>
          </p:spPr>
        </p:pic>
        <p:sp>
          <p:nvSpPr>
            <p:cNvPr id="9" name="文本框 31"/>
            <p:cNvSpPr txBox="1"/>
            <p:nvPr/>
          </p:nvSpPr>
          <p:spPr>
            <a:xfrm>
              <a:off x="946472" y="1335935"/>
              <a:ext cx="2322836" cy="90149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latin typeface="Cambria" panose="02040503050406030204" pitchFamily="18" charset="0"/>
                  <a:ea typeface="Cambria" panose="02040503050406030204" pitchFamily="18" charset="0"/>
                  <a:cs typeface="Arial Unicode MS" panose="020B0604020202020204" pitchFamily="34" charset="-128"/>
                </a:rPr>
                <a:t>   Củng cố</a:t>
              </a:r>
            </a:p>
          </p:txBody>
        </p:sp>
      </p:grpSp>
      <p:sp>
        <p:nvSpPr>
          <p:cNvPr id="6" name="Rectangles 5"/>
          <p:cNvSpPr/>
          <p:nvPr/>
        </p:nvSpPr>
        <p:spPr>
          <a:xfrm>
            <a:off x="4580024" y="511810"/>
            <a:ext cx="5038559" cy="784830"/>
          </a:xfrm>
          <a:prstGeom prst="rect">
            <a:avLst/>
          </a:prstGeom>
          <a:noFill/>
          <a:ln>
            <a:noFill/>
          </a:ln>
        </p:spPr>
        <p:txBody>
          <a:bodyPr wrap="none" rtlCol="0" anchor="t">
            <a:spAutoFit/>
          </a:bodyPr>
          <a:lstStyle/>
          <a:p>
            <a:pPr algn="ctr"/>
            <a:r>
              <a:rPr lang="en-US" altLang="zh-CN" sz="4500" b="1">
                <a:solidFill>
                  <a:schemeClr val="accent4"/>
                </a:solidFill>
                <a:effectLst>
                  <a:outerShdw dist="38100" dir="2700000" algn="tl" rotWithShape="0">
                    <a:schemeClr val="accent2"/>
                  </a:outerShdw>
                </a:effectLst>
                <a:latin typeface="Cambria" panose="02040503050406030204" pitchFamily="18" charset="0"/>
                <a:ea typeface="Cambria" panose="02040503050406030204" pitchFamily="18" charset="0"/>
              </a:rPr>
              <a:t>Ai nhanh, ai đúng?</a:t>
            </a:r>
          </a:p>
        </p:txBody>
      </p:sp>
      <p:pic>
        <p:nvPicPr>
          <p:cNvPr id="10" name="Content Placeholder 9" descr="2648443-nobita"/>
          <p:cNvPicPr>
            <a:picLocks noGrp="1" noChangeAspect="1"/>
          </p:cNvPicPr>
          <p:nvPr>
            <p:ph idx="1"/>
          </p:nvPr>
        </p:nvPicPr>
        <p:blipFill>
          <a:blip r:embed="rId4"/>
          <a:stretch>
            <a:fillRect/>
          </a:stretch>
        </p:blipFill>
        <p:spPr>
          <a:xfrm>
            <a:off x="4200525" y="4670428"/>
            <a:ext cx="1318260" cy="2192655"/>
          </a:xfrm>
          <a:prstGeom prst="rect">
            <a:avLst/>
          </a:prstGeom>
        </p:spPr>
      </p:pic>
      <p:sp>
        <p:nvSpPr>
          <p:cNvPr id="11" name="Cloud Callout 10"/>
          <p:cNvSpPr/>
          <p:nvPr/>
        </p:nvSpPr>
        <p:spPr>
          <a:xfrm>
            <a:off x="1066800" y="1252091"/>
            <a:ext cx="4876020" cy="3974413"/>
          </a:xfrm>
          <a:prstGeom prst="cloudCallout">
            <a:avLst>
              <a:gd name="adj1" fmla="val 18756"/>
              <a:gd name="adj2" fmla="val -4223"/>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a:latin typeface="Cambria" panose="02040503050406030204" pitchFamily="18" charset="0"/>
                <a:ea typeface="Cambria" panose="02040503050406030204" pitchFamily="18" charset="0"/>
              </a:rPr>
              <a:t>1. Các bạn học sinh Lúc-xăm-bua dùng ngôn ngữ gì để giới thiệu bản thân mình với đoàn cán bộ Việt Nam?</a:t>
            </a:r>
          </a:p>
        </p:txBody>
      </p:sp>
      <p:sp>
        <p:nvSpPr>
          <p:cNvPr id="12" name="Rounded Rectangle 11"/>
          <p:cNvSpPr/>
          <p:nvPr/>
        </p:nvSpPr>
        <p:spPr>
          <a:xfrm>
            <a:off x="6656705" y="1600200"/>
            <a:ext cx="32766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a:latin typeface="Cambria" panose="02040503050406030204" pitchFamily="18" charset="0"/>
                <a:ea typeface="Cambria" panose="02040503050406030204" pitchFamily="18" charset="0"/>
              </a:rPr>
              <a:t>A. Tiếng anh</a:t>
            </a:r>
          </a:p>
        </p:txBody>
      </p:sp>
      <p:sp>
        <p:nvSpPr>
          <p:cNvPr id="13" name="Rounded Rectangle 12"/>
          <p:cNvSpPr/>
          <p:nvPr/>
        </p:nvSpPr>
        <p:spPr>
          <a:xfrm>
            <a:off x="6647180" y="2618105"/>
            <a:ext cx="32766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a:latin typeface="Cambria" panose="02040503050406030204" pitchFamily="18" charset="0"/>
                <a:ea typeface="Cambria" panose="02040503050406030204" pitchFamily="18" charset="0"/>
              </a:rPr>
              <a:t>B. Tiếng Việt</a:t>
            </a:r>
          </a:p>
        </p:txBody>
      </p:sp>
      <p:sp>
        <p:nvSpPr>
          <p:cNvPr id="14" name="Rounded Rectangle 13"/>
          <p:cNvSpPr/>
          <p:nvPr/>
        </p:nvSpPr>
        <p:spPr>
          <a:xfrm>
            <a:off x="6656705" y="3636010"/>
            <a:ext cx="32766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a:latin typeface="Cambria" panose="02040503050406030204" pitchFamily="18" charset="0"/>
                <a:ea typeface="Cambria" panose="02040503050406030204" pitchFamily="18" charset="0"/>
              </a:rPr>
              <a:t>C. Tiếng Pháp</a:t>
            </a:r>
          </a:p>
        </p:txBody>
      </p:sp>
      <p:sp>
        <p:nvSpPr>
          <p:cNvPr id="15" name="Rounded Rectangle 14"/>
          <p:cNvSpPr/>
          <p:nvPr/>
        </p:nvSpPr>
        <p:spPr>
          <a:xfrm>
            <a:off x="6656705" y="2618105"/>
            <a:ext cx="32766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Cambria" panose="02040503050406030204" pitchFamily="18" charset="0"/>
                <a:ea typeface="Cambria" panose="02040503050406030204" pitchFamily="18" charset="0"/>
              </a:rPr>
              <a:t>B. Tiếng Việt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ldLvl="0" animBg="1"/>
      <p:bldP spid="13" grpId="0" animBg="1"/>
      <p:bldP spid="14" grpId="0" bldLvl="0" animBg="1"/>
      <p:bldP spid="15" grpId="0" bldLvl="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504818" y="1600200"/>
            <a:ext cx="4921885"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400">
                <a:latin typeface="Cambria" panose="02040503050406030204" pitchFamily="18" charset="0"/>
                <a:ea typeface="Cambria" panose="02040503050406030204" pitchFamily="18" charset="0"/>
              </a:rPr>
              <a:t>A. Thể hiện tình hữu nghị quốc tế.</a:t>
            </a:r>
          </a:p>
        </p:txBody>
      </p:sp>
      <p:sp>
        <p:nvSpPr>
          <p:cNvPr id="14" name="Rounded Rectangle 13"/>
          <p:cNvSpPr/>
          <p:nvPr/>
        </p:nvSpPr>
        <p:spPr>
          <a:xfrm>
            <a:off x="5504818" y="3636010"/>
            <a:ext cx="4921885"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400">
                <a:latin typeface="Cambria" panose="02040503050406030204" pitchFamily="18" charset="0"/>
                <a:ea typeface="Cambria" panose="02040503050406030204" pitchFamily="18" charset="0"/>
              </a:rPr>
              <a:t>C. Cả hai ý trên</a:t>
            </a:r>
          </a:p>
        </p:txBody>
      </p:sp>
      <p:sp>
        <p:nvSpPr>
          <p:cNvPr id="15" name="Rounded Rectangle 14"/>
          <p:cNvSpPr/>
          <p:nvPr/>
        </p:nvSpPr>
        <p:spPr>
          <a:xfrm>
            <a:off x="5504818" y="2618105"/>
            <a:ext cx="4921885"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400">
                <a:latin typeface="Cambria" panose="02040503050406030204" pitchFamily="18" charset="0"/>
                <a:ea typeface="Cambria" panose="02040503050406030204" pitchFamily="18" charset="0"/>
              </a:rPr>
              <a:t>B. Thể hiện sự giao lưu, học hỏi.</a:t>
            </a:r>
          </a:p>
        </p:txBody>
      </p:sp>
      <p:pic>
        <p:nvPicPr>
          <p:cNvPr id="10" name="Content Placeholder 9" descr="2648443-nobita"/>
          <p:cNvPicPr>
            <a:picLocks noGrp="1" noChangeAspect="1"/>
          </p:cNvPicPr>
          <p:nvPr>
            <p:ph idx="1"/>
          </p:nvPr>
        </p:nvPicPr>
        <p:blipFill>
          <a:blip r:embed="rId2"/>
          <a:stretch>
            <a:fillRect/>
          </a:stretch>
        </p:blipFill>
        <p:spPr>
          <a:xfrm>
            <a:off x="4200525" y="4670428"/>
            <a:ext cx="1318260" cy="2192655"/>
          </a:xfrm>
          <a:prstGeom prst="rect">
            <a:avLst/>
          </a:prstGeom>
        </p:spPr>
      </p:pic>
      <p:sp>
        <p:nvSpPr>
          <p:cNvPr id="4" name="Cloud Callout 3"/>
          <p:cNvSpPr/>
          <p:nvPr/>
        </p:nvSpPr>
        <p:spPr>
          <a:xfrm>
            <a:off x="276394" y="1367790"/>
            <a:ext cx="5038559" cy="3448050"/>
          </a:xfrm>
          <a:prstGeom prst="cloudCallout">
            <a:avLst>
              <a:gd name="adj1" fmla="val 35273"/>
              <a:gd name="adj2" fmla="val 54141"/>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a:latin typeface="Cambria" panose="02040503050406030204" pitchFamily="18" charset="0"/>
                <a:ea typeface="Cambria" panose="02040503050406030204" pitchFamily="18" charset="0"/>
              </a:rPr>
              <a:t>2. Qua cuộc gặp gỡ giữa các cán bộ Việt Nam với các bạn nhỏ ở trường Tiểu học Lúc-xăm-bua thể hiện điều gì?</a:t>
            </a:r>
          </a:p>
        </p:txBody>
      </p:sp>
      <p:grpSp>
        <p:nvGrpSpPr>
          <p:cNvPr id="7" name="Group 6"/>
          <p:cNvGrpSpPr/>
          <p:nvPr/>
        </p:nvGrpSpPr>
        <p:grpSpPr>
          <a:xfrm>
            <a:off x="1148080" y="-12012"/>
            <a:ext cx="3733800" cy="1447799"/>
            <a:chOff x="431839" y="217650"/>
            <a:chExt cx="2837469" cy="2236572"/>
          </a:xfrm>
        </p:grpSpPr>
        <p:pic>
          <p:nvPicPr>
            <p:cNvPr id="5" name="图片 29"/>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31839" y="217650"/>
              <a:ext cx="2636837" cy="2236572"/>
            </a:xfrm>
            <a:prstGeom prst="rect">
              <a:avLst/>
            </a:prstGeom>
            <a:effectLst>
              <a:outerShdw blurRad="50800" dist="38100" dir="2700000" algn="tl" rotWithShape="0">
                <a:prstClr val="black">
                  <a:alpha val="40000"/>
                </a:prstClr>
              </a:outerShdw>
            </a:effectLst>
          </p:spPr>
        </p:pic>
        <p:sp>
          <p:nvSpPr>
            <p:cNvPr id="9" name="文本框 31"/>
            <p:cNvSpPr txBox="1"/>
            <p:nvPr/>
          </p:nvSpPr>
          <p:spPr>
            <a:xfrm>
              <a:off x="946472" y="1335935"/>
              <a:ext cx="2322836" cy="90149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latin typeface="Cambria" panose="02040503050406030204" pitchFamily="18" charset="0"/>
                  <a:ea typeface="Cambria" panose="02040503050406030204" pitchFamily="18" charset="0"/>
                  <a:cs typeface="Arial Unicode MS" panose="020B0604020202020204" pitchFamily="34" charset="-128"/>
                </a:rPr>
                <a:t>   Củng cố</a:t>
              </a:r>
            </a:p>
          </p:txBody>
        </p:sp>
      </p:grpSp>
      <p:sp>
        <p:nvSpPr>
          <p:cNvPr id="6" name="Rectangles 5"/>
          <p:cNvSpPr/>
          <p:nvPr/>
        </p:nvSpPr>
        <p:spPr>
          <a:xfrm>
            <a:off x="4580024" y="511810"/>
            <a:ext cx="5038559" cy="784830"/>
          </a:xfrm>
          <a:prstGeom prst="rect">
            <a:avLst/>
          </a:prstGeom>
          <a:noFill/>
          <a:ln>
            <a:noFill/>
          </a:ln>
        </p:spPr>
        <p:txBody>
          <a:bodyPr wrap="none" rtlCol="0" anchor="t">
            <a:spAutoFit/>
          </a:bodyPr>
          <a:lstStyle/>
          <a:p>
            <a:pPr algn="ctr"/>
            <a:r>
              <a:rPr lang="en-US" altLang="zh-CN" sz="4500" b="1">
                <a:solidFill>
                  <a:schemeClr val="accent4"/>
                </a:solidFill>
                <a:effectLst>
                  <a:outerShdw dist="38100" dir="2700000" algn="tl" rotWithShape="0">
                    <a:schemeClr val="accent2"/>
                  </a:outerShdw>
                </a:effectLst>
                <a:latin typeface="Cambria" panose="02040503050406030204" pitchFamily="18" charset="0"/>
                <a:ea typeface="Cambria" panose="02040503050406030204" pitchFamily="18" charset="0"/>
              </a:rPr>
              <a:t>Ai nhanh, ai đúng?</a:t>
            </a:r>
          </a:p>
        </p:txBody>
      </p:sp>
      <p:sp>
        <p:nvSpPr>
          <p:cNvPr id="8" name="Rounded Rectangle 7"/>
          <p:cNvSpPr/>
          <p:nvPr/>
        </p:nvSpPr>
        <p:spPr>
          <a:xfrm>
            <a:off x="5504818" y="3636010"/>
            <a:ext cx="4921885"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l"/>
            <a:r>
              <a:rPr lang="en-US" sz="2400">
                <a:latin typeface="Cambria" panose="02040503050406030204" pitchFamily="18" charset="0"/>
                <a:ea typeface="Cambria" panose="02040503050406030204" pitchFamily="18" charset="0"/>
              </a:rPr>
              <a:t>C. Cả hai ý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685800"/>
            <a:ext cx="11887199" cy="5638800"/>
          </a:xfrm>
          <a:prstGeom prst="rect">
            <a:avLst/>
          </a:prstGeom>
          <a:ln w="28575">
            <a:no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AutoNum type="arabicPeriod"/>
            </a:pPr>
            <a:r>
              <a:rPr lang="en-US" sz="2400" dirty="0" err="1">
                <a:latin typeface="Cambria" panose="02040503050406030204" pitchFamily="18" charset="0"/>
                <a:ea typeface="Cambria" panose="02040503050406030204" pitchFamily="18" charset="0"/>
                <a:cs typeface="Arial Unicode MS" panose="020B0604020202020204" pitchFamily="34" charset="-128"/>
              </a:rPr>
              <a:t>Hôm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ấy</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chúng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tôi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đến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thăm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một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trường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tiểu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học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Cô</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hiệu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trưởng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mời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đoàn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vào</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thăm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lớp</a:t>
            </a:r>
            <a:r>
              <a:rPr lang="en-US" sz="2400" dirty="0">
                <a:latin typeface="Cambria" panose="02040503050406030204" pitchFamily="18" charset="0"/>
                <a:ea typeface="Cambria" panose="02040503050406030204" pitchFamily="18" charset="0"/>
                <a:cs typeface="Arial Unicode MS" panose="020B0604020202020204" pitchFamily="34" charset="-128"/>
              </a:rPr>
              <a:t> 6A. </a:t>
            </a:r>
            <a:r>
              <a:rPr lang="en-US" sz="2400" dirty="0" err="1">
                <a:latin typeface="Cambria" panose="02040503050406030204" pitchFamily="18" charset="0"/>
                <a:ea typeface="Cambria" panose="02040503050406030204" pitchFamily="18" charset="0"/>
                <a:cs typeface="Arial Unicode MS" panose="020B0604020202020204" pitchFamily="34" charset="-128"/>
              </a:rPr>
              <a:t>Điều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bất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ngờ</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là</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tất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cả</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học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sinh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đều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lần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lượt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tự</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giới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thiệu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bằng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tiếng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là</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Mô-ni-ca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là</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Giét</a:t>
            </a:r>
            <a:r>
              <a:rPr lang="en-US" sz="2400" dirty="0">
                <a:latin typeface="Cambria" panose="02040503050406030204" pitchFamily="18" charset="0"/>
                <a:ea typeface="Cambria" panose="02040503050406030204" pitchFamily="18" charset="0"/>
                <a:cs typeface="Arial Unicode MS" panose="020B0604020202020204" pitchFamily="34" charset="-128"/>
              </a:rPr>
              <a:t>-xi-</a:t>
            </a:r>
            <a:r>
              <a:rPr lang="en-US" sz="2400" dirty="0" err="1">
                <a:latin typeface="Cambria" panose="02040503050406030204" pitchFamily="18" charset="0"/>
                <a:ea typeface="Cambria" panose="02040503050406030204" pitchFamily="18" charset="0"/>
                <a:cs typeface="Arial Unicode MS" panose="020B0604020202020204" pitchFamily="34" charset="-128"/>
              </a:rPr>
              <a:t>ca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Mở</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đầu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cuộc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gặp</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hát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tặng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đoàn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bài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hát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kìa</a:t>
            </a:r>
            <a:r>
              <a:rPr lang="en-US" sz="2400" dirty="0">
                <a:latin typeface="Cambria" panose="02040503050406030204" pitchFamily="18" charset="0"/>
                <a:ea typeface="Cambria" panose="02040503050406030204" pitchFamily="18" charset="0"/>
                <a:cs typeface="Arial Unicode MS" panose="020B0604020202020204" pitchFamily="34" charset="-128"/>
              </a:rPr>
              <a:t> con </a:t>
            </a:r>
            <a:r>
              <a:rPr lang="en-US" sz="2400" dirty="0" err="1">
                <a:latin typeface="Cambria" panose="02040503050406030204" pitchFamily="18" charset="0"/>
                <a:ea typeface="Cambria" panose="02040503050406030204" pitchFamily="18" charset="0"/>
                <a:cs typeface="Arial Unicode MS" panose="020B0604020202020204" pitchFamily="34" charset="-128"/>
              </a:rPr>
              <a:t>bướm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vàng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bằng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tiếng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Rồi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giới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thiệu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những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vật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sưu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tầm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được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như</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đàn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tơ-rưng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nón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tranh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cây</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dừa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ảnh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xích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lô</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còn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vẽ</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Quốc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kì</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và</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nói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được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bằng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tiếng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Hồ</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Chí</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a:latin typeface="Cambria" panose="02040503050406030204" pitchFamily="18" charset="0"/>
                <a:ea typeface="Cambria" panose="02040503050406030204" pitchFamily="18" charset="0"/>
                <a:cs typeface="Arial Unicode MS" panose="020B0604020202020204" pitchFamily="34" charset="-128"/>
              </a:rPr>
              <a:t>Minh.”</a:t>
            </a:r>
          </a:p>
          <a:p>
            <a:pPr marL="457200" indent="-457200">
              <a:buAutoNum type="arabicPeriod"/>
            </a:pPr>
            <a:endParaRPr lang="en-US" sz="1200">
              <a:latin typeface="Cambria" panose="02040503050406030204" pitchFamily="18" charset="0"/>
              <a:ea typeface="Cambria" panose="02040503050406030204" pitchFamily="18" charset="0"/>
              <a:cs typeface="Arial Unicode MS" panose="020B0604020202020204" pitchFamily="34" charset="-128"/>
            </a:endParaRPr>
          </a:p>
          <a:p>
            <a:pPr marL="457200" indent="-457200">
              <a:buAutoNum type="arabicPeriod"/>
            </a:pPr>
            <a:r>
              <a:rPr lang="en-US" sz="2400">
                <a:latin typeface="Cambria" panose="02040503050406030204" pitchFamily="18" charset="0"/>
                <a:ea typeface="Cambria" panose="02040503050406030204" pitchFamily="18" charset="0"/>
                <a:cs typeface="Arial Unicode MS" panose="020B0604020202020204" pitchFamily="34" charset="-128"/>
              </a:rPr>
              <a:t>Hóa </a:t>
            </a:r>
            <a:r>
              <a:rPr lang="en-US" sz="2400" dirty="0" err="1">
                <a:latin typeface="Cambria" panose="02040503050406030204" pitchFamily="18" charset="0"/>
                <a:ea typeface="Cambria" panose="02040503050406030204" pitchFamily="18" charset="0"/>
                <a:cs typeface="Arial Unicode MS" panose="020B0604020202020204" pitchFamily="34" charset="-128"/>
              </a:rPr>
              <a:t>ra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cô</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giáo</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của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đã</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từng</a:t>
            </a:r>
            <a:r>
              <a:rPr lang="en-US" sz="2400" dirty="0">
                <a:latin typeface="Cambria" panose="02040503050406030204" pitchFamily="18" charset="0"/>
                <a:ea typeface="Cambria" panose="02040503050406030204" pitchFamily="18" charset="0"/>
                <a:cs typeface="Arial Unicode MS" panose="020B0604020202020204" pitchFamily="34" charset="-128"/>
              </a:rPr>
              <a:t> ở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hai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năm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Cô</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thích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nên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đã</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dạy</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tiếng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và</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kể</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cho</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nghe</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nhiều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điều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tốt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đẹp</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về</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đất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nước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và</a:t>
            </a:r>
            <a:r>
              <a:rPr lang="en-US" sz="2400" dirty="0">
                <a:latin typeface="Cambria" panose="02040503050406030204" pitchFamily="18" charset="0"/>
                <a:ea typeface="Cambria" panose="02040503050406030204" pitchFamily="18" charset="0"/>
                <a:cs typeface="Arial Unicode MS" panose="020B0604020202020204" pitchFamily="34" charset="-128"/>
              </a:rPr>
              <a:t> con </a:t>
            </a:r>
            <a:r>
              <a:rPr lang="en-US" sz="2400" dirty="0" err="1">
                <a:latin typeface="Cambria" panose="02040503050406030204" pitchFamily="18" charset="0"/>
                <a:ea typeface="Cambria" panose="02040503050406030204" pitchFamily="18" charset="0"/>
                <a:cs typeface="Arial Unicode MS" panose="020B0604020202020204" pitchFamily="34" charset="-128"/>
              </a:rPr>
              <a:t>người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còn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tìm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hiểu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về</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trên</a:t>
            </a:r>
            <a:r>
              <a:rPr lang="en-US" sz="2400" dirty="0">
                <a:latin typeface="Cambria" panose="02040503050406030204" pitchFamily="18" charset="0"/>
                <a:ea typeface="Cambria" panose="02040503050406030204" pitchFamily="18" charset="0"/>
                <a:cs typeface="Arial Unicode MS" panose="020B0604020202020204" pitchFamily="34" charset="-128"/>
              </a:rPr>
              <a:t> in-</a:t>
            </a:r>
            <a:r>
              <a:rPr lang="en-US" sz="2400" dirty="0" err="1">
                <a:latin typeface="Cambria" panose="02040503050406030204" pitchFamily="18" charset="0"/>
                <a:ea typeface="Cambria" panose="02040503050406030204" pitchFamily="18" charset="0"/>
                <a:cs typeface="Arial Unicode MS" panose="020B0604020202020204" pitchFamily="34" charset="-128"/>
              </a:rPr>
              <a:t>tơ</a:t>
            </a:r>
            <a:r>
              <a:rPr lang="en-US" sz="2400" dirty="0">
                <a:latin typeface="Cambria" panose="02040503050406030204" pitchFamily="18" charset="0"/>
                <a:ea typeface="Cambria" panose="02040503050406030204" pitchFamily="18" charset="0"/>
                <a:cs typeface="Arial Unicode MS" panose="020B0604020202020204" pitchFamily="34" charset="-128"/>
              </a:rPr>
              <a:t>-</a:t>
            </a:r>
            <a:r>
              <a:rPr lang="en-US" sz="2400" dirty="0" err="1">
                <a:latin typeface="Cambria" panose="02040503050406030204" pitchFamily="18" charset="0"/>
                <a:ea typeface="Cambria" panose="02040503050406030204" pitchFamily="18" charset="0"/>
                <a:cs typeface="Arial Unicode MS" panose="020B0604020202020204" pitchFamily="34" charset="-128"/>
              </a:rPr>
              <a:t>nét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Về</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phần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mình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đặt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cho</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chúng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tôi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rất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nhiều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câu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hỏi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về</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thiếu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Học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sinh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học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những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môn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gì</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Trẻ</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thích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những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bài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hát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nào</a:t>
            </a:r>
            <a:r>
              <a:rPr lang="en-US" sz="2400" dirty="0">
                <a:latin typeface="Cambria" panose="02040503050406030204" pitchFamily="18" charset="0"/>
                <a:ea typeface="Cambria" panose="02040503050406030204" pitchFamily="18" charset="0"/>
                <a:cs typeface="Arial Unicode MS" panose="020B0604020202020204" pitchFamily="34" charset="-128"/>
              </a:rPr>
              <a:t>?”, “Ở </a:t>
            </a:r>
            <a:r>
              <a:rPr lang="en-US" sz="2400" dirty="0" err="1">
                <a:latin typeface="Cambria" panose="02040503050406030204" pitchFamily="18" charset="0"/>
                <a:ea typeface="Cambria" panose="02040503050406030204" pitchFamily="18" charset="0"/>
                <a:cs typeface="Arial Unicode MS" panose="020B0604020202020204" pitchFamily="34" charset="-128"/>
              </a:rPr>
              <a:t>Việt</a:t>
            </a:r>
            <a:r>
              <a:rPr lang="en-US" sz="2400" dirty="0">
                <a:latin typeface="Cambria" panose="02040503050406030204" pitchFamily="18" charset="0"/>
                <a:ea typeface="Cambria" panose="02040503050406030204" pitchFamily="18" charset="0"/>
                <a:cs typeface="Arial Unicode MS" panose="020B0604020202020204" pitchFamily="34" charset="-128"/>
              </a:rPr>
              <a:t> Nam, </a:t>
            </a:r>
            <a:r>
              <a:rPr lang="en-US" sz="2400" dirty="0" err="1">
                <a:latin typeface="Cambria" panose="02040503050406030204" pitchFamily="18" charset="0"/>
                <a:ea typeface="Cambria" panose="02040503050406030204" pitchFamily="18" charset="0"/>
                <a:cs typeface="Arial Unicode MS" panose="020B0604020202020204" pitchFamily="34" charset="-128"/>
              </a:rPr>
              <a:t>trẻ</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chơi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những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trò</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chơi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err="1">
                <a:latin typeface="Cambria" panose="02040503050406030204" pitchFamily="18" charset="0"/>
                <a:ea typeface="Cambria" panose="02040503050406030204" pitchFamily="18" charset="0"/>
                <a:cs typeface="Arial Unicode MS" panose="020B0604020202020204" pitchFamily="34" charset="-128"/>
              </a:rPr>
              <a:t>gì</a:t>
            </a:r>
            <a:r>
              <a:rPr lang="en-US" sz="2400">
                <a:latin typeface="Cambria" panose="02040503050406030204" pitchFamily="18" charset="0"/>
                <a:ea typeface="Cambria" panose="02040503050406030204" pitchFamily="18" charset="0"/>
                <a:cs typeface="Arial Unicode MS" panose="020B0604020202020204" pitchFamily="34" charset="-128"/>
              </a:rPr>
              <a:t>?”…</a:t>
            </a:r>
          </a:p>
          <a:p>
            <a:pPr marL="457200" indent="-457200">
              <a:buAutoNum type="arabicPeriod"/>
            </a:pPr>
            <a:endParaRPr lang="en-US" sz="1200">
              <a:latin typeface="Cambria" panose="02040503050406030204" pitchFamily="18" charset="0"/>
              <a:ea typeface="Cambria" panose="02040503050406030204" pitchFamily="18" charset="0"/>
              <a:cs typeface="Arial Unicode MS" panose="020B0604020202020204" pitchFamily="34" charset="-128"/>
            </a:endParaRPr>
          </a:p>
          <a:p>
            <a:pPr marL="457200" indent="-457200">
              <a:buAutoNum type="arabicPeriod"/>
            </a:pPr>
            <a:r>
              <a:rPr lang="en-US" sz="2400">
                <a:latin typeface="Cambria" panose="02040503050406030204" pitchFamily="18" charset="0"/>
                <a:ea typeface="Cambria" panose="02040503050406030204" pitchFamily="18" charset="0"/>
                <a:cs typeface="Arial Unicode MS" panose="020B0604020202020204" pitchFamily="34" charset="-128"/>
              </a:rPr>
              <a:t>Đã </a:t>
            </a:r>
            <a:r>
              <a:rPr lang="en-US" sz="2400" dirty="0" err="1">
                <a:latin typeface="Cambria" panose="02040503050406030204" pitchFamily="18" charset="0"/>
                <a:ea typeface="Cambria" panose="02040503050406030204" pitchFamily="18" charset="0"/>
                <a:cs typeface="Arial Unicode MS" panose="020B0604020202020204" pitchFamily="34" charset="-128"/>
              </a:rPr>
              <a:t>đến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lúc</a:t>
            </a:r>
            <a:r>
              <a:rPr lang="en-US" sz="2400" dirty="0">
                <a:latin typeface="Cambria" panose="02040503050406030204" pitchFamily="18" charset="0"/>
                <a:ea typeface="Cambria" panose="02040503050406030204" pitchFamily="18" charset="0"/>
                <a:cs typeface="Arial Unicode MS" panose="020B0604020202020204" pitchFamily="34" charset="-128"/>
              </a:rPr>
              <a:t> chia </a:t>
            </a:r>
            <a:r>
              <a:rPr lang="en-US" sz="2400" dirty="0" err="1">
                <a:latin typeface="Cambria" panose="02040503050406030204" pitchFamily="18" charset="0"/>
                <a:ea typeface="Cambria" panose="02040503050406030204" pitchFamily="18" charset="0"/>
                <a:cs typeface="Arial Unicode MS" panose="020B0604020202020204" pitchFamily="34" charset="-128"/>
              </a:rPr>
              <a:t>tay</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dưới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làn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tuyết</a:t>
            </a:r>
            <a:r>
              <a:rPr lang="en-US" sz="2400" dirty="0">
                <a:latin typeface="Cambria" panose="02040503050406030204" pitchFamily="18" charset="0"/>
                <a:ea typeface="Cambria" panose="02040503050406030204" pitchFamily="18" charset="0"/>
                <a:cs typeface="Arial Unicode MS" panose="020B0604020202020204" pitchFamily="34" charset="-128"/>
              </a:rPr>
              <a:t> bay </a:t>
            </a:r>
            <a:r>
              <a:rPr lang="en-US" sz="2400" dirty="0" err="1">
                <a:latin typeface="Cambria" panose="02040503050406030204" pitchFamily="18" charset="0"/>
                <a:ea typeface="Cambria" panose="02040503050406030204" pitchFamily="18" charset="0"/>
                <a:cs typeface="Arial Unicode MS" panose="020B0604020202020204" pitchFamily="34" charset="-128"/>
              </a:rPr>
              <a:t>mù</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mịt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các</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em</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vẫn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đứng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vẫy</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tay</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chào</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lưu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luyến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cho</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đến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khi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xe</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của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chúng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tôi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khuất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hẳn</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trong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dòng</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người</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và</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xe</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cộ</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tấp</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nập</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của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thành</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phố</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châu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Âu</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hoa</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lệ</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err="1">
                <a:latin typeface="Cambria" panose="02040503050406030204" pitchFamily="18" charset="0"/>
                <a:ea typeface="Cambria" panose="02040503050406030204" pitchFamily="18" charset="0"/>
                <a:cs typeface="Arial Unicode MS" panose="020B0604020202020204" pitchFamily="34" charset="-128"/>
              </a:rPr>
              <a:t>mến</a:t>
            </a:r>
            <a:r>
              <a:rPr lang="en-US" sz="2400">
                <a:latin typeface="Cambria" panose="02040503050406030204" pitchFamily="18" charset="0"/>
                <a:ea typeface="Cambria" panose="02040503050406030204" pitchFamily="18" charset="0"/>
                <a:cs typeface="Arial Unicode MS" panose="020B0604020202020204" pitchFamily="34" charset="-128"/>
              </a:rPr>
              <a:t> khách.</a:t>
            </a:r>
          </a:p>
          <a:p>
            <a:r>
              <a:rPr lang="en-US" sz="2400" i="1">
                <a:latin typeface="Cambria" panose="02040503050406030204" pitchFamily="18" charset="0"/>
                <a:ea typeface="Cambria" panose="02040503050406030204" pitchFamily="18" charset="0"/>
                <a:cs typeface="Arial Unicode MS" panose="020B0604020202020204" pitchFamily="34" charset="-128"/>
              </a:rPr>
              <a:t>                                                                                                               </a:t>
            </a:r>
            <a:r>
              <a:rPr lang="en-US" sz="2400" b="1" i="1">
                <a:latin typeface="Cambria" panose="02040503050406030204" pitchFamily="18" charset="0"/>
                <a:ea typeface="Cambria" panose="02040503050406030204" pitchFamily="18" charset="0"/>
                <a:cs typeface="Arial Unicode MS" panose="020B0604020202020204" pitchFamily="34" charset="-128"/>
              </a:rPr>
              <a:t>Theo Quỳnh Phương</a:t>
            </a:r>
            <a:endParaRPr lang="en-US" sz="2400" b="1" i="1" dirty="0">
              <a:latin typeface="Cambria" panose="02040503050406030204" pitchFamily="18" charset="0"/>
              <a:ea typeface="Cambria" panose="02040503050406030204" pitchFamily="18" charset="0"/>
              <a:cs typeface="Arial Unicode MS" panose="020B0604020202020204" pitchFamily="34" charset="-128"/>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2600" y="84512"/>
            <a:ext cx="3380198" cy="1447799"/>
            <a:chOff x="431839" y="217650"/>
            <a:chExt cx="2678061" cy="2236572"/>
          </a:xfrm>
        </p:grpSpPr>
        <p:pic>
          <p:nvPicPr>
            <p:cNvPr id="5" name="图片 29"/>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31839" y="217650"/>
              <a:ext cx="2636837" cy="2236572"/>
            </a:xfrm>
            <a:prstGeom prst="rect">
              <a:avLst/>
            </a:prstGeom>
            <a:effectLst>
              <a:outerShdw blurRad="50800" dist="38100" dir="2700000" algn="tl" rotWithShape="0">
                <a:prstClr val="black">
                  <a:alpha val="40000"/>
                </a:prstClr>
              </a:outerShdw>
            </a:effectLst>
          </p:spPr>
        </p:pic>
        <p:sp>
          <p:nvSpPr>
            <p:cNvPr id="6" name="文本框 31"/>
            <p:cNvSpPr txBox="1"/>
            <p:nvPr/>
          </p:nvSpPr>
          <p:spPr>
            <a:xfrm>
              <a:off x="787064" y="1303456"/>
              <a:ext cx="2322836" cy="90336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err="1">
                  <a:latin typeface="Cambria" panose="02040503050406030204" pitchFamily="18" charset="0"/>
                  <a:ea typeface="Cambria" panose="02040503050406030204" pitchFamily="18" charset="0"/>
                  <a:cs typeface="Arial Unicode MS" panose="020B0604020202020204" pitchFamily="34" charset="-128"/>
                </a:rPr>
                <a:t>Luyện</a:t>
              </a:r>
              <a:r>
                <a:rPr lang="en-US" altLang="zh-CN" sz="3200" b="1" dirty="0">
                  <a:latin typeface="Cambria" panose="02040503050406030204" pitchFamily="18" charset="0"/>
                  <a:ea typeface="Cambria" panose="02040503050406030204" pitchFamily="18" charset="0"/>
                  <a:cs typeface="Arial Unicode MS" panose="020B0604020202020204" pitchFamily="34" charset="-128"/>
                </a:rPr>
                <a:t> </a:t>
              </a:r>
              <a:r>
                <a:rPr lang="en-US" altLang="zh-CN" sz="3200" b="1" dirty="0" err="1">
                  <a:latin typeface="Cambria" panose="02040503050406030204" pitchFamily="18" charset="0"/>
                  <a:ea typeface="Cambria" panose="02040503050406030204" pitchFamily="18" charset="0"/>
                  <a:cs typeface="Arial Unicode MS" panose="020B0604020202020204" pitchFamily="34" charset="-128"/>
                </a:rPr>
                <a:t>đọc</a:t>
              </a:r>
              <a:endParaRPr lang="zh-CN" altLang="en-US" sz="3200" b="1" dirty="0">
                <a:latin typeface="Cambria" panose="02040503050406030204" pitchFamily="18" charset="0"/>
                <a:ea typeface="Arial Unicode MS" panose="020B0604020202020204" pitchFamily="34" charset="-128"/>
                <a:cs typeface="Arial Unicode MS" panose="020B0604020202020204" pitchFamily="34" charset="-128"/>
              </a:endParaRPr>
            </a:p>
          </p:txBody>
        </p:sp>
      </p:grpSp>
      <p:grpSp>
        <p:nvGrpSpPr>
          <p:cNvPr id="7" name="Group 6"/>
          <p:cNvGrpSpPr/>
          <p:nvPr/>
        </p:nvGrpSpPr>
        <p:grpSpPr>
          <a:xfrm>
            <a:off x="6553200" y="84511"/>
            <a:ext cx="3733800" cy="1447799"/>
            <a:chOff x="431839" y="217650"/>
            <a:chExt cx="2837469" cy="2236572"/>
          </a:xfrm>
        </p:grpSpPr>
        <p:pic>
          <p:nvPicPr>
            <p:cNvPr id="8" name="图片 29"/>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31839" y="217650"/>
              <a:ext cx="2636837" cy="2236572"/>
            </a:xfrm>
            <a:prstGeom prst="rect">
              <a:avLst/>
            </a:prstGeom>
            <a:effectLst>
              <a:outerShdw blurRad="50800" dist="38100" dir="2700000" algn="tl" rotWithShape="0">
                <a:prstClr val="black">
                  <a:alpha val="40000"/>
                </a:prstClr>
              </a:outerShdw>
            </a:effectLst>
          </p:spPr>
        </p:pic>
        <p:sp>
          <p:nvSpPr>
            <p:cNvPr id="9" name="文本框 31"/>
            <p:cNvSpPr txBox="1"/>
            <p:nvPr/>
          </p:nvSpPr>
          <p:spPr>
            <a:xfrm>
              <a:off x="946472" y="1335935"/>
              <a:ext cx="2322836" cy="90336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err="1">
                  <a:latin typeface="Cambria" panose="02040503050406030204" pitchFamily="18" charset="0"/>
                  <a:ea typeface="Cambria" panose="02040503050406030204" pitchFamily="18" charset="0"/>
                  <a:cs typeface="Arial Unicode MS" panose="020B0604020202020204" pitchFamily="34" charset="-128"/>
                </a:rPr>
                <a:t>Tìm</a:t>
              </a:r>
              <a:r>
                <a:rPr lang="en-US" altLang="zh-CN" sz="3200" b="1" dirty="0">
                  <a:latin typeface="Cambria" panose="02040503050406030204" pitchFamily="18" charset="0"/>
                  <a:ea typeface="Cambria" panose="02040503050406030204" pitchFamily="18" charset="0"/>
                  <a:cs typeface="Arial Unicode MS" panose="020B0604020202020204" pitchFamily="34" charset="-128"/>
                </a:rPr>
                <a:t> </a:t>
              </a:r>
              <a:r>
                <a:rPr lang="en-US" altLang="zh-CN" sz="3200" b="1" dirty="0" err="1">
                  <a:latin typeface="Cambria" panose="02040503050406030204" pitchFamily="18" charset="0"/>
                  <a:ea typeface="Cambria" panose="02040503050406030204" pitchFamily="18" charset="0"/>
                  <a:cs typeface="Arial Unicode MS" panose="020B0604020202020204" pitchFamily="34" charset="-128"/>
                </a:rPr>
                <a:t>hiểu</a:t>
              </a:r>
              <a:r>
                <a:rPr lang="en-US" altLang="zh-CN" sz="3200" b="1" dirty="0">
                  <a:latin typeface="Cambria" panose="02040503050406030204" pitchFamily="18" charset="0"/>
                  <a:ea typeface="Cambria" panose="02040503050406030204" pitchFamily="18" charset="0"/>
                  <a:cs typeface="Arial Unicode MS" panose="020B0604020202020204" pitchFamily="34" charset="-128"/>
                </a:rPr>
                <a:t> </a:t>
              </a:r>
              <a:r>
                <a:rPr lang="en-US" altLang="zh-CN" sz="3200" b="1" dirty="0" err="1">
                  <a:latin typeface="Cambria" panose="02040503050406030204" pitchFamily="18" charset="0"/>
                  <a:ea typeface="Cambria" panose="02040503050406030204" pitchFamily="18" charset="0"/>
                  <a:cs typeface="Arial Unicode MS" panose="020B0604020202020204" pitchFamily="34" charset="-128"/>
                </a:rPr>
                <a:t>bài</a:t>
              </a:r>
              <a:endParaRPr lang="zh-CN" altLang="en-US" sz="3200" b="1" dirty="0">
                <a:latin typeface="Cambria" panose="02040503050406030204" pitchFamily="18" charset="0"/>
                <a:ea typeface="Arial Unicode MS" panose="020B0604020202020204" pitchFamily="34" charset="-128"/>
                <a:cs typeface="Arial Unicode MS" panose="020B0604020202020204" pitchFamily="34" charset="-128"/>
              </a:endParaRPr>
            </a:p>
          </p:txBody>
        </p:sp>
      </p:grpSp>
      <p:cxnSp>
        <p:nvCxnSpPr>
          <p:cNvPr id="11" name="Straight Connector 10"/>
          <p:cNvCxnSpPr/>
          <p:nvPr/>
        </p:nvCxnSpPr>
        <p:spPr>
          <a:xfrm>
            <a:off x="6096000" y="914400"/>
            <a:ext cx="0" cy="4953000"/>
          </a:xfrm>
          <a:prstGeom prst="line">
            <a:avLst/>
          </a:prstGeom>
        </p:spPr>
        <p:style>
          <a:lnRef idx="3">
            <a:schemeClr val="dk1"/>
          </a:lnRef>
          <a:fillRef idx="0">
            <a:schemeClr val="dk1"/>
          </a:fillRef>
          <a:effectRef idx="2">
            <a:schemeClr val="dk1"/>
          </a:effectRef>
          <a:fontRef idx="minor">
            <a:schemeClr val="tx1"/>
          </a:fontRef>
        </p:style>
      </p:cxnSp>
      <p:sp>
        <p:nvSpPr>
          <p:cNvPr id="21" name="Rounded Rectangle 20"/>
          <p:cNvSpPr/>
          <p:nvPr/>
        </p:nvSpPr>
        <p:spPr>
          <a:xfrm>
            <a:off x="2402160" y="1819102"/>
            <a:ext cx="2931840" cy="4335092"/>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Calibri" panose="020F0502020204030204" pitchFamily="34" charset="0"/>
              <a:buChar char="‐"/>
            </a:pPr>
            <a:r>
              <a:rPr lang="en-US" sz="2400" dirty="0" err="1">
                <a:latin typeface="Cambria" panose="02040503050406030204" pitchFamily="18" charset="0"/>
                <a:ea typeface="Cambria" panose="02040503050406030204" pitchFamily="18" charset="0"/>
                <a:cs typeface="Arial Unicode MS" panose="020B0604020202020204" pitchFamily="34" charset="-128"/>
              </a:rPr>
              <a:t>Lúc-xăm-bua</a:t>
            </a: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2400" dirty="0" err="1">
                <a:latin typeface="Cambria" panose="02040503050406030204" pitchFamily="18" charset="0"/>
                <a:ea typeface="Cambria" panose="02040503050406030204" pitchFamily="18" charset="0"/>
                <a:cs typeface="Arial Unicode MS" panose="020B0604020202020204" pitchFamily="34" charset="-128"/>
              </a:rPr>
              <a:t>Mô-ni-ca</a:t>
            </a: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2400" dirty="0" err="1">
                <a:latin typeface="Cambria" panose="02040503050406030204" pitchFamily="18" charset="0"/>
                <a:ea typeface="Cambria" panose="02040503050406030204" pitchFamily="18" charset="0"/>
                <a:cs typeface="Arial Unicode MS" panose="020B0604020202020204" pitchFamily="34" charset="-128"/>
              </a:rPr>
              <a:t>Giét</a:t>
            </a:r>
            <a:r>
              <a:rPr lang="en-US" sz="2400" dirty="0">
                <a:latin typeface="Cambria" panose="02040503050406030204" pitchFamily="18" charset="0"/>
                <a:ea typeface="Cambria" panose="02040503050406030204" pitchFamily="18" charset="0"/>
                <a:cs typeface="Arial Unicode MS" panose="020B0604020202020204" pitchFamily="34" charset="-128"/>
              </a:rPr>
              <a:t>-xi-</a:t>
            </a:r>
            <a:r>
              <a:rPr lang="en-US" sz="2400" dirty="0" err="1">
                <a:latin typeface="Cambria" panose="02040503050406030204" pitchFamily="18" charset="0"/>
                <a:ea typeface="Cambria" panose="02040503050406030204" pitchFamily="18" charset="0"/>
                <a:cs typeface="Arial Unicode MS" panose="020B0604020202020204" pitchFamily="34" charset="-128"/>
              </a:rPr>
              <a:t>ca</a:t>
            </a: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2400" dirty="0">
                <a:latin typeface="Cambria" panose="02040503050406030204" pitchFamily="18" charset="0"/>
                <a:ea typeface="Cambria" panose="02040503050406030204" pitchFamily="18" charset="0"/>
                <a:cs typeface="Arial Unicode MS" panose="020B0604020202020204" pitchFamily="34" charset="-128"/>
              </a:rPr>
              <a:t>In-</a:t>
            </a:r>
            <a:r>
              <a:rPr lang="en-US" sz="2400" dirty="0" err="1">
                <a:latin typeface="Cambria" panose="02040503050406030204" pitchFamily="18" charset="0"/>
                <a:ea typeface="Cambria" panose="02040503050406030204" pitchFamily="18" charset="0"/>
                <a:cs typeface="Arial Unicode MS" panose="020B0604020202020204" pitchFamily="34" charset="-128"/>
              </a:rPr>
              <a:t>tơ</a:t>
            </a:r>
            <a:r>
              <a:rPr lang="en-US" sz="2400" dirty="0">
                <a:latin typeface="Cambria" panose="02040503050406030204" pitchFamily="18" charset="0"/>
                <a:ea typeface="Cambria" panose="02040503050406030204" pitchFamily="18" charset="0"/>
                <a:cs typeface="Arial Unicode MS" panose="020B0604020202020204" pitchFamily="34" charset="-128"/>
              </a:rPr>
              <a:t>-net</a:t>
            </a:r>
          </a:p>
          <a:p>
            <a:pPr marL="342900" indent="-342900">
              <a:buFont typeface="Calibri" panose="020F0502020204030204" pitchFamily="34" charset="0"/>
              <a:buChar char="‐"/>
            </a:pPr>
            <a:r>
              <a:rPr lang="en-US" sz="2400" dirty="0">
                <a:latin typeface="Cambria" panose="02040503050406030204" pitchFamily="18" charset="0"/>
                <a:ea typeface="Cambria" panose="02040503050406030204" pitchFamily="18" charset="0"/>
                <a:cs typeface="Arial Unicode MS" panose="020B0604020202020204" pitchFamily="34" charset="-128"/>
              </a:rPr>
              <a:t>Tơ-rưng</a:t>
            </a:r>
          </a:p>
          <a:p>
            <a:pPr marL="342900" indent="-342900">
              <a:buFont typeface="Calibri" panose="020F0502020204030204" pitchFamily="34" charset="0"/>
              <a:buChar char="‐"/>
            </a:pPr>
            <a:r>
              <a:rPr lang="en-US" sz="2400" dirty="0" err="1">
                <a:latin typeface="Cambria" panose="02040503050406030204" pitchFamily="18" charset="0"/>
                <a:ea typeface="Cambria" panose="02040503050406030204" pitchFamily="18" charset="0"/>
                <a:cs typeface="Arial Unicode MS" panose="020B0604020202020204" pitchFamily="34" charset="-128"/>
              </a:rPr>
              <a:t>Mù</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mịt</a:t>
            </a: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2400" dirty="0" err="1">
                <a:latin typeface="Cambria" panose="02040503050406030204" pitchFamily="18" charset="0"/>
                <a:ea typeface="Cambria" panose="02040503050406030204" pitchFamily="18" charset="0"/>
                <a:cs typeface="Arial Unicode MS" panose="020B0604020202020204" pitchFamily="34" charset="-128"/>
              </a:rPr>
              <a:t>Khuất</a:t>
            </a:r>
            <a:r>
              <a:rPr lang="en-US" sz="2400" dirty="0">
                <a:latin typeface="Cambria" panose="02040503050406030204" pitchFamily="18" charset="0"/>
                <a:ea typeface="Cambria" panose="02040503050406030204" pitchFamily="18" charset="0"/>
                <a:cs typeface="Arial Unicode MS" panose="020B0604020202020204" pitchFamily="34" charset="-128"/>
              </a:rPr>
              <a:t> </a:t>
            </a:r>
            <a:r>
              <a:rPr lang="en-US" sz="2400" dirty="0" err="1">
                <a:latin typeface="Cambria" panose="02040503050406030204" pitchFamily="18" charset="0"/>
                <a:ea typeface="Cambria" panose="02040503050406030204" pitchFamily="18" charset="0"/>
                <a:cs typeface="Arial Unicode MS" panose="020B0604020202020204" pitchFamily="34" charset="-128"/>
              </a:rPr>
              <a:t>hẳn</a:t>
            </a: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endParaRPr lang="en-US" sz="24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endParaRPr lang="en-US" sz="2400"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9" name="Rounded Rectangle 28"/>
          <p:cNvSpPr/>
          <p:nvPr/>
        </p:nvSpPr>
        <p:spPr>
          <a:xfrm>
            <a:off x="7194378" y="1828800"/>
            <a:ext cx="3321217" cy="435449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Calibri" panose="020F0502020204030204" pitchFamily="34" charset="0"/>
              <a:buChar char="‐"/>
            </a:pPr>
            <a:endParaRPr lang="en-US" sz="3200">
              <a:latin typeface="Cambria" panose="02040503050406030204" pitchFamily="18" charset="0"/>
              <a:ea typeface="Cambria" panose="02040503050406030204" pitchFamily="18" charset="0"/>
              <a:cs typeface="Arial Unicode MS" panose="020B0604020202020204" pitchFamily="34" charset="-128"/>
              <a:hlinkClick r:id="rId4" action="ppaction://hlinksldjump"/>
            </a:endParaRPr>
          </a:p>
          <a:p>
            <a:pPr marL="342900" indent="-342900">
              <a:buFont typeface="Calibri" panose="020F0502020204030204" pitchFamily="34" charset="0"/>
              <a:buChar char="‐"/>
            </a:pPr>
            <a:endParaRPr lang="en-US" sz="3200">
              <a:latin typeface="Cambria" panose="02040503050406030204" pitchFamily="18" charset="0"/>
              <a:ea typeface="Cambria" panose="02040503050406030204" pitchFamily="18" charset="0"/>
              <a:cs typeface="Arial Unicode MS" panose="020B0604020202020204" pitchFamily="34" charset="-128"/>
              <a:hlinkClick r:id="rId4" action="ppaction://hlinksldjump"/>
            </a:endParaRPr>
          </a:p>
          <a:p>
            <a:pPr marL="342900" indent="-342900">
              <a:buFont typeface="Calibri" panose="020F0502020204030204" pitchFamily="34" charset="0"/>
              <a:buChar char="‐"/>
            </a:pPr>
            <a:endParaRPr lang="en-US" sz="3200">
              <a:latin typeface="Cambria" panose="02040503050406030204" pitchFamily="18" charset="0"/>
              <a:ea typeface="Cambria" panose="02040503050406030204" pitchFamily="18" charset="0"/>
              <a:cs typeface="Arial Unicode MS" panose="020B0604020202020204" pitchFamily="34" charset="-128"/>
              <a:hlinkClick r:id="rId4" action="ppaction://hlinksldjump"/>
            </a:endParaRPr>
          </a:p>
          <a:p>
            <a:pPr marL="342900" indent="-342900">
              <a:buFont typeface="Calibri" panose="020F0502020204030204" pitchFamily="34" charset="0"/>
              <a:buChar char="‐"/>
            </a:pPr>
            <a:r>
              <a:rPr lang="en-US" sz="3200">
                <a:latin typeface="Cambria" panose="02040503050406030204" pitchFamily="18" charset="0"/>
                <a:ea typeface="Cambria" panose="02040503050406030204" pitchFamily="18" charset="0"/>
                <a:cs typeface="Arial Unicode MS" panose="020B0604020202020204" pitchFamily="34" charset="-128"/>
                <a:hlinkClick r:id="rId4" action="ppaction://hlinksldjump"/>
              </a:rPr>
              <a:t>Lúc-xăm-bua</a:t>
            </a: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rPr>
              <a:t>Lớp</a:t>
            </a:r>
            <a:r>
              <a:rPr lang="en-US" sz="3200" dirty="0">
                <a:latin typeface="Cambria" panose="02040503050406030204" pitchFamily="18" charset="0"/>
                <a:ea typeface="Cambria" panose="02040503050406030204" pitchFamily="18" charset="0"/>
                <a:cs typeface="Arial Unicode MS" panose="020B0604020202020204" pitchFamily="34" charset="-128"/>
              </a:rPr>
              <a:t> 6</a:t>
            </a:r>
          </a:p>
          <a:p>
            <a:pPr marL="342900" indent="-342900">
              <a:buFont typeface="Calibri" panose="020F050202020403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hlinkClick r:id="rId5" action="ppaction://hlinksldjump"/>
              </a:rPr>
              <a:t>Đàn</a:t>
            </a:r>
            <a:r>
              <a:rPr lang="en-US" sz="3200" dirty="0">
                <a:latin typeface="Cambria" panose="02040503050406030204" pitchFamily="18" charset="0"/>
                <a:ea typeface="Cambria" panose="02040503050406030204" pitchFamily="18" charset="0"/>
                <a:cs typeface="Arial Unicode MS" panose="020B0604020202020204" pitchFamily="34" charset="-128"/>
                <a:hlinkClick r:id="rId5" action="ppaction://hlinksldjump"/>
              </a:rPr>
              <a:t> </a:t>
            </a:r>
            <a:r>
              <a:rPr lang="en-US" sz="3200" dirty="0" err="1">
                <a:latin typeface="Cambria" panose="02040503050406030204" pitchFamily="18" charset="0"/>
                <a:ea typeface="Cambria" panose="02040503050406030204" pitchFamily="18" charset="0"/>
                <a:cs typeface="Arial Unicode MS" panose="020B0604020202020204" pitchFamily="34" charset="-128"/>
                <a:hlinkClick r:id="rId5" action="ppaction://hlinksldjump"/>
              </a:rPr>
              <a:t>tơ-rưng</a:t>
            </a: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3200">
                <a:latin typeface="Cambria" panose="02040503050406030204" pitchFamily="18" charset="0"/>
                <a:ea typeface="Cambria" panose="02040503050406030204" pitchFamily="18" charset="0"/>
                <a:cs typeface="Arial Unicode MS" panose="020B0604020202020204" pitchFamily="34" charset="-128"/>
              </a:rPr>
              <a:t>Internet</a:t>
            </a: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hlinkClick r:id="rId6" action="ppaction://hlinksldjump"/>
              </a:rPr>
              <a:t>Sưu</a:t>
            </a:r>
            <a:r>
              <a:rPr lang="en-US" sz="3200" dirty="0">
                <a:latin typeface="Cambria" panose="02040503050406030204" pitchFamily="18" charset="0"/>
                <a:ea typeface="Cambria" panose="02040503050406030204" pitchFamily="18" charset="0"/>
                <a:cs typeface="Arial Unicode MS" panose="020B0604020202020204" pitchFamily="34" charset="-128"/>
                <a:hlinkClick r:id="rId6" action="ppaction://hlinksldjump"/>
              </a:rPr>
              <a:t> </a:t>
            </a:r>
            <a:r>
              <a:rPr lang="en-US" sz="3200" dirty="0" err="1">
                <a:latin typeface="Cambria" panose="02040503050406030204" pitchFamily="18" charset="0"/>
                <a:ea typeface="Cambria" panose="02040503050406030204" pitchFamily="18" charset="0"/>
                <a:cs typeface="Arial Unicode MS" panose="020B0604020202020204" pitchFamily="34" charset="-128"/>
                <a:hlinkClick r:id="rId6" action="ppaction://hlinksldjump"/>
              </a:rPr>
              <a:t>tầm</a:t>
            </a: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hlinkClick r:id="rId7" action="ppaction://hlinksldjump"/>
              </a:rPr>
              <a:t>Tuyết</a:t>
            </a: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r>
              <a:rPr lang="en-US" sz="3200" err="1">
                <a:latin typeface="Cambria" panose="02040503050406030204" pitchFamily="18" charset="0"/>
                <a:ea typeface="Cambria" panose="02040503050406030204" pitchFamily="18" charset="0"/>
                <a:cs typeface="Arial Unicode MS" panose="020B0604020202020204" pitchFamily="34" charset="-128"/>
                <a:hlinkClick r:id="rId8" action="ppaction://hlinksldjump"/>
              </a:rPr>
              <a:t>Hoa</a:t>
            </a:r>
            <a:r>
              <a:rPr lang="en-US" sz="3200">
                <a:latin typeface="Cambria" panose="02040503050406030204" pitchFamily="18" charset="0"/>
                <a:ea typeface="Cambria" panose="02040503050406030204" pitchFamily="18" charset="0"/>
                <a:cs typeface="Arial Unicode MS" panose="020B0604020202020204" pitchFamily="34" charset="-128"/>
                <a:hlinkClick r:id="rId8" action="ppaction://hlinksldjump"/>
              </a:rPr>
              <a:t> lệ</a:t>
            </a: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Calibri" panose="020F0502020204030204" pitchFamily="34" charset="0"/>
              <a:buChar char="‐"/>
            </a:pPr>
            <a:endParaRPr lang="en-US" sz="3200"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3" name="Rounded Rectangle 2"/>
          <p:cNvSpPr/>
          <p:nvPr/>
        </p:nvSpPr>
        <p:spPr>
          <a:xfrm>
            <a:off x="1752603" y="1819910"/>
            <a:ext cx="4138295" cy="433451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n-US" sz="2400">
                <a:solidFill>
                  <a:schemeClr val="tx1"/>
                </a:solidFill>
                <a:latin typeface="Cambria" panose="02040503050406030204" pitchFamily="18" charset="0"/>
                <a:ea typeface="Cambria" panose="02040503050406030204" pitchFamily="18" charset="0"/>
                <a:sym typeface="+mn-ea"/>
              </a:rPr>
              <a:t>Cô thích Việt Nam nên đã dạy các em tiếng Việt và kể cho các em nghe nhiều điều tốt đẹp về đất nước và con người Việt Nam.</a:t>
            </a:r>
          </a:p>
        </p:txBody>
      </p:sp>
      <p:sp>
        <p:nvSpPr>
          <p:cNvPr id="10" name="Rounded Rectangle 9"/>
          <p:cNvSpPr/>
          <p:nvPr/>
        </p:nvSpPr>
        <p:spPr>
          <a:xfrm>
            <a:off x="1752603" y="1819275"/>
            <a:ext cx="4138295" cy="433451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n-US" sz="3200">
                <a:latin typeface="Cambria" panose="02040503050406030204" pitchFamily="18" charset="0"/>
                <a:ea typeface="Cambria" panose="02040503050406030204" pitchFamily="18" charset="0"/>
                <a:sym typeface="+mn-ea"/>
              </a:rPr>
              <a:t>Cô thích </a:t>
            </a:r>
            <a:r>
              <a:rPr lang="en-US" sz="3200">
                <a:solidFill>
                  <a:srgbClr val="FF0000"/>
                </a:solidFill>
                <a:latin typeface="Cambria" panose="02040503050406030204" pitchFamily="18" charset="0"/>
                <a:ea typeface="Cambria" panose="02040503050406030204" pitchFamily="18" charset="0"/>
                <a:sym typeface="+mn-ea"/>
              </a:rPr>
              <a:t>Việt Nam</a:t>
            </a:r>
            <a:r>
              <a:rPr lang="en-US" sz="3200">
                <a:solidFill>
                  <a:schemeClr val="tx1"/>
                </a:solidFill>
                <a:latin typeface="Cambria" panose="02040503050406030204" pitchFamily="18" charset="0"/>
                <a:ea typeface="Cambria" panose="02040503050406030204" pitchFamily="18" charset="0"/>
                <a:sym typeface="+mn-ea"/>
              </a:rPr>
              <a:t>/</a:t>
            </a:r>
            <a:r>
              <a:rPr lang="en-US" sz="3200">
                <a:latin typeface="Cambria" panose="02040503050406030204" pitchFamily="18" charset="0"/>
                <a:ea typeface="Cambria" panose="02040503050406030204" pitchFamily="18" charset="0"/>
                <a:sym typeface="+mn-ea"/>
              </a:rPr>
              <a:t> nên đã </a:t>
            </a:r>
            <a:r>
              <a:rPr lang="en-US" sz="3200">
                <a:solidFill>
                  <a:srgbClr val="FF0000"/>
                </a:solidFill>
                <a:latin typeface="Cambria" panose="02040503050406030204" pitchFamily="18" charset="0"/>
                <a:ea typeface="Cambria" panose="02040503050406030204" pitchFamily="18" charset="0"/>
                <a:sym typeface="+mn-ea"/>
              </a:rPr>
              <a:t>dạy</a:t>
            </a:r>
            <a:r>
              <a:rPr lang="en-US" sz="3200">
                <a:latin typeface="Cambria" panose="02040503050406030204" pitchFamily="18" charset="0"/>
                <a:ea typeface="Cambria" panose="02040503050406030204" pitchFamily="18" charset="0"/>
                <a:sym typeface="+mn-ea"/>
              </a:rPr>
              <a:t> các em </a:t>
            </a:r>
            <a:r>
              <a:rPr lang="en-US" sz="3200">
                <a:solidFill>
                  <a:srgbClr val="FF0000"/>
                </a:solidFill>
                <a:latin typeface="Cambria" panose="02040503050406030204" pitchFamily="18" charset="0"/>
                <a:ea typeface="Cambria" panose="02040503050406030204" pitchFamily="18" charset="0"/>
                <a:sym typeface="+mn-ea"/>
              </a:rPr>
              <a:t>tiếng Việt</a:t>
            </a:r>
            <a:r>
              <a:rPr lang="en-US" sz="3200">
                <a:solidFill>
                  <a:schemeClr val="tx1"/>
                </a:solidFill>
                <a:latin typeface="Cambria" panose="02040503050406030204" pitchFamily="18" charset="0"/>
                <a:ea typeface="Cambria" panose="02040503050406030204" pitchFamily="18" charset="0"/>
                <a:sym typeface="+mn-ea"/>
              </a:rPr>
              <a:t>/ </a:t>
            </a:r>
            <a:r>
              <a:rPr lang="en-US" sz="3200">
                <a:latin typeface="Cambria" panose="02040503050406030204" pitchFamily="18" charset="0"/>
                <a:ea typeface="Cambria" panose="02040503050406030204" pitchFamily="18" charset="0"/>
                <a:sym typeface="+mn-ea"/>
              </a:rPr>
              <a:t>và </a:t>
            </a:r>
            <a:r>
              <a:rPr lang="en-US" sz="3200">
                <a:solidFill>
                  <a:srgbClr val="FF0000"/>
                </a:solidFill>
                <a:latin typeface="Cambria" panose="02040503050406030204" pitchFamily="18" charset="0"/>
                <a:ea typeface="Cambria" panose="02040503050406030204" pitchFamily="18" charset="0"/>
                <a:sym typeface="+mn-ea"/>
              </a:rPr>
              <a:t>kể</a:t>
            </a:r>
            <a:r>
              <a:rPr lang="en-US" sz="3200">
                <a:latin typeface="Cambria" panose="02040503050406030204" pitchFamily="18" charset="0"/>
                <a:ea typeface="Cambria" panose="02040503050406030204" pitchFamily="18" charset="0"/>
                <a:sym typeface="+mn-ea"/>
              </a:rPr>
              <a:t> cho các em nghe nhiều điều tốt đẹp về </a:t>
            </a:r>
            <a:r>
              <a:rPr lang="en-US" sz="3200">
                <a:solidFill>
                  <a:srgbClr val="FF0000"/>
                </a:solidFill>
                <a:latin typeface="Cambria" panose="02040503050406030204" pitchFamily="18" charset="0"/>
                <a:ea typeface="Cambria" panose="02040503050406030204" pitchFamily="18" charset="0"/>
                <a:sym typeface="+mn-ea"/>
              </a:rPr>
              <a:t>đất nước</a:t>
            </a:r>
            <a:r>
              <a:rPr lang="en-US" sz="3200">
                <a:latin typeface="Cambria" panose="02040503050406030204" pitchFamily="18" charset="0"/>
                <a:ea typeface="Cambria" panose="02040503050406030204" pitchFamily="18" charset="0"/>
                <a:sym typeface="+mn-ea"/>
              </a:rPr>
              <a:t>/và </a:t>
            </a:r>
            <a:r>
              <a:rPr lang="en-US" sz="3200">
                <a:solidFill>
                  <a:srgbClr val="FF0000"/>
                </a:solidFill>
                <a:latin typeface="Cambria" panose="02040503050406030204" pitchFamily="18" charset="0"/>
                <a:ea typeface="Cambria" panose="02040503050406030204" pitchFamily="18" charset="0"/>
                <a:sym typeface="+mn-ea"/>
              </a:rPr>
              <a:t>con người Việt Nam.</a:t>
            </a:r>
            <a:endParaRPr lang="en-US" sz="320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 calcmode="lin" valueType="num">
                                      <p:cBhvr additive="base">
                                        <p:cTn id="3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 calcmode="lin" valueType="num">
                                      <p:cBhvr additive="base">
                                        <p:cTn id="3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6" end="6"/>
                                            </p:txEl>
                                          </p:spTgt>
                                        </p:tgtEl>
                                        <p:attrNameLst>
                                          <p:attrName>style.visibility</p:attrName>
                                        </p:attrNameLst>
                                      </p:cBhvr>
                                      <p:to>
                                        <p:strVal val="visible"/>
                                      </p:to>
                                    </p:set>
                                    <p:anim calcmode="lin" valueType="num">
                                      <p:cBhvr additive="base">
                                        <p:cTn id="43"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21">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21">
                                            <p:txEl>
                                              <p:pRg st="0" end="0"/>
                                            </p:txEl>
                                          </p:spTgt>
                                        </p:tgtEl>
                                        <p:attrNameLst>
                                          <p:attrName>style.visibility</p:attrName>
                                        </p:attrNameLst>
                                      </p:cBhvr>
                                      <p:to>
                                        <p:strVal val="hidden"/>
                                      </p:to>
                                    </p:set>
                                  </p:childTnLst>
                                </p:cTn>
                              </p:par>
                              <p:par>
                                <p:cTn id="51" presetID="2" presetClass="exit" presetSubtype="4" fill="hold" grpId="0" nodeType="withEffect">
                                  <p:stCondLst>
                                    <p:cond delay="0"/>
                                  </p:stCondLst>
                                  <p:childTnLst>
                                    <p:anim calcmode="lin" valueType="num">
                                      <p:cBhvr additive="base">
                                        <p:cTn id="52" dur="500"/>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3" dur="500"/>
                                        <p:tgtEl>
                                          <p:spTgt spid="21">
                                            <p:txEl>
                                              <p:pRg st="1" end="1"/>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21">
                                            <p:txEl>
                                              <p:pRg st="1" end="1"/>
                                            </p:txEl>
                                          </p:spTgt>
                                        </p:tgtEl>
                                        <p:attrNameLst>
                                          <p:attrName>style.visibility</p:attrName>
                                        </p:attrNameLst>
                                      </p:cBhvr>
                                      <p:to>
                                        <p:strVal val="hidden"/>
                                      </p:to>
                                    </p:set>
                                  </p:childTnLst>
                                </p:cTn>
                              </p:par>
                              <p:par>
                                <p:cTn id="55" presetID="2" presetClass="exit" presetSubtype="4" fill="hold" grpId="0" nodeType="withEffect">
                                  <p:stCondLst>
                                    <p:cond delay="0"/>
                                  </p:stCondLst>
                                  <p:childTnLst>
                                    <p:anim calcmode="lin" valueType="num">
                                      <p:cBhvr additive="base">
                                        <p:cTn id="56" dur="500"/>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57" dur="500"/>
                                        <p:tgtEl>
                                          <p:spTgt spid="21">
                                            <p:txEl>
                                              <p:pRg st="2" end="2"/>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21">
                                            <p:txEl>
                                              <p:pRg st="2" end="2"/>
                                            </p:txEl>
                                          </p:spTgt>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61" dur="500"/>
                                        <p:tgtEl>
                                          <p:spTgt spid="21">
                                            <p:txEl>
                                              <p:pRg st="3" end="3"/>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21">
                                            <p:txEl>
                                              <p:pRg st="3" end="3"/>
                                            </p:txEl>
                                          </p:spTgt>
                                        </p:tgtEl>
                                        <p:attrNameLst>
                                          <p:attrName>style.visibility</p:attrName>
                                        </p:attrNameLst>
                                      </p:cBhvr>
                                      <p:to>
                                        <p:strVal val="hidden"/>
                                      </p:to>
                                    </p:set>
                                  </p:childTnLst>
                                </p:cTn>
                              </p:par>
                              <p:par>
                                <p:cTn id="63" presetID="2" presetClass="exit" presetSubtype="4" fill="hold" grpId="0" nodeType="withEffect">
                                  <p:stCondLst>
                                    <p:cond delay="0"/>
                                  </p:stCondLst>
                                  <p:childTnLst>
                                    <p:anim calcmode="lin" valueType="num">
                                      <p:cBhvr additive="base">
                                        <p:cTn id="64" dur="500"/>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65" dur="500"/>
                                        <p:tgtEl>
                                          <p:spTgt spid="21">
                                            <p:txEl>
                                              <p:pRg st="4" end="4"/>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21">
                                            <p:txEl>
                                              <p:pRg st="4" end="4"/>
                                            </p:txEl>
                                          </p:spTgt>
                                        </p:tgtEl>
                                        <p:attrNameLst>
                                          <p:attrName>style.visibility</p:attrName>
                                        </p:attrNameLst>
                                      </p:cBhvr>
                                      <p:to>
                                        <p:strVal val="hidden"/>
                                      </p:to>
                                    </p:set>
                                  </p:childTnLst>
                                </p:cTn>
                              </p:par>
                              <p:par>
                                <p:cTn id="67" presetID="2" presetClass="exit" presetSubtype="4" fill="hold" grpId="0" nodeType="withEffect">
                                  <p:stCondLst>
                                    <p:cond delay="0"/>
                                  </p:stCondLst>
                                  <p:childTnLst>
                                    <p:anim calcmode="lin" valueType="num">
                                      <p:cBhvr additive="base">
                                        <p:cTn id="68" dur="500"/>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69" dur="500"/>
                                        <p:tgtEl>
                                          <p:spTgt spid="21">
                                            <p:txEl>
                                              <p:pRg st="5" end="5"/>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21">
                                            <p:txEl>
                                              <p:pRg st="5" end="5"/>
                                            </p:txEl>
                                          </p:spTgt>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73" dur="500"/>
                                        <p:tgtEl>
                                          <p:spTgt spid="21">
                                            <p:txEl>
                                              <p:pRg st="6" end="6"/>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21">
                                            <p:txEl>
                                              <p:pRg st="6" end="6"/>
                                            </p:txEl>
                                          </p:spTgt>
                                        </p:tgtEl>
                                        <p:attrNameLst>
                                          <p:attrName>style.visibility</p:attrName>
                                        </p:attrNameLst>
                                      </p:cBhvr>
                                      <p:to>
                                        <p:strVal val="hidden"/>
                                      </p:to>
                                    </p:set>
                                  </p:childTnLst>
                                </p:cTn>
                              </p:par>
                              <p:par>
                                <p:cTn id="75" presetID="2" presetClass="exit" presetSubtype="4" fill="hold" grpId="0" nodeType="withEffect">
                                  <p:stCondLst>
                                    <p:cond delay="0"/>
                                  </p:stCondLst>
                                  <p:childTnLst>
                                    <p:anim calcmode="lin" valueType="num">
                                      <p:cBhvr additive="base">
                                        <p:cTn id="76" dur="500"/>
                                        <p:tgtEl>
                                          <p:spTgt spid="21">
                                            <p:bg/>
                                          </p:spTgt>
                                        </p:tgtEl>
                                        <p:attrNameLst>
                                          <p:attrName>ppt_x</p:attrName>
                                        </p:attrNameLst>
                                      </p:cBhvr>
                                      <p:tavLst>
                                        <p:tav tm="0">
                                          <p:val>
                                            <p:strVal val="ppt_x"/>
                                          </p:val>
                                        </p:tav>
                                        <p:tav tm="100000">
                                          <p:val>
                                            <p:strVal val="ppt_x"/>
                                          </p:val>
                                        </p:tav>
                                      </p:tavLst>
                                    </p:anim>
                                    <p:anim calcmode="lin" valueType="num">
                                      <p:cBhvr additive="base">
                                        <p:cTn id="77" dur="500"/>
                                        <p:tgtEl>
                                          <p:spTgt spid="21">
                                            <p:bg/>
                                          </p:spTgt>
                                        </p:tgtEl>
                                        <p:attrNameLst>
                                          <p:attrName>ppt_y</p:attrName>
                                        </p:attrNameLst>
                                      </p:cBhvr>
                                      <p:tavLst>
                                        <p:tav tm="0">
                                          <p:val>
                                            <p:strVal val="ppt_y"/>
                                          </p:val>
                                        </p:tav>
                                        <p:tav tm="100000">
                                          <p:val>
                                            <p:strVal val="1+ppt_h/2"/>
                                          </p:val>
                                        </p:tav>
                                      </p:tavLst>
                                    </p:anim>
                                    <p:set>
                                      <p:cBhvr>
                                        <p:cTn id="78" dur="1" fill="hold">
                                          <p:stCondLst>
                                            <p:cond delay="499"/>
                                          </p:stCondLst>
                                        </p:cTn>
                                        <p:tgtEl>
                                          <p:spTgt spid="21">
                                            <p:bg/>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checkerboard(across)">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checkerboard(across)">
                                      <p:cBhvr>
                                        <p:cTn id="88" dur="500"/>
                                        <p:tgtEl>
                                          <p:spTgt spid="1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9">
                                            <p:txEl>
                                              <p:pRg st="3" end="3"/>
                                            </p:txEl>
                                          </p:spTgt>
                                        </p:tgtEl>
                                        <p:attrNameLst>
                                          <p:attrName>style.visibility</p:attrName>
                                        </p:attrNameLst>
                                      </p:cBhvr>
                                      <p:to>
                                        <p:strVal val="visible"/>
                                      </p:to>
                                    </p:set>
                                    <p:anim calcmode="lin" valueType="num">
                                      <p:cBhvr additive="base">
                                        <p:cTn id="93"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9">
                                            <p:txEl>
                                              <p:pRg st="4" end="4"/>
                                            </p:txEl>
                                          </p:spTgt>
                                        </p:tgtEl>
                                        <p:attrNameLst>
                                          <p:attrName>style.visibility</p:attrName>
                                        </p:attrNameLst>
                                      </p:cBhvr>
                                      <p:to>
                                        <p:strVal val="visible"/>
                                      </p:to>
                                    </p:set>
                                    <p:anim calcmode="lin" valueType="num">
                                      <p:cBhvr additive="base">
                                        <p:cTn id="99"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9">
                                            <p:txEl>
                                              <p:pRg st="5" end="5"/>
                                            </p:txEl>
                                          </p:spTgt>
                                        </p:tgtEl>
                                        <p:attrNameLst>
                                          <p:attrName>style.visibility</p:attrName>
                                        </p:attrNameLst>
                                      </p:cBhvr>
                                      <p:to>
                                        <p:strVal val="visible"/>
                                      </p:to>
                                    </p:set>
                                    <p:anim calcmode="lin" valueType="num">
                                      <p:cBhvr additive="base">
                                        <p:cTn id="105"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9">
                                            <p:txEl>
                                              <p:pRg st="6" end="6"/>
                                            </p:txEl>
                                          </p:spTgt>
                                        </p:tgtEl>
                                        <p:attrNameLst>
                                          <p:attrName>style.visibility</p:attrName>
                                        </p:attrNameLst>
                                      </p:cBhvr>
                                      <p:to>
                                        <p:strVal val="visible"/>
                                      </p:to>
                                    </p:set>
                                    <p:anim calcmode="lin" valueType="num">
                                      <p:cBhvr additive="base">
                                        <p:cTn id="111"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9">
                                            <p:txEl>
                                              <p:pRg st="7" end="7"/>
                                            </p:txEl>
                                          </p:spTgt>
                                        </p:tgtEl>
                                        <p:attrNameLst>
                                          <p:attrName>style.visibility</p:attrName>
                                        </p:attrNameLst>
                                      </p:cBhvr>
                                      <p:to>
                                        <p:strVal val="visible"/>
                                      </p:to>
                                    </p:set>
                                    <p:anim calcmode="lin" valueType="num">
                                      <p:cBhvr additive="base">
                                        <p:cTn id="117"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29">
                                            <p:txEl>
                                              <p:pRg st="8" end="8"/>
                                            </p:txEl>
                                          </p:spTgt>
                                        </p:tgtEl>
                                        <p:attrNameLst>
                                          <p:attrName>style.visibility</p:attrName>
                                        </p:attrNameLst>
                                      </p:cBhvr>
                                      <p:to>
                                        <p:strVal val="visible"/>
                                      </p:to>
                                    </p:set>
                                    <p:anim calcmode="lin" valueType="num">
                                      <p:cBhvr additive="base">
                                        <p:cTn id="123" dur="500" fill="hold"/>
                                        <p:tgtEl>
                                          <p:spTgt spid="29">
                                            <p:txEl>
                                              <p:pRg st="8" end="8"/>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29">
                                            <p:txEl>
                                              <p:pRg st="9" end="9"/>
                                            </p:txEl>
                                          </p:spTgt>
                                        </p:tgtEl>
                                        <p:attrNameLst>
                                          <p:attrName>style.visibility</p:attrName>
                                        </p:attrNameLst>
                                      </p:cBhvr>
                                      <p:to>
                                        <p:strVal val="visible"/>
                                      </p:to>
                                    </p:set>
                                    <p:anim calcmode="lin" valueType="num">
                                      <p:cBhvr additive="base">
                                        <p:cTn id="129" dur="500" fill="hold"/>
                                        <p:tgtEl>
                                          <p:spTgt spid="29">
                                            <p:txEl>
                                              <p:pRg st="9" end="9"/>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2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bldLvl="0" animBg="1"/>
      <p:bldP spid="3" grpId="0" bldLvl="0" animBg="1"/>
      <p:bldP spid="3" grpId="1" animBg="1"/>
      <p:bldP spid="10" grpId="0" bldLvl="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59273"/>
            <a:ext cx="3505200" cy="584775"/>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err="1">
                <a:latin typeface="Cambria" panose="02040503050406030204" pitchFamily="18" charset="0"/>
                <a:ea typeface="Cambria" panose="02040503050406030204" pitchFamily="18" charset="0"/>
                <a:cs typeface="Arial Unicode MS" panose="020B0604020202020204" pitchFamily="34" charset="-128"/>
              </a:rPr>
              <a:t>Lúc-xăm-bua</a:t>
            </a:r>
            <a:endParaRPr lang="en-US" sz="3200" b="1" dirty="0">
              <a:latin typeface="Cambria" panose="02040503050406030204" pitchFamily="18" charset="0"/>
              <a:ea typeface="Cambria" panose="02040503050406030204" pitchFamily="18" charset="0"/>
              <a:cs typeface="Arial Unicode MS" panose="020B060402020202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3" y="531844"/>
            <a:ext cx="5111641" cy="5487959"/>
          </a:xfrm>
          <a:prstGeom prst="rect">
            <a:avLst/>
          </a:prstGeom>
        </p:spPr>
      </p:pic>
      <p:sp>
        <p:nvSpPr>
          <p:cNvPr id="6" name="Up Arrow Callout 5"/>
          <p:cNvSpPr/>
          <p:nvPr/>
        </p:nvSpPr>
        <p:spPr>
          <a:xfrm>
            <a:off x="222359" y="1527833"/>
            <a:ext cx="5111641" cy="4491335"/>
          </a:xfrm>
          <a:prstGeom prst="upArrowCallout">
            <a:avLst>
              <a:gd name="adj1" fmla="val 2708"/>
              <a:gd name="adj2" fmla="val 6502"/>
              <a:gd name="adj3" fmla="val 11245"/>
              <a:gd name="adj4" fmla="val 87908"/>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Arial" panose="020B060402020202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rPr>
              <a:t>Một</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nước</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nằm</a:t>
            </a:r>
            <a:r>
              <a:rPr lang="en-US" sz="3200" dirty="0">
                <a:latin typeface="Cambria" panose="02040503050406030204" pitchFamily="18" charset="0"/>
                <a:ea typeface="Cambria" panose="02040503050406030204" pitchFamily="18" charset="0"/>
                <a:cs typeface="Arial Unicode MS" panose="020B0604020202020204" pitchFamily="34" charset="-128"/>
              </a:rPr>
              <a:t> ở </a:t>
            </a:r>
            <a:r>
              <a:rPr lang="en-US" sz="3200" dirty="0" err="1">
                <a:latin typeface="Cambria" panose="02040503050406030204" pitchFamily="18" charset="0"/>
                <a:ea typeface="Cambria" panose="02040503050406030204" pitchFamily="18" charset="0"/>
                <a:cs typeface="Arial Unicode MS" panose="020B0604020202020204" pitchFamily="34" charset="-128"/>
              </a:rPr>
              <a:t>Tây</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Âu</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và</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nằm</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giữa</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Đức</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Bỉ</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Pháp</a:t>
            </a:r>
            <a:r>
              <a:rPr lang="en-US" sz="3200" dirty="0">
                <a:latin typeface="Cambria" panose="02040503050406030204" pitchFamily="18" charset="0"/>
                <a:ea typeface="Cambria" panose="02040503050406030204" pitchFamily="18" charset="0"/>
                <a:cs typeface="Arial Unicode MS" panose="020B0604020202020204" pitchFamily="34" charset="-128"/>
              </a:rPr>
              <a:t>. </a:t>
            </a:r>
          </a:p>
          <a:p>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Arial" panose="020B060402020202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rPr>
              <a:t>Có</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tên</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đầy</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đủ</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là</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Đại</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công</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quốc</a:t>
            </a:r>
            <a:r>
              <a:rPr lang="en-US" sz="3200" dirty="0">
                <a:latin typeface="Cambria" panose="02040503050406030204" pitchFamily="18" charset="0"/>
                <a:ea typeface="Cambria" panose="02040503050406030204" pitchFamily="18" charset="0"/>
                <a:cs typeface="Arial Unicode MS" panose="020B0604020202020204" pitchFamily="34" charset="-128"/>
              </a:rPr>
              <a:t> Luxembourg”.</a:t>
            </a:r>
          </a:p>
          <a:p>
            <a:pPr marL="342900" indent="-342900">
              <a:buFont typeface="Arial" panose="020B0604020202020204" pitchFamily="34" charset="0"/>
              <a:buChar char="•"/>
            </a:pPr>
            <a:endParaRPr lang="en-US" sz="3200" dirty="0">
              <a:latin typeface="Cambria" panose="02040503050406030204" pitchFamily="18" charset="0"/>
              <a:ea typeface="Cambria" panose="02040503050406030204" pitchFamily="18" charset="0"/>
              <a:cs typeface="Arial Unicode MS" panose="020B0604020202020204" pitchFamily="34" charset="-128"/>
            </a:endParaRPr>
          </a:p>
          <a:p>
            <a:pPr marL="342900" indent="-342900">
              <a:buFont typeface="Arial" panose="020B060402020202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rPr>
              <a:t>Thủ</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đô</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nước</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này</a:t>
            </a:r>
            <a:r>
              <a:rPr lang="en-US" sz="3200" dirty="0">
                <a:latin typeface="Cambria" panose="02040503050406030204" pitchFamily="18" charset="0"/>
                <a:ea typeface="Cambria" panose="02040503050406030204" pitchFamily="18" charset="0"/>
                <a:cs typeface="Arial Unicode MS" panose="020B0604020202020204" pitchFamily="34" charset="-128"/>
              </a:rPr>
              <a:t> </a:t>
            </a:r>
            <a:r>
              <a:rPr lang="en-US" sz="3200" dirty="0" err="1">
                <a:latin typeface="Cambria" panose="02040503050406030204" pitchFamily="18" charset="0"/>
                <a:ea typeface="Cambria" panose="02040503050406030204" pitchFamily="18" charset="0"/>
                <a:cs typeface="Arial Unicode MS" panose="020B0604020202020204" pitchFamily="34" charset="-128"/>
              </a:rPr>
              <a:t>là</a:t>
            </a:r>
            <a:r>
              <a:rPr lang="en-US" sz="3200" dirty="0">
                <a:latin typeface="Cambria" panose="02040503050406030204" pitchFamily="18" charset="0"/>
                <a:ea typeface="Cambria" panose="02040503050406030204" pitchFamily="18" charset="0"/>
                <a:cs typeface="Arial Unicode MS" panose="020B0604020202020204" pitchFamily="34" charset="-128"/>
              </a:rPr>
              <a:t> “Luxembourg”.</a:t>
            </a:r>
          </a:p>
        </p:txBody>
      </p:sp>
      <p:grpSp>
        <p:nvGrpSpPr>
          <p:cNvPr id="9" name="Group 8"/>
          <p:cNvGrpSpPr/>
          <p:nvPr/>
        </p:nvGrpSpPr>
        <p:grpSpPr>
          <a:xfrm>
            <a:off x="5515028" y="1600203"/>
            <a:ext cx="4950540" cy="4478041"/>
            <a:chOff x="3991028" y="1600200"/>
            <a:chExt cx="4950540" cy="4478041"/>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1028" y="1600200"/>
              <a:ext cx="4950540" cy="3409683"/>
            </a:xfrm>
            <a:prstGeom prst="rect">
              <a:avLst/>
            </a:prstGeom>
          </p:spPr>
        </p:pic>
        <p:sp>
          <p:nvSpPr>
            <p:cNvPr id="8" name="Flowchart: Alternate Process 7"/>
            <p:cNvSpPr/>
            <p:nvPr/>
          </p:nvSpPr>
          <p:spPr>
            <a:xfrm>
              <a:off x="4343782" y="5150426"/>
              <a:ext cx="4190618" cy="927815"/>
            </a:xfrm>
            <a:prstGeom prst="flowChartAlternateProcess">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Quảng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trường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đô</a:t>
              </a:r>
              <a:r>
                <a:rPr lang="en-US" sz="2400" dirty="0">
                  <a:latin typeface="Cambria" panose="02040503050406030204" pitchFamily="18" charset="0"/>
                  <a:ea typeface="Cambria" panose="02040503050406030204" pitchFamily="18" charset="0"/>
                </a:rPr>
                <a:t> Luxembourg </a:t>
              </a: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564" y="2068441"/>
            <a:ext cx="5111641" cy="341138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6928" y="1144048"/>
            <a:ext cx="6685723" cy="5168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9"/>
                                        </p:tgtEl>
                                        <p:attrNameLst>
                                          <p:attrName>ppt_x</p:attrName>
                                        </p:attrNameLst>
                                      </p:cBhvr>
                                      <p:tavLst>
                                        <p:tav tm="0">
                                          <p:val>
                                            <p:strVal val="ppt_x"/>
                                          </p:val>
                                        </p:tav>
                                        <p:tav tm="100000">
                                          <p:val>
                                            <p:strVal val="ppt_x"/>
                                          </p:val>
                                        </p:tav>
                                      </p:tavLst>
                                    </p:anim>
                                    <p:anim calcmode="lin" valueType="num">
                                      <p:cBhvr additive="base">
                                        <p:cTn id="32" dur="500"/>
                                        <p:tgtEl>
                                          <p:spTgt spid="9"/>
                                        </p:tgtEl>
                                        <p:attrNameLst>
                                          <p:attrName>ppt_y</p:attrName>
                                        </p:attrNameLst>
                                      </p:cBhvr>
                                      <p:tavLst>
                                        <p:tav tm="0">
                                          <p:val>
                                            <p:strVal val="ppt_y"/>
                                          </p:val>
                                        </p:tav>
                                        <p:tav tm="100000">
                                          <p:val>
                                            <p:strVal val="1+ppt_h/2"/>
                                          </p:val>
                                        </p:tav>
                                      </p:tavLst>
                                    </p:anim>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0"/>
                                        </p:tgtEl>
                                        <p:attrNameLst>
                                          <p:attrName>ppt_x</p:attrName>
                                        </p:attrNameLst>
                                      </p:cBhvr>
                                      <p:tavLst>
                                        <p:tav tm="0">
                                          <p:val>
                                            <p:strVal val="ppt_x"/>
                                          </p:val>
                                        </p:tav>
                                        <p:tav tm="100000">
                                          <p:val>
                                            <p:strVal val="ppt_x"/>
                                          </p:val>
                                        </p:tav>
                                      </p:tavLst>
                                    </p:anim>
                                    <p:anim calcmode="lin" valueType="num">
                                      <p:cBhvr additive="base">
                                        <p:cTn id="44" dur="500"/>
                                        <p:tgtEl>
                                          <p:spTgt spid="10"/>
                                        </p:tgtEl>
                                        <p:attrNameLst>
                                          <p:attrName>ppt_y</p:attrName>
                                        </p:attrNameLst>
                                      </p:cBhvr>
                                      <p:tavLst>
                                        <p:tav tm="0">
                                          <p:val>
                                            <p:strVal val="ppt_y"/>
                                          </p:val>
                                        </p:tav>
                                        <p:tav tm="100000">
                                          <p:val>
                                            <p:strVal val="1+ppt_h/2"/>
                                          </p:val>
                                        </p:tav>
                                      </p:tavLst>
                                    </p:anim>
                                    <p:set>
                                      <p:cBhvr>
                                        <p:cTn id="45" dur="1" fill="hold">
                                          <p:stCondLst>
                                            <p:cond delay="4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1" y="856618"/>
            <a:ext cx="3237868" cy="584775"/>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latin typeface="Cambria" panose="02040503050406030204" pitchFamily="18" charset="0"/>
                <a:ea typeface="Cambria" panose="02040503050406030204" pitchFamily="18" charset="0"/>
                <a:cs typeface="Arial Unicode MS" panose="020B0604020202020204" pitchFamily="34" charset="-128"/>
              </a:rPr>
              <a:t>Đàn tơ-rưng</a:t>
            </a:r>
          </a:p>
        </p:txBody>
      </p:sp>
      <p:sp>
        <p:nvSpPr>
          <p:cNvPr id="6" name="Up Arrow Callout 5"/>
          <p:cNvSpPr/>
          <p:nvPr/>
        </p:nvSpPr>
        <p:spPr>
          <a:xfrm>
            <a:off x="1066800" y="1391923"/>
            <a:ext cx="4194179" cy="4491355"/>
          </a:xfrm>
          <a:prstGeom prst="upArrowCallout">
            <a:avLst>
              <a:gd name="adj1" fmla="val 2708"/>
              <a:gd name="adj2" fmla="val 6502"/>
              <a:gd name="adj3" fmla="val 11245"/>
              <a:gd name="adj4" fmla="val 87908"/>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Arial" panose="020B060402020202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rPr>
              <a:t>Là một loại nhạc cụ đặc sắc của Tây Nguyên.</a:t>
            </a:r>
          </a:p>
          <a:p>
            <a:pPr marL="342900" indent="-342900">
              <a:buFont typeface="Arial" panose="020B0604020202020204" pitchFamily="34" charset="0"/>
              <a:buChar char="•"/>
            </a:pPr>
            <a:r>
              <a:rPr lang="en-US" sz="3200" dirty="0" err="1">
                <a:latin typeface="Cambria" panose="02040503050406030204" pitchFamily="18" charset="0"/>
                <a:ea typeface="Cambria" panose="02040503050406030204" pitchFamily="18" charset="0"/>
                <a:cs typeface="Arial Unicode MS" panose="020B0604020202020204" pitchFamily="34" charset="-128"/>
              </a:rPr>
              <a:t>Được làm từ các ống nứa khô, khi gõ vào tạo ra âm thanh rất hay, đặc sắc. </a:t>
            </a:r>
          </a:p>
        </p:txBody>
      </p:sp>
      <p:pic>
        <p:nvPicPr>
          <p:cNvPr id="5" name="Content Placeholder 4"/>
          <p:cNvPicPr>
            <a:picLocks noGrp="1" noChangeAspect="1"/>
          </p:cNvPicPr>
          <p:nvPr>
            <p:ph idx="1"/>
          </p:nvPr>
        </p:nvPicPr>
        <p:blipFill>
          <a:blip r:embed="rId4"/>
          <a:srcRect l="27491" r="20133"/>
          <a:stretch>
            <a:fillRect/>
          </a:stretch>
        </p:blipFill>
        <p:spPr>
          <a:xfrm>
            <a:off x="5638800" y="152400"/>
            <a:ext cx="5331457" cy="6387515"/>
          </a:xfrm>
          <a:prstGeom prst="rect">
            <a:avLst/>
          </a:prstGeom>
        </p:spPr>
      </p:pic>
      <p:pic>
        <p:nvPicPr>
          <p:cNvPr id="2" name="dan to rung-Segment1(00-00-00-00-00-10)">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3233420" y="626745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101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bldLst>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0890" y="256543"/>
            <a:ext cx="6036310" cy="584775"/>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just">
              <a:buFont typeface="Calibri" panose="020F0502020204030204" pitchFamily="34" charset="0"/>
              <a:buChar char="‐"/>
            </a:pPr>
            <a:r>
              <a:rPr lang="en-US" sz="3200" b="1" dirty="0">
                <a:latin typeface="Cambria" panose="02040503050406030204" pitchFamily="18" charset="0"/>
                <a:ea typeface="Cambria" panose="02040503050406030204" pitchFamily="18" charset="0"/>
                <a:cs typeface="Arial Unicode MS" panose="020B0604020202020204" pitchFamily="34" charset="-128"/>
              </a:rPr>
              <a:t>Sưu tầm: </a:t>
            </a:r>
            <a:r>
              <a:rPr lang="en-US" sz="3200" dirty="0">
                <a:latin typeface="Cambria" panose="02040503050406030204" pitchFamily="18" charset="0"/>
                <a:ea typeface="Cambria" panose="02040503050406030204" pitchFamily="18" charset="0"/>
                <a:cs typeface="Arial Unicode MS" panose="020B0604020202020204" pitchFamily="34" charset="-128"/>
              </a:rPr>
              <a:t>tìm kiếm, góp nhặt</a:t>
            </a:r>
          </a:p>
        </p:txBody>
      </p:sp>
      <p:pic>
        <p:nvPicPr>
          <p:cNvPr id="5" name="Content Placeholder 4" descr="bo-100-tem-chu-de-hoa_s1459"/>
          <p:cNvPicPr>
            <a:picLocks noGrp="1" noChangeAspect="1"/>
          </p:cNvPicPr>
          <p:nvPr>
            <p:ph sz="half" idx="1"/>
          </p:nvPr>
        </p:nvPicPr>
        <p:blipFill>
          <a:blip r:embed="rId2"/>
          <a:stretch>
            <a:fillRect/>
          </a:stretch>
        </p:blipFill>
        <p:spPr>
          <a:xfrm rot="16200000">
            <a:off x="496993" y="1777576"/>
            <a:ext cx="5777653" cy="4333240"/>
          </a:xfrm>
          <a:prstGeom prst="rect">
            <a:avLst/>
          </a:prstGeom>
        </p:spPr>
      </p:pic>
      <p:pic>
        <p:nvPicPr>
          <p:cNvPr id="7" name="Content Placeholder 6" descr="maxresdefault"/>
          <p:cNvPicPr>
            <a:picLocks noGrp="1" noChangeAspect="1"/>
          </p:cNvPicPr>
          <p:nvPr>
            <p:ph sz="half" idx="2"/>
          </p:nvPr>
        </p:nvPicPr>
        <p:blipFill>
          <a:blip r:embed="rId3"/>
          <a:stretch>
            <a:fillRect/>
          </a:stretch>
        </p:blipFill>
        <p:spPr>
          <a:xfrm>
            <a:off x="5704204" y="3811904"/>
            <a:ext cx="5280141" cy="2969895"/>
          </a:xfrm>
          <a:prstGeom prst="rect">
            <a:avLst/>
          </a:prstGeom>
        </p:spPr>
      </p:pic>
      <p:pic>
        <p:nvPicPr>
          <p:cNvPr id="9" name="Picture 8" descr="photo1549764374104-1549764374826-crop-15497644682961033092170"/>
          <p:cNvPicPr>
            <a:picLocks noChangeAspect="1"/>
          </p:cNvPicPr>
          <p:nvPr/>
        </p:nvPicPr>
        <p:blipFill>
          <a:blip r:embed="rId4"/>
          <a:stretch>
            <a:fillRect/>
          </a:stretch>
        </p:blipFill>
        <p:spPr>
          <a:xfrm>
            <a:off x="5866764" y="972775"/>
            <a:ext cx="5029836" cy="27261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1519555" y="837594"/>
            <a:ext cx="915289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Calibri" panose="020F0502020204030204" pitchFamily="34" charset="0"/>
              <a:buChar char="‐"/>
            </a:pPr>
            <a:r>
              <a:rPr lang="en-US" sz="4000" b="1" dirty="0">
                <a:latin typeface="Cambria" panose="02040503050406030204" pitchFamily="18" charset="0"/>
                <a:ea typeface="Cambria" panose="02040503050406030204" pitchFamily="18" charset="0"/>
                <a:cs typeface="Arial Unicode MS" panose="020B0604020202020204" pitchFamily="34" charset="-128"/>
              </a:rPr>
              <a:t>Tuyết: </a:t>
            </a:r>
            <a:r>
              <a:rPr lang="en-US" sz="4000" dirty="0">
                <a:latin typeface="Cambria" panose="02040503050406030204" pitchFamily="18" charset="0"/>
                <a:ea typeface="Cambria" panose="02040503050406030204" pitchFamily="18" charset="0"/>
                <a:cs typeface="Arial Unicode MS" panose="020B0604020202020204" pitchFamily="34" charset="-128"/>
              </a:rPr>
              <a:t>Những hạt băng nhỏ, xốp, nhẹ, màu trắng, rơi ở vùng có khí hậu lạnh. </a:t>
            </a:r>
          </a:p>
        </p:txBody>
      </p:sp>
      <p:pic>
        <p:nvPicPr>
          <p:cNvPr id="6" name="Content Placeholder 5" descr="_105402929_8df6bac4-05fa-48cd-bd1d-ee0fbd80859d"/>
          <p:cNvPicPr>
            <a:picLocks noGrp="1" noChangeAspect="1"/>
          </p:cNvPicPr>
          <p:nvPr>
            <p:ph sz="half" idx="1"/>
          </p:nvPr>
        </p:nvPicPr>
        <p:blipFill>
          <a:blip r:embed="rId2"/>
          <a:stretch>
            <a:fillRect/>
          </a:stretch>
        </p:blipFill>
        <p:spPr>
          <a:xfrm>
            <a:off x="323145" y="2543968"/>
            <a:ext cx="6180334" cy="3476438"/>
          </a:xfrm>
          <a:prstGeom prst="rect">
            <a:avLst/>
          </a:prstGeom>
        </p:spPr>
      </p:pic>
      <p:pic>
        <p:nvPicPr>
          <p:cNvPr id="8" name="Content Placeholder 7" descr="1"/>
          <p:cNvPicPr>
            <a:picLocks noGrp="1" noChangeAspect="1"/>
          </p:cNvPicPr>
          <p:nvPr>
            <p:ph sz="half" idx="2"/>
          </p:nvPr>
        </p:nvPicPr>
        <p:blipFill>
          <a:blip r:embed="rId3"/>
          <a:stretch>
            <a:fillRect/>
          </a:stretch>
        </p:blipFill>
        <p:spPr>
          <a:xfrm>
            <a:off x="6400800" y="2543968"/>
            <a:ext cx="5212077" cy="34764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1219200" y="315939"/>
            <a:ext cx="102869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Calibri" panose="020F0502020204030204" pitchFamily="34" charset="0"/>
              <a:buChar char="‐"/>
            </a:pPr>
            <a:r>
              <a:rPr lang="en-US" sz="3200" dirty="0">
                <a:latin typeface="Cambria" panose="02040503050406030204" pitchFamily="18" charset="0"/>
                <a:ea typeface="Cambria" panose="02040503050406030204" pitchFamily="18" charset="0"/>
                <a:cs typeface="Arial Unicode MS" panose="020B0604020202020204" pitchFamily="34" charset="-128"/>
              </a:rPr>
              <a:t>Hoa lệ: (nhà cửa, phố xá) đẹp lộng lẫy và sang trọng. </a:t>
            </a:r>
          </a:p>
        </p:txBody>
      </p:sp>
      <p:pic>
        <p:nvPicPr>
          <p:cNvPr id="6" name="Content Placeholder 5" descr="Khu_trung_tâm_thành_phố_Hồ_Chí_Minh,_nhìn_từ_phía_quận_2"/>
          <p:cNvPicPr>
            <a:picLocks noGrp="1" noChangeAspect="1"/>
          </p:cNvPicPr>
          <p:nvPr>
            <p:ph idx="1"/>
          </p:nvPr>
        </p:nvPicPr>
        <p:blipFill>
          <a:blip r:embed="rId2"/>
          <a:stretch>
            <a:fillRect/>
          </a:stretch>
        </p:blipFill>
        <p:spPr>
          <a:xfrm>
            <a:off x="2669543" y="1186818"/>
            <a:ext cx="6853555" cy="50628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108</TotalTime>
  <Words>1687</Words>
  <Application>Microsoft Office PowerPoint</Application>
  <PresentationFormat>Custom</PresentationFormat>
  <Paragraphs>118</Paragraphs>
  <Slides>25</Slides>
  <Notes>0</Notes>
  <HiddenSlides>0</HiddenSlides>
  <MMClips>1</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huy_ctn</cp:lastModifiedBy>
  <cp:revision>33</cp:revision>
  <dcterms:created xsi:type="dcterms:W3CDTF">2020-05-29T23:20:00Z</dcterms:created>
  <dcterms:modified xsi:type="dcterms:W3CDTF">2022-04-18T03:21:13Z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1033-11.2.0.9363</vt:lpwstr>
  </property>
</Properties>
</file>