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1"/>
  </p:notesMasterIdLst>
  <p:sldIdLst>
    <p:sldId id="293" r:id="rId2"/>
    <p:sldId id="259" r:id="rId3"/>
    <p:sldId id="262" r:id="rId4"/>
    <p:sldId id="295" r:id="rId5"/>
    <p:sldId id="272" r:id="rId6"/>
    <p:sldId id="296" r:id="rId7"/>
    <p:sldId id="297" r:id="rId8"/>
    <p:sldId id="289" r:id="rId9"/>
    <p:sldId id="28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UTM American Sans" panose="02040603050506020204" pitchFamily="18" charset="0"/>
      <p:regular r:id="rId18"/>
    </p:embeddedFont>
    <p:embeddedFont>
      <p:font typeface="UTM Duepuntozero" panose="02040603050506020204" pitchFamily="18" charset="0"/>
      <p:regular r:id="rId19"/>
      <p:bold r:id="rId20"/>
    </p:embeddedFont>
    <p:embeddedFont>
      <p:font typeface="VNI-Times" pitchFamily="2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1012"/>
    <a:srgbClr val="FB5528"/>
    <a:srgbClr val="6F3A7D"/>
    <a:srgbClr val="E55174"/>
    <a:srgbClr val="663300"/>
    <a:srgbClr val="7E430F"/>
    <a:srgbClr val="FBB1C7"/>
    <a:srgbClr val="FFCC00"/>
    <a:srgbClr val="D64B0D"/>
    <a:srgbClr val="FF7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9" autoAdjust="0"/>
    <p:restoredTop sz="89435" autoAdjust="0"/>
  </p:normalViewPr>
  <p:slideViewPr>
    <p:cSldViewPr snapToGrid="0">
      <p:cViewPr varScale="1">
        <p:scale>
          <a:sx n="75" d="100"/>
          <a:sy n="75" d="100"/>
        </p:scale>
        <p:origin x="43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54B0D-DAE4-4F35-B177-1A4C2FB1EC3F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5D281-D23C-4EEB-8748-C58E8FF0C2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01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94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973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732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19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Từ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những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liệu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trtreencacs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em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hợp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chúng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hoặc</a:t>
            </a:r>
            <a:r>
              <a:rPr lang="en-US" altLang="zh-CN" baseline="0" dirty="0"/>
              <a:t> them </a:t>
            </a:r>
            <a:r>
              <a:rPr lang="en-US" altLang="zh-CN" baseline="0" dirty="0" err="1"/>
              <a:t>một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nguyên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liệu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nên</a:t>
            </a:r>
            <a:r>
              <a:rPr lang="en-US" altLang="zh-CN" baseline="0" dirty="0"/>
              <a:t> 1 menu </a:t>
            </a:r>
            <a:r>
              <a:rPr lang="en-US" altLang="zh-CN" baseline="0" dirty="0" err="1"/>
              <a:t>món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ăn</a:t>
            </a:r>
            <a:r>
              <a:rPr lang="en-US" altLang="zh-CN" baseline="0" dirty="0"/>
              <a:t> 3 </a:t>
            </a:r>
            <a:r>
              <a:rPr lang="en-US" altLang="zh-CN" baseline="0" dirty="0" err="1"/>
              <a:t>buổi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trang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ngày</a:t>
            </a:r>
            <a:r>
              <a:rPr lang="en-US" altLang="zh-CN" baseline="0" dirty="0"/>
              <a:t>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50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790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062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642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94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725F-5231-45AE-BC1A-D698F22F5593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29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725F-5231-45AE-BC1A-D698F22F5593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26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725F-5231-45AE-BC1A-D698F22F5593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72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725F-5231-45AE-BC1A-D698F22F5593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725F-5231-45AE-BC1A-D698F22F5593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725F-5231-45AE-BC1A-D698F22F5593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77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725F-5231-45AE-BC1A-D698F22F5593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07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725F-5231-45AE-BC1A-D698F22F5593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78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725F-5231-45AE-BC1A-D698F22F5593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DAF559B-5088-48B7-9381-0C31E07188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094" y="5603875"/>
            <a:ext cx="1742063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6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725F-5231-45AE-BC1A-D698F22F5593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31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725F-5231-45AE-BC1A-D698F22F5593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86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456B9F-B1AA-4FDA-B980-8AAD47FA5169}"/>
              </a:ext>
            </a:extLst>
          </p:cNvPr>
          <p:cNvSpPr txBox="1"/>
          <p:nvPr userDrawn="1"/>
        </p:nvSpPr>
        <p:spPr>
          <a:xfrm>
            <a:off x="11410568" y="0"/>
            <a:ext cx="715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37686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89" y="0"/>
            <a:ext cx="8438222" cy="47481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0" y="726948"/>
            <a:ext cx="5740040" cy="200261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02365" y="4626059"/>
            <a:ext cx="4245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663300"/>
                </a:solidFill>
                <a:latin typeface="UTM Duepuntozero" panose="02040603050506020204" pitchFamily="18" charset="0"/>
                <a:ea typeface="微软雅黑 Light" panose="020B0502040204020203" pitchFamily="34" charset="-122"/>
              </a:rPr>
              <a:t>KHOA HỌC</a:t>
            </a:r>
            <a:endParaRPr lang="zh-CN" altLang="en-US" sz="4000" dirty="0">
              <a:solidFill>
                <a:srgbClr val="663300"/>
              </a:solidFill>
              <a:latin typeface="UTM Duepuntozero" panose="02040603050506020204" pitchFamily="18" charset="0"/>
              <a:ea typeface="微软雅黑 Light" panose="020B0502040204020203" pitchFamily="34" charset="-122"/>
            </a:endParaRPr>
          </a:p>
        </p:txBody>
      </p:sp>
      <p:pic>
        <p:nvPicPr>
          <p:cNvPr id="12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9662" y="7250122"/>
            <a:ext cx="609600" cy="6096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176147" y="2783679"/>
            <a:ext cx="7999141" cy="1496952"/>
            <a:chOff x="2176147" y="2783679"/>
            <a:chExt cx="7999141" cy="1496952"/>
          </a:xfrm>
        </p:grpSpPr>
        <p:sp>
          <p:nvSpPr>
            <p:cNvPr id="10" name="文本框 9"/>
            <p:cNvSpPr txBox="1"/>
            <p:nvPr/>
          </p:nvSpPr>
          <p:spPr>
            <a:xfrm>
              <a:off x="2176147" y="2834081"/>
              <a:ext cx="797934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4400" dirty="0">
                  <a:solidFill>
                    <a:schemeClr val="accent2">
                      <a:lumMod val="50000"/>
                    </a:schemeClr>
                  </a:solidFill>
                  <a:latin typeface="UTM American Sans" panose="02040603050506020204" pitchFamily="18" charset="0"/>
                  <a:cs typeface="Arial" panose="020B0604020202020204" pitchFamily="34" charset="0"/>
                </a:rPr>
                <a:t>TẠI SAO CẦN PHẢI ĂN </a:t>
              </a:r>
              <a:br>
                <a:rPr lang="en-US" altLang="en-US" sz="4400" dirty="0">
                  <a:solidFill>
                    <a:schemeClr val="accent2">
                      <a:lumMod val="50000"/>
                    </a:schemeClr>
                  </a:solidFill>
                  <a:latin typeface="UTM American Sans" panose="02040603050506020204" pitchFamily="18" charset="0"/>
                  <a:cs typeface="Arial" panose="020B0604020202020204" pitchFamily="34" charset="0"/>
                </a:rPr>
              </a:br>
              <a:r>
                <a:rPr lang="en-US" altLang="en-US" sz="4400" dirty="0">
                  <a:solidFill>
                    <a:schemeClr val="accent2">
                      <a:lumMod val="50000"/>
                    </a:schemeClr>
                  </a:solidFill>
                  <a:latin typeface="UTM American Sans" panose="02040603050506020204" pitchFamily="18" charset="0"/>
                  <a:cs typeface="Arial" panose="020B0604020202020204" pitchFamily="34" charset="0"/>
                </a:rPr>
                <a:t>PHỐI HỢP NHIỀU LOẠI THỨC ĂN?</a:t>
              </a:r>
              <a:endParaRPr lang="zh-CN" altLang="en-US" sz="4400" dirty="0">
                <a:solidFill>
                  <a:schemeClr val="accent2">
                    <a:lumMod val="50000"/>
                  </a:schemeClr>
                </a:solidFill>
                <a:latin typeface="UTM American Sans" panose="02040603050506020204" pitchFamily="18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4" name="文本框 9"/>
            <p:cNvSpPr txBox="1"/>
            <p:nvPr/>
          </p:nvSpPr>
          <p:spPr>
            <a:xfrm>
              <a:off x="2195940" y="2783679"/>
              <a:ext cx="797934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4400" dirty="0">
                  <a:solidFill>
                    <a:srgbClr val="FFC000"/>
                  </a:solidFill>
                  <a:latin typeface="UTM American Sans" panose="02040603050506020204" pitchFamily="18" charset="0"/>
                  <a:cs typeface="Arial" panose="020B0604020202020204" pitchFamily="34" charset="0"/>
                </a:rPr>
                <a:t>TẠI SAO CẦN PHẢI ĂN </a:t>
              </a:r>
              <a:br>
                <a:rPr lang="en-US" altLang="en-US" sz="4400" dirty="0">
                  <a:solidFill>
                    <a:srgbClr val="FFC000"/>
                  </a:solidFill>
                  <a:latin typeface="UTM American Sans" panose="02040603050506020204" pitchFamily="18" charset="0"/>
                  <a:cs typeface="Arial" panose="020B0604020202020204" pitchFamily="34" charset="0"/>
                </a:rPr>
              </a:br>
              <a:r>
                <a:rPr lang="en-US" altLang="en-US" sz="4400" dirty="0">
                  <a:solidFill>
                    <a:srgbClr val="FFC000"/>
                  </a:solidFill>
                  <a:latin typeface="UTM American Sans" panose="02040603050506020204" pitchFamily="18" charset="0"/>
                  <a:cs typeface="Arial" panose="020B0604020202020204" pitchFamily="34" charset="0"/>
                </a:rPr>
                <a:t>PHỐI HỢP NHIỀU LOẠI THỨC ĂN?</a:t>
              </a:r>
              <a:endParaRPr lang="zh-CN" altLang="en-US" sz="4400" dirty="0">
                <a:solidFill>
                  <a:srgbClr val="FFC000"/>
                </a:solidFill>
                <a:latin typeface="UTM American Sans" panose="02040603050506020204" pitchFamily="18" charset="0"/>
                <a:ea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5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</p:bldLst>
  </p:timing>
  <p:extLst>
    <p:ext uri="{E180D4A7-C9FB-4DFB-919C-405C955672EB}">
      <p14:showEvtLst xmlns:p14="http://schemas.microsoft.com/office/powerpoint/2010/main">
        <p14:playEvt time="0" objId="1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37" y="2442583"/>
            <a:ext cx="5643618" cy="36132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60089" y="1111972"/>
            <a:ext cx="92718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sao chúng ta nên ăn phối hợp nhiều loại thức ăn và thường xuyên thay đổi món ăn ?</a:t>
            </a:r>
          </a:p>
        </p:txBody>
      </p:sp>
    </p:spTree>
    <p:extLst>
      <p:ext uri="{BB962C8B-B14F-4D97-AF65-F5344CB8AC3E}">
        <p14:creationId xmlns:p14="http://schemas.microsoft.com/office/powerpoint/2010/main" val="7089687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776654" y="3878663"/>
            <a:ext cx="1787552" cy="2258644"/>
            <a:chOff x="1656283" y="2342932"/>
            <a:chExt cx="2587752" cy="32639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283" y="2342932"/>
              <a:ext cx="2587752" cy="3263934"/>
            </a:xfrm>
            <a:prstGeom prst="rect">
              <a:avLst/>
            </a:prstGeom>
          </p:spPr>
        </p:pic>
        <p:sp>
          <p:nvSpPr>
            <p:cNvPr id="13" name="对"/>
            <p:cNvSpPr/>
            <p:nvPr/>
          </p:nvSpPr>
          <p:spPr bwMode="auto">
            <a:xfrm>
              <a:off x="3400738" y="2609243"/>
              <a:ext cx="553425" cy="545272"/>
            </a:xfrm>
            <a:custGeom>
              <a:avLst/>
              <a:gdLst>
                <a:gd name="T0" fmla="*/ 1765798 w 2862"/>
                <a:gd name="T1" fmla="*/ 183196 h 2571"/>
                <a:gd name="T2" fmla="*/ 1533042 w 2862"/>
                <a:gd name="T3" fmla="*/ 20145 h 2571"/>
                <a:gd name="T4" fmla="*/ 1420439 w 2862"/>
                <a:gd name="T5" fmla="*/ 53511 h 2571"/>
                <a:gd name="T6" fmla="*/ 764949 w 2862"/>
                <a:gd name="T7" fmla="*/ 989636 h 2571"/>
                <a:gd name="T8" fmla="*/ 379958 w 2862"/>
                <a:gd name="T9" fmla="*/ 446973 h 2571"/>
                <a:gd name="T10" fmla="*/ 266725 w 2862"/>
                <a:gd name="T11" fmla="*/ 412978 h 2571"/>
                <a:gd name="T12" fmla="*/ 34599 w 2862"/>
                <a:gd name="T13" fmla="*/ 576029 h 2571"/>
                <a:gd name="T14" fmla="*/ 27679 w 2862"/>
                <a:gd name="T15" fmla="*/ 693753 h 2571"/>
                <a:gd name="T16" fmla="*/ 595100 w 2862"/>
                <a:gd name="T17" fmla="*/ 1494527 h 2571"/>
                <a:gd name="T18" fmla="*/ 934797 w 2862"/>
                <a:gd name="T19" fmla="*/ 1494527 h 2571"/>
                <a:gd name="T20" fmla="*/ 1773347 w 2862"/>
                <a:gd name="T21" fmla="*/ 300290 h 2571"/>
                <a:gd name="T22" fmla="*/ 1765798 w 2862"/>
                <a:gd name="T23" fmla="*/ 183196 h 25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62" h="2571">
                  <a:moveTo>
                    <a:pt x="2807" y="291"/>
                  </a:moveTo>
                  <a:cubicBezTo>
                    <a:pt x="2693" y="191"/>
                    <a:pt x="2570" y="104"/>
                    <a:pt x="2437" y="32"/>
                  </a:cubicBezTo>
                  <a:cubicBezTo>
                    <a:pt x="2379" y="0"/>
                    <a:pt x="2301" y="22"/>
                    <a:pt x="2258" y="85"/>
                  </a:cubicBezTo>
                  <a:cubicBezTo>
                    <a:pt x="1216" y="1572"/>
                    <a:pt x="1216" y="1572"/>
                    <a:pt x="1216" y="1572"/>
                  </a:cubicBezTo>
                  <a:cubicBezTo>
                    <a:pt x="604" y="710"/>
                    <a:pt x="604" y="710"/>
                    <a:pt x="604" y="710"/>
                  </a:cubicBezTo>
                  <a:cubicBezTo>
                    <a:pt x="561" y="647"/>
                    <a:pt x="482" y="624"/>
                    <a:pt x="424" y="656"/>
                  </a:cubicBezTo>
                  <a:cubicBezTo>
                    <a:pt x="292" y="729"/>
                    <a:pt x="169" y="815"/>
                    <a:pt x="55" y="915"/>
                  </a:cubicBezTo>
                  <a:cubicBezTo>
                    <a:pt x="5" y="958"/>
                    <a:pt x="0" y="1040"/>
                    <a:pt x="44" y="1102"/>
                  </a:cubicBezTo>
                  <a:cubicBezTo>
                    <a:pt x="44" y="1102"/>
                    <a:pt x="848" y="2237"/>
                    <a:pt x="946" y="2374"/>
                  </a:cubicBezTo>
                  <a:cubicBezTo>
                    <a:pt x="1087" y="2571"/>
                    <a:pt x="1350" y="2561"/>
                    <a:pt x="1486" y="2374"/>
                  </a:cubicBezTo>
                  <a:cubicBezTo>
                    <a:pt x="1587" y="2235"/>
                    <a:pt x="2819" y="477"/>
                    <a:pt x="2819" y="477"/>
                  </a:cubicBezTo>
                  <a:cubicBezTo>
                    <a:pt x="2862" y="415"/>
                    <a:pt x="2857" y="334"/>
                    <a:pt x="2807" y="291"/>
                  </a:cubicBezTo>
                  <a:close/>
                </a:path>
              </a:pathLst>
            </a:custGeom>
            <a:solidFill>
              <a:srgbClr val="E55174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026562" y="894660"/>
            <a:ext cx="10342667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húng ta nên ăn phối hợp nhiều loại thức ăn và thường xuyên thay đổi món ăn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3200" b="1" dirty="0">
              <a:solidFill>
                <a:srgbClr val="002060"/>
              </a:solidFill>
              <a:latin typeface="VNI-Times" pitchFamily="2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1747317" y="5452672"/>
            <a:ext cx="19872573" cy="1612991"/>
            <a:chOff x="433457" y="4963193"/>
            <a:chExt cx="15007831" cy="1218136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1407"/>
            <a:stretch/>
          </p:blipFill>
          <p:spPr>
            <a:xfrm flipV="1">
              <a:off x="5226316" y="4963193"/>
              <a:ext cx="10214972" cy="121813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5241"/>
            <a:stretch/>
          </p:blipFill>
          <p:spPr>
            <a:xfrm>
              <a:off x="433457" y="5311933"/>
              <a:ext cx="6256420" cy="869396"/>
            </a:xfrm>
            <a:prstGeom prst="rect">
              <a:avLst/>
            </a:prstGeom>
          </p:spPr>
        </p:pic>
      </p:grpSp>
      <p:sp>
        <p:nvSpPr>
          <p:cNvPr id="21" name="文本框 15"/>
          <p:cNvSpPr txBox="1"/>
          <p:nvPr/>
        </p:nvSpPr>
        <p:spPr>
          <a:xfrm>
            <a:off x="1070143" y="2511945"/>
            <a:ext cx="10592575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defRPr/>
            </a:pPr>
            <a:r>
              <a:rPr lang="vi-VN" sz="3600" b="1" dirty="0">
                <a:solidFill>
                  <a:srgbClr val="D31012"/>
                </a:solidFill>
                <a:cs typeface="Arial" panose="020B0604020202020204" pitchFamily="34" charset="0"/>
              </a:rPr>
              <a:t>Mỗi loại thức ăn </a:t>
            </a:r>
            <a:r>
              <a:rPr lang="vi-VN" sz="3600" dirty="0">
                <a:solidFill>
                  <a:srgbClr val="002060"/>
                </a:solidFill>
                <a:cs typeface="Arial" panose="020B0604020202020204" pitchFamily="34" charset="0"/>
              </a:rPr>
              <a:t>chỉ cung cấp một số </a:t>
            </a:r>
            <a:r>
              <a:rPr lang="vi-VN" sz="3600" b="1" dirty="0">
                <a:solidFill>
                  <a:srgbClr val="D31012"/>
                </a:solidFill>
                <a:cs typeface="Arial" panose="020B0604020202020204" pitchFamily="34" charset="0"/>
              </a:rPr>
              <a:t>chất dinh dưỡng</a:t>
            </a:r>
            <a:r>
              <a:rPr lang="vi-VN" sz="3600" dirty="0">
                <a:solidFill>
                  <a:srgbClr val="D31012"/>
                </a:solidFill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cs typeface="Arial" panose="020B0604020202020204" pitchFamily="34" charset="0"/>
              </a:rPr>
              <a:t>nhất định ở những </a:t>
            </a:r>
            <a:r>
              <a:rPr lang="vi-VN" sz="3600" b="1" dirty="0">
                <a:solidFill>
                  <a:srgbClr val="D31012"/>
                </a:solidFill>
                <a:cs typeface="Arial" panose="020B0604020202020204" pitchFamily="34" charset="0"/>
              </a:rPr>
              <a:t>tỉ lệ khác nhau. </a:t>
            </a:r>
            <a:endParaRPr lang="en-US" sz="3600" b="1" dirty="0">
              <a:solidFill>
                <a:srgbClr val="D31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128" y="4509768"/>
            <a:ext cx="1581423" cy="15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6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5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529280" y="655093"/>
            <a:ext cx="11133438" cy="5654125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37999" y="4370516"/>
            <a:ext cx="1454080" cy="1786371"/>
            <a:chOff x="1656283" y="2342932"/>
            <a:chExt cx="2587752" cy="32639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283" y="2342932"/>
              <a:ext cx="2587752" cy="3263934"/>
            </a:xfrm>
            <a:prstGeom prst="rect">
              <a:avLst/>
            </a:prstGeom>
          </p:spPr>
        </p:pic>
        <p:sp>
          <p:nvSpPr>
            <p:cNvPr id="13" name="对"/>
            <p:cNvSpPr/>
            <p:nvPr/>
          </p:nvSpPr>
          <p:spPr bwMode="auto">
            <a:xfrm>
              <a:off x="3400738" y="2609243"/>
              <a:ext cx="553425" cy="545272"/>
            </a:xfrm>
            <a:custGeom>
              <a:avLst/>
              <a:gdLst>
                <a:gd name="T0" fmla="*/ 1765798 w 2862"/>
                <a:gd name="T1" fmla="*/ 183196 h 2571"/>
                <a:gd name="T2" fmla="*/ 1533042 w 2862"/>
                <a:gd name="T3" fmla="*/ 20145 h 2571"/>
                <a:gd name="T4" fmla="*/ 1420439 w 2862"/>
                <a:gd name="T5" fmla="*/ 53511 h 2571"/>
                <a:gd name="T6" fmla="*/ 764949 w 2862"/>
                <a:gd name="T7" fmla="*/ 989636 h 2571"/>
                <a:gd name="T8" fmla="*/ 379958 w 2862"/>
                <a:gd name="T9" fmla="*/ 446973 h 2571"/>
                <a:gd name="T10" fmla="*/ 266725 w 2862"/>
                <a:gd name="T11" fmla="*/ 412978 h 2571"/>
                <a:gd name="T12" fmla="*/ 34599 w 2862"/>
                <a:gd name="T13" fmla="*/ 576029 h 2571"/>
                <a:gd name="T14" fmla="*/ 27679 w 2862"/>
                <a:gd name="T15" fmla="*/ 693753 h 2571"/>
                <a:gd name="T16" fmla="*/ 595100 w 2862"/>
                <a:gd name="T17" fmla="*/ 1494527 h 2571"/>
                <a:gd name="T18" fmla="*/ 934797 w 2862"/>
                <a:gd name="T19" fmla="*/ 1494527 h 2571"/>
                <a:gd name="T20" fmla="*/ 1773347 w 2862"/>
                <a:gd name="T21" fmla="*/ 300290 h 2571"/>
                <a:gd name="T22" fmla="*/ 1765798 w 2862"/>
                <a:gd name="T23" fmla="*/ 183196 h 25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62" h="2571">
                  <a:moveTo>
                    <a:pt x="2807" y="291"/>
                  </a:moveTo>
                  <a:cubicBezTo>
                    <a:pt x="2693" y="191"/>
                    <a:pt x="2570" y="104"/>
                    <a:pt x="2437" y="32"/>
                  </a:cubicBezTo>
                  <a:cubicBezTo>
                    <a:pt x="2379" y="0"/>
                    <a:pt x="2301" y="22"/>
                    <a:pt x="2258" y="85"/>
                  </a:cubicBezTo>
                  <a:cubicBezTo>
                    <a:pt x="1216" y="1572"/>
                    <a:pt x="1216" y="1572"/>
                    <a:pt x="1216" y="1572"/>
                  </a:cubicBezTo>
                  <a:cubicBezTo>
                    <a:pt x="604" y="710"/>
                    <a:pt x="604" y="710"/>
                    <a:pt x="604" y="710"/>
                  </a:cubicBezTo>
                  <a:cubicBezTo>
                    <a:pt x="561" y="647"/>
                    <a:pt x="482" y="624"/>
                    <a:pt x="424" y="656"/>
                  </a:cubicBezTo>
                  <a:cubicBezTo>
                    <a:pt x="292" y="729"/>
                    <a:pt x="169" y="815"/>
                    <a:pt x="55" y="915"/>
                  </a:cubicBezTo>
                  <a:cubicBezTo>
                    <a:pt x="5" y="958"/>
                    <a:pt x="0" y="1040"/>
                    <a:pt x="44" y="1102"/>
                  </a:cubicBezTo>
                  <a:cubicBezTo>
                    <a:pt x="44" y="1102"/>
                    <a:pt x="848" y="2237"/>
                    <a:pt x="946" y="2374"/>
                  </a:cubicBezTo>
                  <a:cubicBezTo>
                    <a:pt x="1087" y="2571"/>
                    <a:pt x="1350" y="2561"/>
                    <a:pt x="1486" y="2374"/>
                  </a:cubicBezTo>
                  <a:cubicBezTo>
                    <a:pt x="1587" y="2235"/>
                    <a:pt x="2819" y="477"/>
                    <a:pt x="2819" y="477"/>
                  </a:cubicBezTo>
                  <a:cubicBezTo>
                    <a:pt x="2862" y="415"/>
                    <a:pt x="2857" y="334"/>
                    <a:pt x="2807" y="291"/>
                  </a:cubicBezTo>
                  <a:close/>
                </a:path>
              </a:pathLst>
            </a:custGeom>
            <a:solidFill>
              <a:srgbClr val="E55174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026562" y="894660"/>
            <a:ext cx="10342667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húng ta nên ăn phối hợp nhiều loại thức ăn và thường xuyên thay đổi món ăn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3200" b="1" dirty="0">
              <a:solidFill>
                <a:srgbClr val="002060"/>
              </a:solidFill>
              <a:latin typeface="VNI-Times" pitchFamily="2" charset="0"/>
            </a:endParaRPr>
          </a:p>
        </p:txBody>
      </p:sp>
      <p:sp>
        <p:nvSpPr>
          <p:cNvPr id="21" name="文本框 15"/>
          <p:cNvSpPr txBox="1"/>
          <p:nvPr/>
        </p:nvSpPr>
        <p:spPr>
          <a:xfrm>
            <a:off x="928074" y="2117632"/>
            <a:ext cx="10150477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rgbClr val="D31012"/>
                </a:solidFill>
                <a:cs typeface="Arial" panose="020B0604020202020204" pitchFamily="34" charset="0"/>
              </a:rPr>
              <a:t>	</a:t>
            </a:r>
            <a:r>
              <a:rPr lang="vi-VN" sz="3600" dirty="0">
                <a:solidFill>
                  <a:srgbClr val="D31012"/>
                </a:solidFill>
                <a:cs typeface="Arial" panose="020B0604020202020204" pitchFamily="34" charset="0"/>
              </a:rPr>
              <a:t>Ăn phối hợp nhiều loại thức ăn </a:t>
            </a:r>
            <a:r>
              <a:rPr lang="vi-VN" sz="3600" dirty="0">
                <a:solidFill>
                  <a:srgbClr val="002060"/>
                </a:solidFill>
                <a:cs typeface="Arial" panose="020B0604020202020204" pitchFamily="34" charset="0"/>
              </a:rPr>
              <a:t>và thường xuyên thay đổi món sẽ </a:t>
            </a:r>
            <a:r>
              <a:rPr lang="vi-VN" sz="3600" b="1" dirty="0">
                <a:solidFill>
                  <a:srgbClr val="D31012"/>
                </a:solidFill>
                <a:cs typeface="Arial" panose="020B0604020202020204" pitchFamily="34" charset="0"/>
              </a:rPr>
              <a:t>cung cấp</a:t>
            </a:r>
            <a:r>
              <a:rPr lang="en-US" sz="3600" b="1" dirty="0">
                <a:solidFill>
                  <a:srgbClr val="D31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D31012"/>
                </a:solidFill>
                <a:cs typeface="Arial" panose="020B0604020202020204" pitchFamily="34" charset="0"/>
              </a:rPr>
              <a:t>đầy đủ chất dinh dưỡng</a:t>
            </a:r>
            <a:r>
              <a:rPr lang="vi-VN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cs typeface="Arial" panose="020B0604020202020204" pitchFamily="34" charset="0"/>
              </a:rPr>
              <a:t>cho cơ thể và giúp chúng ta ăn ngon miệng hơn.</a:t>
            </a:r>
          </a:p>
        </p:txBody>
      </p:sp>
      <p:pic>
        <p:nvPicPr>
          <p:cNvPr id="24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128" y="4509768"/>
            <a:ext cx="1581423" cy="15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54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5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45" y="-35169"/>
            <a:ext cx="4066711" cy="154975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062645" y="651402"/>
            <a:ext cx="402318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200" b="1" spc="300" dirty="0">
                <a:solidFill>
                  <a:srgbClr val="E55174"/>
                </a:solidFill>
                <a:latin typeface="UTM American Sans" panose="02040603050506020204" pitchFamily="18" charset="0"/>
                <a:ea typeface="微软雅黑 Light" panose="020B0502040204020203" pitchFamily="34" charset="-122"/>
                <a:cs typeface="Arial" panose="020B0604020202020204" pitchFamily="34" charset="0"/>
              </a:rPr>
              <a:t>THỰC ĐƠN THÚ VỊ</a:t>
            </a:r>
            <a:endParaRPr lang="zh-CN" altLang="en-US" sz="3200" b="1" spc="300" dirty="0">
              <a:solidFill>
                <a:srgbClr val="E55174"/>
              </a:solidFill>
              <a:latin typeface="UTM American Sans" panose="02040603050506020204" pitchFamily="18" charset="0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478" y="1681286"/>
            <a:ext cx="1622166" cy="16221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145" y="1681286"/>
            <a:ext cx="1622166" cy="16221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12" y="1681286"/>
            <a:ext cx="1622166" cy="16221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9" y="1681286"/>
            <a:ext cx="1622166" cy="162216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809" y="1681286"/>
            <a:ext cx="1622166" cy="16221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9" y="4132119"/>
            <a:ext cx="1622166" cy="162216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12" y="4132119"/>
            <a:ext cx="1622166" cy="162216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145" y="4132119"/>
            <a:ext cx="1622166" cy="162216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478" y="4132119"/>
            <a:ext cx="1622166" cy="162216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809" y="4132119"/>
            <a:ext cx="1622166" cy="1622166"/>
          </a:xfrm>
          <a:prstGeom prst="rect">
            <a:avLst/>
          </a:prstGeom>
        </p:spPr>
      </p:pic>
      <p:sp>
        <p:nvSpPr>
          <p:cNvPr id="27" name="圆角矩形 26"/>
          <p:cNvSpPr/>
          <p:nvPr/>
        </p:nvSpPr>
        <p:spPr>
          <a:xfrm>
            <a:off x="674539" y="3176045"/>
            <a:ext cx="1750046" cy="650631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rgbClr val="6633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Trà</a:t>
            </a:r>
            <a:r>
              <a:rPr lang="en-US" altLang="zh-CN" sz="2400" b="1" dirty="0">
                <a:solidFill>
                  <a:srgbClr val="6633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6633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vải</a:t>
            </a:r>
            <a:endParaRPr lang="zh-CN" altLang="en-US" sz="2400" b="1" dirty="0">
              <a:solidFill>
                <a:srgbClr val="663300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2964923" y="3176045"/>
            <a:ext cx="1750046" cy="650631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rgbClr val="6633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Lúa</a:t>
            </a:r>
            <a:r>
              <a:rPr lang="en-US" altLang="zh-CN" sz="2400" b="1" dirty="0">
                <a:solidFill>
                  <a:srgbClr val="6633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6633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mì</a:t>
            </a:r>
            <a:endParaRPr lang="zh-CN" altLang="en-US" sz="2400" b="1" dirty="0">
              <a:solidFill>
                <a:srgbClr val="663300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5255307" y="3176045"/>
            <a:ext cx="1750046" cy="650631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rgbClr val="6633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Sữa</a:t>
            </a:r>
            <a:r>
              <a:rPr lang="en-US" altLang="zh-CN" sz="2400" b="1" dirty="0">
                <a:solidFill>
                  <a:srgbClr val="6633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6633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tươi</a:t>
            </a:r>
            <a:endParaRPr lang="zh-CN" altLang="en-US" sz="2400" b="1" dirty="0">
              <a:solidFill>
                <a:srgbClr val="663300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7545691" y="3176045"/>
            <a:ext cx="1750046" cy="650631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rgbClr val="6633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Nấm</a:t>
            </a:r>
            <a:endParaRPr lang="zh-CN" altLang="en-US" sz="2400" b="1" dirty="0">
              <a:solidFill>
                <a:srgbClr val="663300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9836075" y="3176045"/>
            <a:ext cx="1750046" cy="650631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rgbClr val="6633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Cà</a:t>
            </a:r>
            <a:r>
              <a:rPr lang="en-US" altLang="zh-CN" sz="2400" b="1" dirty="0">
                <a:solidFill>
                  <a:srgbClr val="6633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6633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rốt</a:t>
            </a:r>
            <a:endParaRPr lang="zh-CN" altLang="en-US" sz="2400" b="1" dirty="0">
              <a:solidFill>
                <a:srgbClr val="663300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674539" y="5514077"/>
            <a:ext cx="1750046" cy="650631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rgbClr val="6633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Trứng</a:t>
            </a:r>
            <a:endParaRPr lang="zh-CN" altLang="en-US" sz="2400" b="1" dirty="0">
              <a:solidFill>
                <a:srgbClr val="663300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2964923" y="5514077"/>
            <a:ext cx="1750046" cy="650631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rgbClr val="6633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Cà</a:t>
            </a:r>
            <a:r>
              <a:rPr lang="en-US" altLang="zh-CN" sz="2400" b="1" dirty="0">
                <a:solidFill>
                  <a:srgbClr val="6633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6633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chua</a:t>
            </a:r>
            <a:endParaRPr lang="zh-CN" altLang="en-US" sz="2400" b="1" dirty="0">
              <a:solidFill>
                <a:srgbClr val="663300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5255307" y="5514077"/>
            <a:ext cx="1750046" cy="650631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>
                <a:solidFill>
                  <a:srgbClr val="6633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Bắp</a:t>
            </a:r>
            <a:r>
              <a:rPr lang="en-US" altLang="zh-CN" sz="2000" b="1" dirty="0">
                <a:solidFill>
                  <a:srgbClr val="6633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6633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cải</a:t>
            </a:r>
            <a:r>
              <a:rPr lang="en-US" altLang="zh-CN" sz="2000" b="1" dirty="0">
                <a:solidFill>
                  <a:srgbClr val="6633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endParaRPr lang="zh-CN" altLang="en-US" sz="2000" b="1" dirty="0">
              <a:solidFill>
                <a:srgbClr val="663300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545691" y="5514077"/>
            <a:ext cx="1750046" cy="650631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rgbClr val="6633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Cá</a:t>
            </a:r>
            <a:endParaRPr lang="zh-CN" altLang="en-US" sz="2400" b="1" dirty="0">
              <a:solidFill>
                <a:srgbClr val="663300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9836075" y="5514077"/>
            <a:ext cx="1750046" cy="650631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rgbClr val="6633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Đậu</a:t>
            </a:r>
            <a:r>
              <a:rPr lang="en-US" altLang="zh-CN" sz="2400" b="1" dirty="0">
                <a:solidFill>
                  <a:srgbClr val="6633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66330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phộng</a:t>
            </a:r>
            <a:endParaRPr lang="zh-CN" altLang="en-US" b="1" dirty="0">
              <a:solidFill>
                <a:srgbClr val="663300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75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" y="548782"/>
            <a:ext cx="11133438" cy="576043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48017" y="1592322"/>
            <a:ext cx="5910151" cy="37856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4000" b="1" spc="300" dirty="0" err="1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Thế</a:t>
            </a:r>
            <a:r>
              <a:rPr lang="en-US" altLang="zh-CN" sz="4000" b="1" spc="300" dirty="0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spc="300" dirty="0" err="1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nhưng</a:t>
            </a:r>
            <a:r>
              <a:rPr lang="en-US" altLang="zh-CN" sz="4000" b="1" spc="300" dirty="0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, </a:t>
            </a:r>
            <a:r>
              <a:rPr lang="en-US" altLang="zh-CN" sz="4000" b="1" spc="300" dirty="0" err="1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không</a:t>
            </a:r>
            <a:r>
              <a:rPr lang="en-US" altLang="zh-CN" sz="4000" b="1" spc="300" dirty="0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spc="300" dirty="0" err="1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phải</a:t>
            </a:r>
            <a:r>
              <a:rPr lang="en-US" altLang="zh-CN" sz="4000" b="1" spc="300" dirty="0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spc="300" dirty="0" err="1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chúng</a:t>
            </a:r>
            <a:r>
              <a:rPr lang="en-US" altLang="zh-CN" sz="4000" b="1" spc="300" dirty="0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ta </a:t>
            </a:r>
            <a:r>
              <a:rPr lang="en-US" altLang="zh-CN" sz="4000" b="1" spc="300" dirty="0" err="1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ăn</a:t>
            </a:r>
            <a:r>
              <a:rPr lang="en-US" altLang="zh-CN" sz="4000" b="1" spc="300" dirty="0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spc="300" dirty="0" err="1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nhiều</a:t>
            </a:r>
            <a:r>
              <a:rPr lang="en-US" altLang="zh-CN" sz="4000" b="1" spc="300" dirty="0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spc="300" dirty="0" err="1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loại</a:t>
            </a:r>
            <a:r>
              <a:rPr lang="en-US" altLang="zh-CN" sz="4000" b="1" spc="300" dirty="0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spc="300" dirty="0" err="1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ăn</a:t>
            </a:r>
            <a:r>
              <a:rPr lang="en-US" altLang="zh-CN" sz="4000" b="1" spc="300" dirty="0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spc="300" dirty="0" err="1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cùng</a:t>
            </a:r>
            <a:r>
              <a:rPr lang="en-US" altLang="zh-CN" sz="4000" b="1" spc="300" dirty="0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spc="300" dirty="0" err="1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với</a:t>
            </a:r>
            <a:r>
              <a:rPr lang="en-US" altLang="zh-CN" sz="4000" b="1" spc="300" dirty="0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spc="300" dirty="0" err="1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nhau</a:t>
            </a:r>
            <a:r>
              <a:rPr lang="en-US" altLang="zh-CN" sz="4000" b="1" spc="300" dirty="0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spc="300" dirty="0" err="1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đều</a:t>
            </a:r>
            <a:r>
              <a:rPr lang="en-US" altLang="zh-CN" sz="4000" b="1" spc="300" dirty="0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spc="300" dirty="0" err="1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sẽ</a:t>
            </a:r>
            <a:r>
              <a:rPr lang="en-US" altLang="zh-CN" sz="4000" b="1" spc="300" dirty="0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spc="300" dirty="0" err="1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tốt</a:t>
            </a:r>
            <a:r>
              <a:rPr lang="en-US" altLang="zh-CN" sz="4000" b="1" spc="300" dirty="0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. </a:t>
            </a:r>
            <a:r>
              <a:rPr lang="en-US" altLang="zh-CN" sz="4000" b="1" spc="300" dirty="0" err="1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Cần</a:t>
            </a:r>
            <a:r>
              <a:rPr lang="en-US" altLang="zh-CN" sz="4000" b="1" spc="300" dirty="0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spc="300" dirty="0" err="1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phải</a:t>
            </a:r>
            <a:r>
              <a:rPr lang="en-US" altLang="zh-CN" sz="4000" b="1" spc="300" dirty="0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spc="300" dirty="0" err="1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có</a:t>
            </a:r>
            <a:r>
              <a:rPr lang="en-US" altLang="zh-CN" sz="4000" b="1" spc="300" dirty="0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spc="300" dirty="0" err="1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liều</a:t>
            </a:r>
            <a:r>
              <a:rPr lang="en-US" altLang="zh-CN" sz="4000" b="1" spc="300" dirty="0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spc="300" dirty="0" err="1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lượng</a:t>
            </a:r>
            <a:r>
              <a:rPr lang="en-US" altLang="zh-CN" sz="4000" b="1" spc="300" dirty="0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spc="300" dirty="0" err="1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nhất</a:t>
            </a:r>
            <a:r>
              <a:rPr lang="en-US" altLang="zh-CN" sz="4000" b="1" spc="300" dirty="0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spc="300" dirty="0" err="1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định</a:t>
            </a:r>
            <a:r>
              <a:rPr lang="en-US" altLang="zh-CN" sz="4000" b="1" spc="300" dirty="0">
                <a:solidFill>
                  <a:srgbClr val="002060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. </a:t>
            </a:r>
            <a:endParaRPr lang="zh-CN" altLang="en-US" sz="4000" b="1" spc="300" dirty="0">
              <a:solidFill>
                <a:srgbClr val="002060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77" y="1090864"/>
            <a:ext cx="3540800" cy="47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07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5"/>
          <p:cNvSpPr txBox="1"/>
          <p:nvPr/>
        </p:nvSpPr>
        <p:spPr>
          <a:xfrm>
            <a:off x="1396181" y="0"/>
            <a:ext cx="9832258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ÌM HIỂU THÁP DINH DƯỠNG CÂN ĐỐI </a:t>
            </a:r>
            <a:endParaRPr lang="en-US" alt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Times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490" y="911981"/>
            <a:ext cx="6781800" cy="5741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24464" y="1767006"/>
            <a:ext cx="4717026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 cứu </a:t>
            </a:r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Tháp dinh dưỡng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nói tên nhóm thức ăn:</a:t>
            </a:r>
            <a:endParaRPr lang="fr-LU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LU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LU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fr-LU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LU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fr-LU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LU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endParaRPr lang="fr-LU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LU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LU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fr-LU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LU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fr-LU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LU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fr-LU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LU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LU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fr-LU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LU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LU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LU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fr-LU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LU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fr-LU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LU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LU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fr-LU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LU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endParaRPr lang="fr-LU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LU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LU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fr-LU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LU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fr-LU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LU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endParaRPr lang="fr-LU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908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" y="548782"/>
            <a:ext cx="11133438" cy="5760436"/>
          </a:xfrm>
          <a:prstGeom prst="rect">
            <a:avLst/>
          </a:prstGeom>
        </p:spPr>
      </p:pic>
      <p:sp>
        <p:nvSpPr>
          <p:cNvPr id="13" name="Text Box 109"/>
          <p:cNvSpPr txBox="1">
            <a:spLocks noChangeArrowheads="1"/>
          </p:cNvSpPr>
          <p:nvPr/>
        </p:nvSpPr>
        <p:spPr bwMode="auto">
          <a:xfrm>
            <a:off x="911695" y="1004579"/>
            <a:ext cx="10169261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vi-VN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4400" dirty="0">
                <a:solidFill>
                  <a:srgbClr val="7030A0"/>
                </a:solidFill>
                <a:latin typeface="UTM American Sans" panose="02040603050506020204" pitchFamily="18" charset="0"/>
                <a:cs typeface="Arial" panose="020B0604020202020204" pitchFamily="34" charset="0"/>
              </a:rPr>
              <a:t>KẾT LUẬN</a:t>
            </a:r>
          </a:p>
          <a:p>
            <a:pPr marL="457200" indent="-457200" algn="just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Các thức ăn chứa nhiều </a:t>
            </a:r>
            <a:r>
              <a:rPr lang="vi-VN" sz="3200" b="1" dirty="0">
                <a:solidFill>
                  <a:srgbClr val="C00000"/>
                </a:solidFill>
                <a:latin typeface="+mn-lt"/>
              </a:rPr>
              <a:t>chất bột đường, vi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-t</a:t>
            </a:r>
            <a:r>
              <a:rPr lang="vi-VN" sz="3200" b="1" dirty="0">
                <a:solidFill>
                  <a:srgbClr val="C00000"/>
                </a:solidFill>
                <a:latin typeface="+mn-lt"/>
              </a:rPr>
              <a:t>a-min, chất khoáng và chất xơ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cần được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ăn đầy đủ.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457200" indent="-457200" algn="just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Các thức ăn chứa nhiều </a:t>
            </a:r>
            <a:r>
              <a:rPr lang="vi-VN" sz="3200" b="1" dirty="0">
                <a:solidFill>
                  <a:srgbClr val="C00000"/>
                </a:solidFill>
                <a:latin typeface="+mn-lt"/>
              </a:rPr>
              <a:t>chất đạm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cần được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ăn vừa phải.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Đối với các thức ăn chứa nhiều </a:t>
            </a:r>
            <a:r>
              <a:rPr lang="vi-VN" sz="3200" b="1" dirty="0">
                <a:solidFill>
                  <a:srgbClr val="C00000"/>
                </a:solidFill>
                <a:latin typeface="+mn-lt"/>
              </a:rPr>
              <a:t>chất béo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nên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ăn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có mức độ.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457200" indent="-457200" algn="just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Không nên ăn nhiều </a:t>
            </a:r>
            <a:r>
              <a:rPr lang="vi-VN" sz="3200" b="1" dirty="0">
                <a:solidFill>
                  <a:srgbClr val="C00000"/>
                </a:solidFill>
                <a:latin typeface="+mn-lt"/>
              </a:rPr>
              <a:t>đường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và hạn chế ăn </a:t>
            </a:r>
            <a:r>
              <a:rPr lang="vi-VN" sz="3200" b="1" dirty="0">
                <a:solidFill>
                  <a:srgbClr val="C00000"/>
                </a:solidFill>
                <a:latin typeface="+mn-lt"/>
              </a:rPr>
              <a:t>muối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 </a:t>
            </a:r>
            <a:endParaRPr lang="fr-LU" altLang="en-US" sz="6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3570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45" y="-35169"/>
            <a:ext cx="4066711" cy="154975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178317" y="575661"/>
            <a:ext cx="3835366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dirty="0">
                <a:solidFill>
                  <a:srgbClr val="FFC000"/>
                </a:solidFill>
                <a:latin typeface="UTM American Sans" panose="02040603050506020204" pitchFamily="18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353961" y="1722569"/>
            <a:ext cx="11484078" cy="4055596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zh-CN" sz="3600" b="1" spc="300" dirty="0">
                <a:solidFill>
                  <a:srgbClr val="FF0000"/>
                </a:solidFill>
                <a:ea typeface="微软雅黑 Light" panose="020B0502040204020203" pitchFamily="34" charset="-122"/>
                <a:cs typeface="Arial" panose="020B0604020202020204" pitchFamily="34" charset="0"/>
              </a:rPr>
              <a:t>Không có một loại thức ăn nào </a:t>
            </a:r>
            <a:r>
              <a:rPr lang="vi-VN" altLang="zh-CN" sz="3600" b="1" spc="300" dirty="0">
                <a:solidFill>
                  <a:srgbClr val="663300"/>
                </a:solidFill>
                <a:ea typeface="微软雅黑 Light" panose="020B0502040204020203" pitchFamily="34" charset="-122"/>
                <a:cs typeface="Arial" panose="020B0604020202020204" pitchFamily="34" charset="0"/>
              </a:rPr>
              <a:t>có thể cung cấp đủ các chất cần thiết cho hoạt động sống của cơ thể. </a:t>
            </a:r>
            <a:r>
              <a:rPr lang="vi-VN" altLang="zh-CN" sz="3600" b="1" spc="300" dirty="0">
                <a:solidFill>
                  <a:srgbClr val="FF0000"/>
                </a:solidFill>
                <a:ea typeface="微软雅黑 Light" panose="020B0502040204020203" pitchFamily="34" charset="-122"/>
                <a:cs typeface="Arial" panose="020B0604020202020204" pitchFamily="34" charset="0"/>
              </a:rPr>
              <a:t>Tất cả những chất mà cơ thể cần đều phải lấy từ nhiều nguồn thức ăn khác nhau. </a:t>
            </a:r>
            <a:r>
              <a:rPr lang="vi-VN" altLang="zh-CN" sz="3600" b="1" spc="300" dirty="0">
                <a:solidFill>
                  <a:srgbClr val="663300"/>
                </a:solidFill>
                <a:ea typeface="微软雅黑 Light" panose="020B0502040204020203" pitchFamily="34" charset="-122"/>
                <a:cs typeface="Arial" panose="020B0604020202020204" pitchFamily="34" charset="0"/>
              </a:rPr>
              <a:t>Để có sức khoẻ tốt, chúng ta phải ăn phối hợp nhiều loại thức ăn và thường xuyên thay đổi món ăn.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5" y="5486880"/>
            <a:ext cx="1787411" cy="1371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707" y="5486880"/>
            <a:ext cx="1800921" cy="134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2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pt045食品安全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406</Words>
  <Application>Microsoft Office PowerPoint</Application>
  <PresentationFormat>Widescreen</PresentationFormat>
  <Paragraphs>44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UTM Duepuntozero</vt:lpstr>
      <vt:lpstr>UTM American Sans</vt:lpstr>
      <vt:lpstr>VNI-Times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ppt045食品安全</dc:title>
  <dc:creator/>
  <cp:keywords>VIET BAO</cp:keywords>
  <cp:lastModifiedBy/>
  <cp:revision>1</cp:revision>
  <dcterms:created xsi:type="dcterms:W3CDTF">2017-04-12T11:07:27Z</dcterms:created>
  <dcterms:modified xsi:type="dcterms:W3CDTF">2022-09-18T16:06:10Z</dcterms:modified>
</cp:coreProperties>
</file>