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media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75" r:id="rId10"/>
    <p:sldId id="267" r:id="rId11"/>
    <p:sldId id="268" r:id="rId12"/>
    <p:sldId id="269" r:id="rId13"/>
    <p:sldId id="270" r:id="rId14"/>
    <p:sldId id="271" r:id="rId15"/>
    <p:sldId id="273" r:id="rId16"/>
    <p:sldId id="276" r:id="rId17"/>
    <p:sldId id="277" r:id="rId18"/>
    <p:sldId id="280" r:id="rId19"/>
    <p:sldId id="278" r:id="rId20"/>
    <p:sldId id="282" r:id="rId21"/>
    <p:sldId id="279" r:id="rId22"/>
    <p:sldId id="281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72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0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B40D-E5F6-444C-BE17-8DD89DB04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7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9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8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3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TROI%20N&#258;NG%20TROI%20M&#431;A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image" Target="../media/image5.gif"/><Relationship Id="rId5" Type="http://schemas.openxmlformats.org/officeDocument/2006/relationships/image" Target="../media/image3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"/>
            <a:ext cx="13680440" cy="6823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13DE19-47BA-4C66-8A4C-4F0F8D28967C}"/>
              </a:ext>
            </a:extLst>
          </p:cNvPr>
          <p:cNvSpPr txBox="1"/>
          <p:nvPr/>
        </p:nvSpPr>
        <p:spPr>
          <a:xfrm>
            <a:off x="508000" y="304800"/>
            <a:ext cx="4258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GDĐT QUẬN </a:t>
            </a:r>
            <a:r>
              <a:rPr lang="en-US" sz="2000" b="1" dirty="0" smtClean="0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sz="2000" b="1" dirty="0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solidFill>
                  <a:srgbClr val="2626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  <a:endParaRPr lang="en-US" sz="2000" b="1" dirty="0">
              <a:solidFill>
                <a:srgbClr val="2626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6D0A6A-8C5E-4C6B-8D7A-48E02886A8E1}"/>
              </a:ext>
            </a:extLst>
          </p:cNvPr>
          <p:cNvSpPr txBox="1"/>
          <p:nvPr/>
        </p:nvSpPr>
        <p:spPr>
          <a:xfrm>
            <a:off x="1628222" y="1406307"/>
            <a:ext cx="45078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GIẢNG: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HỌC VẦN LỚP 1</a:t>
            </a:r>
          </a:p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- ƯA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9CF6D3-7374-41EA-871E-48782980ADEB}"/>
              </a:ext>
            </a:extLst>
          </p:cNvPr>
          <p:cNvSpPr txBox="1"/>
          <p:nvPr/>
        </p:nvSpPr>
        <p:spPr>
          <a:xfrm>
            <a:off x="1628220" y="3195853"/>
            <a:ext cx="444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-Truong-Co-Day-Em-The-Ha-Lam">
            <a:hlinkClick r:id="" action="ppaction://media"/>
            <a:extLst>
              <a:ext uri="{FF2B5EF4-FFF2-40B4-BE49-F238E27FC236}">
                <a16:creationId xmlns:a16="http://schemas.microsoft.com/office/drawing/2014/main" xmlns="" id="{D4626FF0-F055-423F-A175-B930CAFE4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24177" y="252343"/>
            <a:ext cx="541867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76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9049"/>
            <a:ext cx="12192000" cy="6991351"/>
          </a:xfrm>
          <a:prstGeom prst="rect">
            <a:avLst/>
          </a:prstGeom>
        </p:spPr>
      </p:pic>
      <p:pic>
        <p:nvPicPr>
          <p:cNvPr id="3" name="Tieng-Ngua-h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50" y="6210300"/>
            <a:ext cx="609600" cy="609600"/>
          </a:xfrm>
          <a:prstGeom prst="rect">
            <a:avLst/>
          </a:prstGeom>
        </p:spPr>
      </p:pic>
      <p:pic>
        <p:nvPicPr>
          <p:cNvPr id="4" name="Picture 3" descr="A close up of a horse&#10;&#10;Description automatically generated">
            <a:extLst>
              <a:ext uri="{FF2B5EF4-FFF2-40B4-BE49-F238E27FC236}">
                <a16:creationId xmlns="" xmlns:a16="http://schemas.microsoft.com/office/drawing/2014/main" id="{6AC7182D-EBDB-4AF5-81C4-6BDC5C74AF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89" y="1943099"/>
            <a:ext cx="4243422" cy="314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435" y="544948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latin typeface="UTM Avo" pitchFamily="18" charset="0"/>
              </a:rPr>
              <a:t>ngựa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5039946" y="5449480"/>
            <a:ext cx="1596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ưa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5252817" y="522720"/>
            <a:ext cx="1596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7200" b="1" dirty="0" smtClean="0">
                <a:solidFill>
                  <a:srgbClr val="FF0000"/>
                </a:solidFill>
                <a:latin typeface="UTM Avo" pitchFamily="18" charset="0"/>
              </a:rPr>
              <a:t>ư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3808338" y="527718"/>
            <a:ext cx="798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solidFill>
                  <a:srgbClr val="FF0000"/>
                </a:solidFill>
                <a:latin typeface="UTM Avo" pitchFamily="18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5832620" y="513817"/>
            <a:ext cx="1596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7200" b="1" dirty="0" smtClean="0">
                <a:solidFill>
                  <a:srgbClr val="FF0000"/>
                </a:solidFill>
                <a:latin typeface="UTM Avo" pitchFamily="18" charset="0"/>
              </a:rPr>
              <a:t>a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5539" y="525486"/>
            <a:ext cx="8338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7200" b="1" dirty="0">
                <a:solidFill>
                  <a:srgbClr val="FF0000"/>
                </a:solidFill>
                <a:latin typeface="UTM Avo" pitchFamily="18" charset="0"/>
              </a:rPr>
              <a:t>a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6631058" y="513817"/>
            <a:ext cx="2517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solidFill>
                  <a:srgbClr val="002060"/>
                </a:solidFill>
                <a:latin typeface="HP001 4 hàng" pitchFamily="34" charset="0"/>
              </a:rPr>
              <a:t>ưa</a:t>
            </a:r>
            <a:endParaRPr lang="en-US" sz="96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9" grpId="1"/>
      <p:bldP spid="14" grpId="0"/>
      <p:bldP spid="14" grpId="1"/>
      <p:bldP spid="11" grpId="0"/>
      <p:bldP spid="11" grpId="1"/>
      <p:bldP spid="11" grpId="2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="" xmlns:a16="http://schemas.microsoft.com/office/drawing/2014/main" id="{55C13C16-74F9-4A43-B2D4-891E7947F1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9F9FF"/>
              </a:clrFrom>
              <a:clrTo>
                <a:srgbClr val="E9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4" y="1758290"/>
            <a:ext cx="3378055" cy="2747610"/>
          </a:xfrm>
          <a:prstGeom prst="rect">
            <a:avLst/>
          </a:prstGeom>
        </p:spPr>
      </p:pic>
      <p:pic>
        <p:nvPicPr>
          <p:cNvPr id="6" name="Picture 5" descr="A close up of a horse&#10;&#10;Description automatically generated">
            <a:extLst>
              <a:ext uri="{FF2B5EF4-FFF2-40B4-BE49-F238E27FC236}">
                <a16:creationId xmlns="" xmlns:a16="http://schemas.microsoft.com/office/drawing/2014/main" id="{6AC7182D-EBDB-4AF5-81C4-6BDC5C74AF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21" y="1857374"/>
            <a:ext cx="3575539" cy="2648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1025" y="4957411"/>
            <a:ext cx="2381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latin typeface="UTM Avo" pitchFamily="18" charset="0"/>
              </a:rPr>
              <a:t>c</a:t>
            </a:r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3235396" y="463943"/>
            <a:ext cx="1596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250" y="4990732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latin typeface="UTM Avo" pitchFamily="18" charset="0"/>
              </a:rPr>
              <a:t>ng</a:t>
            </a:r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ựa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7448550" y="478844"/>
            <a:ext cx="1596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ưa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E021A8-4C22-4040-BC52-3D9C2F9B9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42" y="190500"/>
            <a:ext cx="7831457" cy="6404266"/>
          </a:xfrm>
          <a:prstGeom prst="rect">
            <a:avLst/>
          </a:prstGeom>
        </p:spPr>
      </p:pic>
      <p:pic>
        <p:nvPicPr>
          <p:cNvPr id="4" name="time to lo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250" y="6024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962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" y="0"/>
            <a:ext cx="11315699" cy="49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urtle&#10;&#10;Description automatically generated">
            <a:extLst>
              <a:ext uri="{FF2B5EF4-FFF2-40B4-BE49-F238E27FC236}">
                <a16:creationId xmlns="" xmlns:a16="http://schemas.microsoft.com/office/drawing/2014/main" id="{EC0C368B-EBF2-4F8A-B7D0-C82EDD20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1" y="1236476"/>
            <a:ext cx="2354009" cy="1830896"/>
          </a:xfrm>
          <a:prstGeom prst="rect">
            <a:avLst/>
          </a:prstGeom>
        </p:spPr>
      </p:pic>
      <p:pic>
        <p:nvPicPr>
          <p:cNvPr id="3" name="Picture 2" descr="A bowl of fruit&#10;&#10;Description automatically generated">
            <a:extLst>
              <a:ext uri="{FF2B5EF4-FFF2-40B4-BE49-F238E27FC236}">
                <a16:creationId xmlns="" xmlns:a16="http://schemas.microsoft.com/office/drawing/2014/main" id="{AA67BF95-E7DA-4128-AA5E-D810A98E9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71" y="1244557"/>
            <a:ext cx="1914792" cy="1952898"/>
          </a:xfrm>
          <a:prstGeom prst="rect">
            <a:avLst/>
          </a:prstGeom>
        </p:spPr>
      </p:pic>
      <p:pic>
        <p:nvPicPr>
          <p:cNvPr id="4" name="Picture 3" descr="A picture containing fruit&#10;&#10;Description automatically generated">
            <a:extLst>
              <a:ext uri="{FF2B5EF4-FFF2-40B4-BE49-F238E27FC236}">
                <a16:creationId xmlns="" xmlns:a16="http://schemas.microsoft.com/office/drawing/2014/main" id="{10B719D8-0F35-48CB-AB9D-5CFDFF07D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69" y="1360103"/>
            <a:ext cx="1979127" cy="1707269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="" xmlns:a16="http://schemas.microsoft.com/office/drawing/2014/main" id="{0B865FD9-3EF4-48F6-B53F-69B7ECBA2A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8" y="4204045"/>
            <a:ext cx="2286319" cy="1810003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2114C1BE-3C43-4843-9242-0FABBD37C8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84" y="4364067"/>
            <a:ext cx="2429214" cy="1771897"/>
          </a:xfrm>
          <a:prstGeom prst="rect">
            <a:avLst/>
          </a:prstGeom>
        </p:spPr>
      </p:pic>
      <p:pic>
        <p:nvPicPr>
          <p:cNvPr id="7" name="Picture 6" descr="A picture containing cup, sitting, small, bottle&#10;&#10;Description automatically generated">
            <a:extLst>
              <a:ext uri="{FF2B5EF4-FFF2-40B4-BE49-F238E27FC236}">
                <a16:creationId xmlns="" xmlns:a16="http://schemas.microsoft.com/office/drawing/2014/main" id="{659419DF-6DF1-48F9-8492-4FC37DD2B8D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41" y="4306909"/>
            <a:ext cx="1838582" cy="1829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0E601D-3C61-48DD-A555-34095C4FEEA8}"/>
              </a:ext>
            </a:extLst>
          </p:cNvPr>
          <p:cNvSpPr txBox="1"/>
          <p:nvPr/>
        </p:nvSpPr>
        <p:spPr>
          <a:xfrm>
            <a:off x="954012" y="5999393"/>
            <a:ext cx="229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cµ </a:t>
            </a:r>
            <a:r>
              <a:rPr lang="en-US" sz="3600" dirty="0" err="1">
                <a:latin typeface=".VnAvant" panose="020B7200000000000000" pitchFamily="34" charset="0"/>
              </a:rPr>
              <a:t>chua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8E0F92-03D6-4100-881A-65B230291F04}"/>
              </a:ext>
            </a:extLst>
          </p:cNvPr>
          <p:cNvSpPr txBox="1"/>
          <p:nvPr/>
        </p:nvSpPr>
        <p:spPr>
          <a:xfrm>
            <a:off x="9331693" y="5999393"/>
            <a:ext cx="229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UTM Avo" pitchFamily="18" charset="0"/>
              </a:rPr>
              <a:t>sữa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5446AE-E1C2-4C19-A16C-66D888BE6670}"/>
              </a:ext>
            </a:extLst>
          </p:cNvPr>
          <p:cNvSpPr txBox="1"/>
          <p:nvPr/>
        </p:nvSpPr>
        <p:spPr>
          <a:xfrm>
            <a:off x="1336271" y="3207527"/>
            <a:ext cx="209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UTM Avo" pitchFamily="18" charset="0"/>
              </a:rPr>
              <a:t>dưa đỏ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875065-80B6-407B-B200-8390420DCCDE}"/>
              </a:ext>
            </a:extLst>
          </p:cNvPr>
          <p:cNvSpPr txBox="1"/>
          <p:nvPr/>
        </p:nvSpPr>
        <p:spPr>
          <a:xfrm>
            <a:off x="5091984" y="3189193"/>
            <a:ext cx="229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UTM Avo" pitchFamily="18" charset="0"/>
              </a:rPr>
              <a:t>rùa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7391E1-3E73-4894-B827-AF276B504D12}"/>
              </a:ext>
            </a:extLst>
          </p:cNvPr>
          <p:cNvSpPr txBox="1"/>
          <p:nvPr/>
        </p:nvSpPr>
        <p:spPr>
          <a:xfrm>
            <a:off x="9273810" y="3196135"/>
            <a:ext cx="229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UTM Avo" pitchFamily="18" charset="0"/>
              </a:rPr>
              <a:t>dừa</a:t>
            </a:r>
            <a:endParaRPr lang="en-US" sz="3600" dirty="0">
              <a:solidFill>
                <a:srgbClr val="0000FF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F9343-F005-4412-A2A6-0010D49A04BD}"/>
              </a:ext>
            </a:extLst>
          </p:cNvPr>
          <p:cNvSpPr txBox="1"/>
          <p:nvPr/>
        </p:nvSpPr>
        <p:spPr>
          <a:xfrm>
            <a:off x="4788195" y="5985531"/>
            <a:ext cx="229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UTM Avo" pitchFamily="18" charset="0"/>
              </a:rPr>
              <a:t>  đũa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5C2176A-5969-4976-B203-A755C3C7FE5F}"/>
              </a:ext>
            </a:extLst>
          </p:cNvPr>
          <p:cNvSpPr txBox="1"/>
          <p:nvPr/>
        </p:nvSpPr>
        <p:spPr>
          <a:xfrm>
            <a:off x="163882" y="226203"/>
            <a:ext cx="9432098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 smtClean="0">
                <a:latin typeface="UTM Avo" pitchFamily="18" charset="0"/>
              </a:rPr>
              <a:t>2. Tiếng nào có âm </a:t>
            </a:r>
            <a:r>
              <a:rPr lang="vi-VN" sz="32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r>
              <a:rPr lang="vi-VN" sz="3200" dirty="0" smtClean="0">
                <a:latin typeface="UTM Avo" pitchFamily="18" charset="0"/>
              </a:rPr>
              <a:t>? Tiếng nào có âm </a:t>
            </a:r>
            <a:r>
              <a:rPr lang="vi-VN" sz="3200" b="1" dirty="0" smtClean="0">
                <a:solidFill>
                  <a:srgbClr val="FF0000"/>
                </a:solidFill>
                <a:latin typeface="UTM Avo" pitchFamily="18" charset="0"/>
              </a:rPr>
              <a:t>ưa</a:t>
            </a:r>
            <a:r>
              <a:rPr lang="vi-VN" sz="3200" dirty="0" smtClean="0">
                <a:latin typeface="UTM Avo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C2176A-5969-4976-B203-A755C3C7FE5F}"/>
              </a:ext>
            </a:extLst>
          </p:cNvPr>
          <p:cNvSpPr txBox="1"/>
          <p:nvPr/>
        </p:nvSpPr>
        <p:spPr>
          <a:xfrm>
            <a:off x="163882" y="226203"/>
            <a:ext cx="9432098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 smtClean="0">
                <a:latin typeface="UTM Avo" pitchFamily="18" charset="0"/>
              </a:rPr>
              <a:t>2. Tiếng nào có âm </a:t>
            </a:r>
            <a:r>
              <a:rPr lang="vi-VN" sz="32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r>
              <a:rPr lang="vi-VN" sz="3200" dirty="0" smtClean="0">
                <a:latin typeface="UTM Avo" pitchFamily="18" charset="0"/>
              </a:rPr>
              <a:t>? Tiếng nào có âm </a:t>
            </a:r>
            <a:r>
              <a:rPr lang="vi-VN" sz="3200" b="1" dirty="0" smtClean="0">
                <a:solidFill>
                  <a:srgbClr val="FF0000"/>
                </a:solidFill>
                <a:latin typeface="UTM Avo" pitchFamily="18" charset="0"/>
              </a:rPr>
              <a:t>ưa</a:t>
            </a:r>
            <a:r>
              <a:rPr lang="vi-VN" sz="3200" dirty="0" smtClean="0">
                <a:latin typeface="UTM Avo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7023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8728" r="5257" b="8223"/>
          <a:stretch/>
        </p:blipFill>
        <p:spPr>
          <a:xfrm>
            <a:off x="1673485" y="1539473"/>
            <a:ext cx="7988969" cy="473555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348506" y="660728"/>
            <a:ext cx="2153688" cy="1783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9528A4-70A1-451D-9A53-290AE4E3F48B}"/>
              </a:ext>
            </a:extLst>
          </p:cNvPr>
          <p:cNvSpPr txBox="1"/>
          <p:nvPr/>
        </p:nvSpPr>
        <p:spPr>
          <a:xfrm>
            <a:off x="3272277" y="3334307"/>
            <a:ext cx="5166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  <a:latin typeface="UTM Avo" pitchFamily="18" charset="0"/>
              </a:rPr>
              <a:t>Tìm</a:t>
            </a:r>
            <a:r>
              <a:rPr lang="en-US" sz="6000" dirty="0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UTM Avo" pitchFamily="18" charset="0"/>
              </a:rPr>
              <a:t>tiếng</a:t>
            </a:r>
            <a:r>
              <a:rPr lang="en-US" sz="6000" dirty="0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UTM Avo" pitchFamily="18" charset="0"/>
              </a:rPr>
              <a:t>có</a:t>
            </a:r>
            <a:r>
              <a:rPr lang="en-US" sz="6000" dirty="0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UTM Avo" pitchFamily="18" charset="0"/>
              </a:rPr>
              <a:t>âm</a:t>
            </a:r>
            <a:r>
              <a:rPr lang="en-US" sz="6000" dirty="0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UTM Avo" pitchFamily="18" charset="0"/>
              </a:rPr>
              <a:t>ua</a:t>
            </a:r>
            <a:r>
              <a:rPr lang="en-US" sz="6000" dirty="0" smtClean="0">
                <a:solidFill>
                  <a:srgbClr val="C00000"/>
                </a:solidFill>
                <a:latin typeface="UTM Avo" pitchFamily="18" charset="0"/>
              </a:rPr>
              <a:t> - </a:t>
            </a:r>
            <a:r>
              <a:rPr lang="en-US" sz="6000" b="1" dirty="0" err="1" smtClean="0">
                <a:solidFill>
                  <a:srgbClr val="002060"/>
                </a:solidFill>
                <a:latin typeface="UTM Avo" pitchFamily="18" charset="0"/>
              </a:rPr>
              <a:t>ưa</a:t>
            </a:r>
            <a:endParaRPr lang="en-US" sz="60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016000" y="5638800"/>
            <a:ext cx="1524000" cy="5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6" tIns="58613" rIns="117226" bIns="58613">
            <a:spAutoFit/>
          </a:bodyPr>
          <a:lstStyle>
            <a:lvl1pPr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3000" u="none"/>
          </a:p>
        </p:txBody>
      </p:sp>
      <p:pic>
        <p:nvPicPr>
          <p:cNvPr id="9219" name="Picture 8" descr="!c_lit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4" y="50800"/>
            <a:ext cx="85513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89" name="WordArt 21"/>
          <p:cNvSpPr>
            <a:spLocks noChangeArrowheads="1" noChangeShapeType="1" noTextEdit="1"/>
          </p:cNvSpPr>
          <p:nvPr/>
        </p:nvSpPr>
        <p:spPr bwMode="auto">
          <a:xfrm>
            <a:off x="2794000" y="1219200"/>
            <a:ext cx="6434667" cy="1495124"/>
          </a:xfrm>
          <a:prstGeom prst="rect">
            <a:avLst/>
          </a:prstGeom>
        </p:spPr>
        <p:txBody>
          <a:bodyPr wrap="none" lIns="117226" tIns="58613" rIns="117226" bIns="58613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3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j-lt"/>
              </a:rPr>
              <a:t>Trò</a:t>
            </a:r>
            <a:r>
              <a:rPr lang="en-US" sz="3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j-lt"/>
              </a:rPr>
              <a:t> </a:t>
            </a:r>
            <a:r>
              <a:rPr lang="en-US" sz="3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j-lt"/>
              </a:rPr>
              <a:t>chơi</a:t>
            </a:r>
            <a:endParaRPr lang="vi-VN" sz="38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+mj-lt"/>
            </a:endParaRPr>
          </a:p>
        </p:txBody>
      </p:sp>
      <p:sp>
        <p:nvSpPr>
          <p:cNvPr id="391190" name="WordArt 22"/>
          <p:cNvSpPr>
            <a:spLocks noChangeArrowheads="1" noChangeShapeType="1" noTextEdit="1"/>
          </p:cNvSpPr>
          <p:nvPr/>
        </p:nvSpPr>
        <p:spPr bwMode="auto">
          <a:xfrm>
            <a:off x="2213812" y="3124200"/>
            <a:ext cx="7748336" cy="1943501"/>
          </a:xfrm>
          <a:prstGeom prst="rect">
            <a:avLst/>
          </a:prstGeom>
        </p:spPr>
        <p:txBody>
          <a:bodyPr wrap="none" lIns="117226" tIns="58613" rIns="117226" bIns="586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Đuổi</a:t>
            </a:r>
            <a:r>
              <a:rPr lang="en-US" sz="3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en-US" sz="3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hình</a:t>
            </a:r>
            <a:r>
              <a:rPr lang="en-US" sz="3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en-US" sz="3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bắt</a:t>
            </a:r>
            <a:r>
              <a:rPr lang="en-US" sz="3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en-US" sz="3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</a:rPr>
              <a:t>chữ</a:t>
            </a:r>
            <a:endParaRPr lang="vi-VN" sz="3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2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391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391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49835"/>
            <a:ext cx="7524750" cy="62795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29600" y="2152650"/>
            <a:ext cx="3733800" cy="3200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 smtClean="0"/>
              <a:t>cưa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260897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78604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1950" y="1333500"/>
            <a:ext cx="3733800" cy="3200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 smtClean="0"/>
              <a:t>chùa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8429058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0" y="226124"/>
            <a:ext cx="11842050" cy="6288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0500" y="5448300"/>
            <a:ext cx="4667250" cy="971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 smtClean="0"/>
              <a:t>mưa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4858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LC%20(9)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5075" y="5181600"/>
            <a:ext cx="7181850" cy="163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 smtClean="0"/>
              <a:t>lúa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2271321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1950" y="1828800"/>
            <a:ext cx="3943350" cy="3200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 smtClean="0"/>
              <a:t>dưa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5056640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00" y="0"/>
            <a:ext cx="6096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9750" y="5048250"/>
            <a:ext cx="9391650" cy="163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err="1" smtClean="0"/>
              <a:t>sữa</a:t>
            </a:r>
            <a:r>
              <a:rPr lang="en-US" sz="13800" dirty="0" smtClean="0"/>
              <a:t> </a:t>
            </a:r>
            <a:r>
              <a:rPr lang="en-US" sz="13800" dirty="0" err="1" smtClean="0"/>
              <a:t>chua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2537185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" y="1200150"/>
            <a:ext cx="11430000" cy="4762500"/>
          </a:xfrm>
          <a:prstGeom prst="rect">
            <a:avLst/>
          </a:prstGeom>
          <a:noFill/>
        </p:spPr>
        <p:txBody>
          <a:bodyPr vert="horz"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D25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D25F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2900" y="2332017"/>
            <a:ext cx="39433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lá</a:t>
            </a:r>
            <a:r>
              <a:rPr lang="en-US" sz="8000" dirty="0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thư</a:t>
            </a:r>
            <a:endParaRPr kumimoji="0" lang="en-US" sz="8000" i="0" u="none" strike="noStrike" kern="1200" cap="none" spc="0" normalizeH="0" baseline="0" noProof="0" dirty="0" smtClean="0">
              <a:ln w="0"/>
              <a:solidFill>
                <a:srgbClr val="FF0000"/>
              </a:solidFill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0500" y="2331817"/>
            <a:ext cx="42357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</a:t>
            </a:r>
            <a:r>
              <a:rPr lang="en-US" sz="8000" dirty="0" err="1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</a:t>
            </a:r>
            <a:r>
              <a:rPr lang="en-US" sz="8000" dirty="0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n w="0"/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đủ</a:t>
            </a:r>
            <a:endParaRPr kumimoji="0" lang="en-US" sz="8000" i="0" u="none" strike="noStrike" kern="1200" cap="none" spc="0" normalizeH="0" baseline="0" noProof="0" dirty="0" smtClean="0">
              <a:ln w="0"/>
              <a:solidFill>
                <a:srgbClr val="FF0000"/>
              </a:solidFill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23537" y="2503852"/>
            <a:ext cx="27270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củ</a:t>
            </a:r>
            <a:r>
              <a:rPr kumimoji="0" lang="en-US" sz="800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từ</a:t>
            </a:r>
            <a:endParaRPr kumimoji="0" lang="en-US" sz="8000" i="0" u="none" strike="noStrike" kern="1200" cap="none" spc="0" normalizeH="0" baseline="0" noProof="0" dirty="0" smtClean="0">
              <a:ln w="0"/>
              <a:solidFill>
                <a:srgbClr val="FF0000"/>
              </a:solidFill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-14735"/>
            <a:ext cx="9425354" cy="6872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5166" y="1303317"/>
            <a:ext cx="8179484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Chó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xù</a:t>
            </a:r>
            <a:endParaRPr kumimoji="0" lang="en-US" sz="4000" i="0" u="none" strike="noStrike" kern="1200" cap="none" spc="0" normalizeH="0" noProof="0" dirty="0" smtClean="0">
              <a:ln w="0"/>
              <a:solidFill>
                <a:srgbClr val="002060"/>
              </a:solidFill>
              <a:uLnTx/>
              <a:uFillTx/>
              <a:latin typeface="UTM Avo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Chó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xù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lù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lù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ngõ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Lũ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gà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ngỡ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sư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tử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sợ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quá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Sư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tử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qua.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Nó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ngó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chó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xù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Mi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mà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là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sư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tử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à?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Chó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xù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sợ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quá</a:t>
            </a:r>
            <a:r>
              <a:rPr lang="en-US" sz="4000" dirty="0" smtClean="0">
                <a:ln w="0"/>
                <a:solidFill>
                  <a:srgbClr val="00206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-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Dạ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…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chỉ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là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chó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xù</a:t>
            </a:r>
            <a:r>
              <a:rPr kumimoji="0" lang="en-US" sz="4000" i="0" u="none" strike="noStrike" kern="1200" cap="none" spc="0" normalizeH="0" noProof="0" dirty="0" smtClean="0">
                <a:ln w="0"/>
                <a:solidFill>
                  <a:srgbClr val="002060"/>
                </a:solidFill>
                <a:uLnTx/>
                <a:uFillTx/>
                <a:latin typeface="UTM Avo" pitchFamily="18" charset="0"/>
                <a:cs typeface="Times New Roman" pitchFamily="18" charset="0"/>
              </a:rPr>
              <a:t> 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i="0" u="none" strike="noStrike" kern="1200" cap="none" spc="0" normalizeH="0" baseline="0" noProof="0" dirty="0" smtClean="0">
              <a:ln w="0"/>
              <a:solidFill>
                <a:srgbClr val="FF0000"/>
              </a:solidFill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5829300" y="1893198"/>
            <a:ext cx="1596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88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endParaRPr lang="en-US" sz="8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7292829" y="2082247"/>
            <a:ext cx="2517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smtClean="0">
                <a:solidFill>
                  <a:srgbClr val="002060"/>
                </a:solidFill>
                <a:latin typeface="HP001 4 hàng" pitchFamily="34" charset="0"/>
              </a:rPr>
              <a:t>ua</a:t>
            </a:r>
            <a:endParaRPr lang="en-US" sz="8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17AD927-0D94-4BC4-BB46-A6D803814A3C}"/>
              </a:ext>
            </a:extLst>
          </p:cNvPr>
          <p:cNvSpPr/>
          <p:nvPr/>
        </p:nvSpPr>
        <p:spPr>
          <a:xfrm>
            <a:off x="3665051" y="1736548"/>
            <a:ext cx="1762539" cy="142129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UTM Avo" pitchFamily="18" charset="0"/>
              </a:rPr>
              <a:t>ia</a:t>
            </a:r>
            <a:endParaRPr lang="en-US" sz="8800" dirty="0">
              <a:solidFill>
                <a:schemeClr val="accent6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890"/>
          </a:xfrm>
          <a:prstGeom prst="rect">
            <a:avLst/>
          </a:prstGeom>
        </p:spPr>
      </p:pic>
      <p:pic>
        <p:nvPicPr>
          <p:cNvPr id="3" name="Picture 2" descr="A close up&#10;&#10;Description automatically generated">
            <a:extLst>
              <a:ext uri="{FF2B5EF4-FFF2-40B4-BE49-F238E27FC236}">
                <a16:creationId xmlns="" xmlns:a16="http://schemas.microsoft.com/office/drawing/2014/main" id="{55C13C16-74F9-4A43-B2D4-891E7947F1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9F9FF"/>
              </a:clrFrom>
              <a:clrTo>
                <a:srgbClr val="E9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4" y="2082140"/>
            <a:ext cx="3378055" cy="2747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4196" y="5128861"/>
            <a:ext cx="2381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latin typeface="UTM Avo" pitchFamily="18" charset="0"/>
              </a:rPr>
              <a:t>cua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3B9B43-DF6C-4DE1-BB59-B7F79EFE5FB7}"/>
              </a:ext>
            </a:extLst>
          </p:cNvPr>
          <p:cNvSpPr txBox="1"/>
          <p:nvPr/>
        </p:nvSpPr>
        <p:spPr>
          <a:xfrm>
            <a:off x="2054296" y="5131193"/>
            <a:ext cx="1596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UTM Avo" pitchFamily="18" charset="0"/>
              </a:rPr>
              <a:t>ua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59B0B82-BFA9-4455-975A-4BEAFBB661E1}"/>
              </a:ext>
            </a:extLst>
          </p:cNvPr>
          <p:cNvSpPr/>
          <p:nvPr/>
        </p:nvSpPr>
        <p:spPr>
          <a:xfrm>
            <a:off x="5499840" y="2171971"/>
            <a:ext cx="3535392" cy="142129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cua</a:t>
            </a:r>
            <a:endParaRPr lang="en-US" sz="7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17AD927-0D94-4BC4-BB46-A6D803814A3C}"/>
              </a:ext>
            </a:extLst>
          </p:cNvPr>
          <p:cNvSpPr/>
          <p:nvPr/>
        </p:nvSpPr>
        <p:spPr>
          <a:xfrm>
            <a:off x="5494683" y="3593266"/>
            <a:ext cx="1762539" cy="142129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D0FD6C4-2ECF-4B31-AF61-8DCACC3C30E6}"/>
              </a:ext>
            </a:extLst>
          </p:cNvPr>
          <p:cNvSpPr/>
          <p:nvPr/>
        </p:nvSpPr>
        <p:spPr>
          <a:xfrm>
            <a:off x="7267536" y="3593266"/>
            <a:ext cx="1762539" cy="142129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ua</a:t>
            </a:r>
            <a:endParaRPr lang="en-US" sz="7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201</Words>
  <Application>Microsoft Office PowerPoint</Application>
  <PresentationFormat>Custom</PresentationFormat>
  <Paragraphs>68</Paragraphs>
  <Slides>23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Techsi.vn</cp:lastModifiedBy>
  <cp:revision>49</cp:revision>
  <dcterms:created xsi:type="dcterms:W3CDTF">2020-02-26T02:09:02Z</dcterms:created>
  <dcterms:modified xsi:type="dcterms:W3CDTF">2020-10-14T10:23:13Z</dcterms:modified>
</cp:coreProperties>
</file>