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7"/>
  </p:notesMasterIdLst>
  <p:sldIdLst>
    <p:sldId id="380" r:id="rId2"/>
    <p:sldId id="345" r:id="rId3"/>
    <p:sldId id="351" r:id="rId4"/>
    <p:sldId id="320" r:id="rId5"/>
    <p:sldId id="348" r:id="rId6"/>
    <p:sldId id="352" r:id="rId7"/>
    <p:sldId id="354" r:id="rId8"/>
    <p:sldId id="371" r:id="rId9"/>
    <p:sldId id="357" r:id="rId10"/>
    <p:sldId id="358" r:id="rId11"/>
    <p:sldId id="349" r:id="rId12"/>
    <p:sldId id="361" r:id="rId13"/>
    <p:sldId id="363" r:id="rId14"/>
    <p:sldId id="372" r:id="rId15"/>
    <p:sldId id="373" r:id="rId16"/>
    <p:sldId id="365" r:id="rId17"/>
    <p:sldId id="370" r:id="rId18"/>
    <p:sldId id="374" r:id="rId19"/>
    <p:sldId id="366" r:id="rId20"/>
    <p:sldId id="375" r:id="rId21"/>
    <p:sldId id="379" r:id="rId22"/>
    <p:sldId id="376" r:id="rId23"/>
    <p:sldId id="377" r:id="rId24"/>
    <p:sldId id="382" r:id="rId25"/>
    <p:sldId id="378" r:id="rId26"/>
  </p:sldIdLst>
  <p:sldSz cx="6858000" cy="5143500"/>
  <p:notesSz cx="6858000" cy="9144000"/>
  <p:embeddedFontLst>
    <p:embeddedFont>
      <p:font typeface="宋体" pitchFamily="2" charset="-122"/>
      <p:regular r:id="rId28"/>
    </p:embeddedFont>
    <p:embeddedFont>
      <p:font typeface="Bodoni MT Black" pitchFamily="18" charset="0"/>
      <p:bold r:id="rId29"/>
      <p:boldItalic r:id="rId30"/>
    </p:embeddedFont>
    <p:embeddedFont>
      <p:font typeface="Kalam" charset="0"/>
      <p:regular r:id="rId31"/>
      <p:bold r:id="rId32"/>
    </p:embeddedFont>
    <p:embeddedFont>
      <p:font typeface="微软雅黑" pitchFamily="34" charset="-122"/>
      <p:regular r:id="rId33"/>
      <p:bold r:id="rId34"/>
    </p:embeddedFont>
    <p:embeddedFont>
      <p:font typeface="iCiel Crocante" pitchFamily="2" charset="0"/>
      <p:regular r:id="rId35"/>
    </p:embeddedFont>
    <p:embeddedFont>
      <p:font typeface="iCiel Cadena" pitchFamily="2" charset="-93"/>
      <p:bold r:id="rId36"/>
    </p:embeddedFont>
    <p:embeddedFont>
      <p:font typeface="SVN-Gretoon" pitchFamily="18" charset="0"/>
      <p:regular r:id="rId37"/>
    </p:embeddedFont>
    <p:embeddedFont>
      <p:font typeface="Montserrat" charset="-93"/>
      <p:regular r:id="rId38"/>
      <p:bold r:id="rId39"/>
      <p:italic r:id="rId40"/>
      <p:boldItalic r:id="rId41"/>
    </p:embeddedFont>
    <p:embeddedFont>
      <p:font typeface="Arial-Rounded" pitchFamily="34" charset="-93"/>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95D51"/>
    <a:srgbClr val="FF3300"/>
    <a:srgbClr val="000000"/>
    <a:srgbClr val="FF0066"/>
    <a:srgbClr val="006600"/>
    <a:srgbClr val="BEE7FB"/>
    <a:srgbClr val="B7D574"/>
    <a:srgbClr val="7EA131"/>
    <a:srgbClr val="8AB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9" autoAdjust="0"/>
  </p:normalViewPr>
  <p:slideViewPr>
    <p:cSldViewPr snapToGrid="0">
      <p:cViewPr varScale="1">
        <p:scale>
          <a:sx n="93" d="100"/>
          <a:sy n="93" d="100"/>
        </p:scale>
        <p:origin x="-522"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56921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fld id="{A0C48100-5847-45B3-8795-B54144CC4FE1}" type="slidenum">
              <a:rPr lang="zh-CN" altLang="en-US" smtClean="0"/>
              <a:t>22</a:t>
            </a:fld>
            <a:endParaRPr lang="zh-CN" altLang="en-US"/>
          </a:p>
        </p:txBody>
      </p:sp>
    </p:spTree>
    <p:extLst>
      <p:ext uri="{BB962C8B-B14F-4D97-AF65-F5344CB8AC3E}">
        <p14:creationId xmlns:p14="http://schemas.microsoft.com/office/powerpoint/2010/main" val="63112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E256156D-592E-4B4D-8772-D689FB057AF4}" type="slidenum">
              <a:rPr lang="zh-CN" altLang="en-US" smtClean="0"/>
              <a:t>23</a:t>
            </a:fld>
            <a:endParaRPr lang="zh-CN" altLang="en-US"/>
          </a:p>
        </p:txBody>
      </p:sp>
    </p:spTree>
    <p:extLst>
      <p:ext uri="{BB962C8B-B14F-4D97-AF65-F5344CB8AC3E}">
        <p14:creationId xmlns:p14="http://schemas.microsoft.com/office/powerpoint/2010/main" val="7064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6D33800-9EF5-458B-9C8B-85636545FB54}" type="slidenum">
              <a:rPr lang="zh-CN" altLang="en-US" smtClean="0"/>
              <a:t>25</a:t>
            </a:fld>
            <a:endParaRPr lang="zh-CN" altLang="en-US"/>
          </a:p>
        </p:txBody>
      </p:sp>
    </p:spTree>
    <p:extLst>
      <p:ext uri="{BB962C8B-B14F-4D97-AF65-F5344CB8AC3E}">
        <p14:creationId xmlns:p14="http://schemas.microsoft.com/office/powerpoint/2010/main" val="4194019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71488" y="4767263"/>
            <a:ext cx="1543050" cy="273844"/>
          </a:xfrm>
          <a:prstGeom prst="rect">
            <a:avLst/>
          </a:prstGeom>
        </p:spPr>
        <p:txBody>
          <a:bodyPr lIns="43205" tIns="21603" rIns="43205" bIns="21603"/>
          <a:lstStyle/>
          <a:p>
            <a:fld id="{CC7E0B67-8FA0-4F66-9577-9C053E74A2A9}" type="datetimeFigureOut">
              <a:rPr lang="en-US" smtClean="0"/>
              <a:t>9/16/2021</a:t>
            </a:fld>
            <a:endParaRPr lang="en-US"/>
          </a:p>
        </p:txBody>
      </p:sp>
      <p:sp>
        <p:nvSpPr>
          <p:cNvPr id="5" name="Footer Placeholder 4"/>
          <p:cNvSpPr>
            <a:spLocks noGrp="1"/>
          </p:cNvSpPr>
          <p:nvPr>
            <p:ph type="ftr" sz="quarter" idx="11"/>
          </p:nvPr>
        </p:nvSpPr>
        <p:spPr>
          <a:xfrm>
            <a:off x="2271713" y="4767263"/>
            <a:ext cx="2314575" cy="273844"/>
          </a:xfrm>
          <a:prstGeom prst="rect">
            <a:avLst/>
          </a:prstGeom>
        </p:spPr>
        <p:txBody>
          <a:bodyPr lIns="43205" tIns="21603" rIns="43205" bIns="21603"/>
          <a:lstStyle/>
          <a:p>
            <a:endParaRPr lang="en-US"/>
          </a:p>
        </p:txBody>
      </p:sp>
      <p:sp>
        <p:nvSpPr>
          <p:cNvPr id="6" name="Slide Number Placeholder 5"/>
          <p:cNvSpPr>
            <a:spLocks noGrp="1"/>
          </p:cNvSpPr>
          <p:nvPr>
            <p:ph type="sldNum" sz="quarter" idx="12"/>
          </p:nvPr>
        </p:nvSpPr>
        <p:spPr>
          <a:xfrm>
            <a:off x="4843463" y="4767263"/>
            <a:ext cx="1543050" cy="273844"/>
          </a:xfrm>
          <a:prstGeom prst="rect">
            <a:avLst/>
          </a:prstGeom>
        </p:spPr>
        <p:txBody>
          <a:bodyPr lIns="43205" tIns="21603" rIns="43205" bIns="21603"/>
          <a:lstStyle/>
          <a:p>
            <a:fld id="{19737A6A-1E74-452D-93A8-6C3F3DFA172A}" type="slidenum">
              <a:rPr lang="en-US" smtClean="0"/>
              <a:t>‹#›</a:t>
            </a:fld>
            <a:endParaRPr lang="en-US"/>
          </a:p>
        </p:txBody>
      </p:sp>
    </p:spTree>
    <p:extLst>
      <p:ext uri="{BB962C8B-B14F-4D97-AF65-F5344CB8AC3E}">
        <p14:creationId xmlns:p14="http://schemas.microsoft.com/office/powerpoint/2010/main" val="77207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3"/>
            <a:ext cx="5143500" cy="1790700"/>
          </a:xfrm>
        </p:spPr>
        <p:txBody>
          <a:bodyPr anchor="b"/>
          <a:lstStyle>
            <a:lvl1pPr algn="ctr">
              <a:defRPr sz="3800"/>
            </a:lvl1pPr>
          </a:lstStyle>
          <a:p>
            <a:r>
              <a:rPr lang="en-US" smtClean="0"/>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500"/>
            </a:lvl1pPr>
            <a:lvl2pPr marL="288029" indent="0" algn="ctr">
              <a:buNone/>
              <a:defRPr sz="1300"/>
            </a:lvl2pPr>
            <a:lvl3pPr marL="576058" indent="0" algn="ctr">
              <a:buNone/>
              <a:defRPr sz="1100"/>
            </a:lvl3pPr>
            <a:lvl4pPr marL="864086" indent="0" algn="ctr">
              <a:buNone/>
              <a:defRPr sz="1000"/>
            </a:lvl4pPr>
            <a:lvl5pPr marL="1152115" indent="0" algn="ctr">
              <a:buNone/>
              <a:defRPr sz="1000"/>
            </a:lvl5pPr>
            <a:lvl6pPr marL="1440144" indent="0" algn="ctr">
              <a:buNone/>
              <a:defRPr sz="1000"/>
            </a:lvl6pPr>
            <a:lvl7pPr marL="1728173" indent="0" algn="ctr">
              <a:buNone/>
              <a:defRPr sz="1000"/>
            </a:lvl7pPr>
            <a:lvl8pPr marL="2016201" indent="0" algn="ctr">
              <a:buNone/>
              <a:defRPr sz="1000"/>
            </a:lvl8pPr>
            <a:lvl9pPr marL="2304230" indent="0" algn="ctr">
              <a:buNone/>
              <a:defRPr sz="10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1488" y="4767263"/>
            <a:ext cx="1543050" cy="273844"/>
          </a:xfrm>
          <a:prstGeom prst="rect">
            <a:avLst/>
          </a:prstGeom>
        </p:spPr>
        <p:txBody>
          <a:bodyPr lIns="43205" tIns="21603" rIns="43205" bIns="21603"/>
          <a:lstStyle/>
          <a:p>
            <a:fld id="{CC7E0B67-8FA0-4F66-9577-9C053E74A2A9}" type="datetimeFigureOut">
              <a:rPr lang="en-US" smtClean="0"/>
              <a:t>9/16/2021</a:t>
            </a:fld>
            <a:endParaRPr lang="en-US"/>
          </a:p>
        </p:txBody>
      </p:sp>
      <p:sp>
        <p:nvSpPr>
          <p:cNvPr id="5" name="Footer Placeholder 4"/>
          <p:cNvSpPr>
            <a:spLocks noGrp="1"/>
          </p:cNvSpPr>
          <p:nvPr>
            <p:ph type="ftr" sz="quarter" idx="11"/>
          </p:nvPr>
        </p:nvSpPr>
        <p:spPr>
          <a:xfrm>
            <a:off x="2271713" y="4767263"/>
            <a:ext cx="2314575" cy="273844"/>
          </a:xfrm>
          <a:prstGeom prst="rect">
            <a:avLst/>
          </a:prstGeom>
        </p:spPr>
        <p:txBody>
          <a:bodyPr lIns="43205" tIns="21603" rIns="43205" bIns="21603"/>
          <a:lstStyle/>
          <a:p>
            <a:endParaRPr lang="en-US"/>
          </a:p>
        </p:txBody>
      </p:sp>
      <p:sp>
        <p:nvSpPr>
          <p:cNvPr id="6" name="Slide Number Placeholder 5"/>
          <p:cNvSpPr>
            <a:spLocks noGrp="1"/>
          </p:cNvSpPr>
          <p:nvPr>
            <p:ph type="sldNum" sz="quarter" idx="12"/>
          </p:nvPr>
        </p:nvSpPr>
        <p:spPr>
          <a:xfrm>
            <a:off x="4843463" y="4767263"/>
            <a:ext cx="1543050" cy="273844"/>
          </a:xfrm>
          <a:prstGeom prst="rect">
            <a:avLst/>
          </a:prstGeom>
        </p:spPr>
        <p:txBody>
          <a:bodyPr lIns="43205" tIns="21603" rIns="43205" bIns="21603"/>
          <a:lstStyle/>
          <a:p>
            <a:fld id="{19737A6A-1E74-452D-93A8-6C3F3DFA172A}" type="slidenum">
              <a:rPr lang="en-US" smtClean="0"/>
              <a:t>‹#›</a:t>
            </a:fld>
            <a:endParaRPr lang="en-US"/>
          </a:p>
        </p:txBody>
      </p:sp>
    </p:spTree>
    <p:extLst>
      <p:ext uri="{BB962C8B-B14F-4D97-AF65-F5344CB8AC3E}">
        <p14:creationId xmlns:p14="http://schemas.microsoft.com/office/powerpoint/2010/main" val="1215492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12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1D6599F5-8F26-4D0A-B085-845895CE4A51}"/>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6.emf"/><Relationship Id="rId7"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6.wdp"/><Relationship Id="rId4" Type="http://schemas.openxmlformats.org/officeDocument/2006/relationships/image" Target="../media/image37.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12" Type="http://schemas.openxmlformats.org/officeDocument/2006/relationships/image" Target="../media/image55.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image" Target="../media/image52.png"/><Relationship Id="rId10" Type="http://schemas.openxmlformats.org/officeDocument/2006/relationships/image" Target="../media/image41.png"/><Relationship Id="rId4" Type="http://schemas.openxmlformats.org/officeDocument/2006/relationships/image" Target="../media/image51.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slide" Target="slide10.xml"/><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 Target="slide7.xml"/><Relationship Id="rId1" Type="http://schemas.openxmlformats.org/officeDocument/2006/relationships/slideLayout" Target="../slideLayouts/slideLayout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1" y="14592"/>
            <a:ext cx="1451005" cy="1397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4"/>
          <p:cNvSpPr txBox="1">
            <a:spLocks noChangeArrowheads="1"/>
          </p:cNvSpPr>
          <p:nvPr/>
        </p:nvSpPr>
        <p:spPr bwMode="auto">
          <a:xfrm>
            <a:off x="1150305" y="1681761"/>
            <a:ext cx="4743450" cy="6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607" tIns="28804" rIns="57607" bIns="2880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000" b="1">
                <a:solidFill>
                  <a:srgbClr val="0000FF"/>
                </a:solidFill>
              </a:rPr>
              <a:t>MÔN: </a:t>
            </a:r>
            <a:r>
              <a:rPr lang="en-US" sz="2000" b="1" smtClean="0">
                <a:solidFill>
                  <a:srgbClr val="0000FF"/>
                </a:solidFill>
              </a:rPr>
              <a:t>ĐỌC </a:t>
            </a:r>
            <a:r>
              <a:rPr lang="en-US" sz="2000" b="1">
                <a:solidFill>
                  <a:srgbClr val="0000FF"/>
                </a:solidFill>
              </a:rPr>
              <a:t>LỚP 2</a:t>
            </a:r>
          </a:p>
          <a:p>
            <a:pPr algn="ctr" eaLnBrk="1" hangingPunct="1">
              <a:spcBef>
                <a:spcPct val="50000"/>
              </a:spcBef>
            </a:pPr>
            <a:r>
              <a:rPr lang="en-US">
                <a:solidFill>
                  <a:srgbClr val="0000FF"/>
                </a:solidFill>
              </a:rPr>
              <a:t>                                      </a:t>
            </a:r>
            <a:endParaRPr lang="en-US" sz="2300" b="1">
              <a:solidFill>
                <a:srgbClr val="0000FF"/>
              </a:solidFill>
              <a:latin typeface="Bodoni MT Black" pitchFamily="18" charset="0"/>
            </a:endParaRPr>
          </a:p>
        </p:txBody>
      </p:sp>
      <p:sp>
        <p:nvSpPr>
          <p:cNvPr id="6" name="Text Box 191"/>
          <p:cNvSpPr txBox="1">
            <a:spLocks noChangeArrowheads="1"/>
          </p:cNvSpPr>
          <p:nvPr/>
        </p:nvSpPr>
        <p:spPr bwMode="auto">
          <a:xfrm>
            <a:off x="1544420" y="136268"/>
            <a:ext cx="5119403" cy="519835"/>
          </a:xfrm>
          <a:prstGeom prst="rect">
            <a:avLst/>
          </a:prstGeom>
          <a:solidFill>
            <a:schemeClr val="bg1"/>
          </a:solidFill>
          <a:ln w="9525">
            <a:solidFill>
              <a:schemeClr val="bg1"/>
            </a:solidFill>
            <a:miter lim="800000"/>
            <a:headEnd/>
            <a:tailEnd/>
          </a:ln>
        </p:spPr>
        <p:txBody>
          <a:bodyPr wrap="square" lIns="57607" tIns="28804" rIns="57607" bIns="2880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500" b="1">
                <a:solidFill>
                  <a:srgbClr val="0000FF"/>
                </a:solidFill>
                <a:latin typeface="Times New Roman" pitchFamily="18" charset="0"/>
              </a:rPr>
              <a:t>PHÒNG GIÁO DỤC VÀ ĐÀO TẠO QUẬN LONG BIÊN</a:t>
            </a:r>
          </a:p>
          <a:p>
            <a:pPr algn="ctr" eaLnBrk="1" hangingPunct="1"/>
            <a:r>
              <a:rPr lang="en-US" sz="1500" b="1">
                <a:solidFill>
                  <a:srgbClr val="0000FF"/>
                </a:solidFill>
                <a:latin typeface="Times New Roman" pitchFamily="18" charset="0"/>
              </a:rPr>
              <a:t>TRƯỜNG TIỂU HỌC ĐOÀN KẾT</a:t>
            </a:r>
          </a:p>
        </p:txBody>
      </p:sp>
      <p:sp>
        <p:nvSpPr>
          <p:cNvPr id="7" name="Text Box 195"/>
          <p:cNvSpPr txBox="1">
            <a:spLocks noChangeArrowheads="1"/>
          </p:cNvSpPr>
          <p:nvPr/>
        </p:nvSpPr>
        <p:spPr bwMode="auto">
          <a:xfrm>
            <a:off x="1456526" y="2172452"/>
            <a:ext cx="4131008" cy="41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7" tIns="28804" rIns="57607" bIns="2880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300" b="1" smtClean="0">
                <a:solidFill>
                  <a:srgbClr val="0000FF"/>
                </a:solidFill>
                <a:latin typeface="Times New Roman" pitchFamily="18" charset="0"/>
              </a:rPr>
              <a:t>Làm việc thật là vui</a:t>
            </a:r>
            <a:endParaRPr lang="en-US" sz="2300" b="1">
              <a:solidFill>
                <a:srgbClr val="0000FF"/>
              </a:solidFill>
              <a:latin typeface="Times New Roman" pitchFamily="18" charset="0"/>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32998"/>
            <a:ext cx="7210169" cy="1508031"/>
          </a:xfrm>
          <a:prstGeom prst="rect">
            <a:avLst/>
          </a:prstGeom>
        </p:spPr>
      </p:pic>
      <p:grpSp>
        <p:nvGrpSpPr>
          <p:cNvPr id="9" name="组合 107"/>
          <p:cNvGrpSpPr/>
          <p:nvPr/>
        </p:nvGrpSpPr>
        <p:grpSpPr>
          <a:xfrm>
            <a:off x="359836" y="2610931"/>
            <a:ext cx="790469" cy="2015590"/>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5439510" y="2497733"/>
            <a:ext cx="1224313" cy="2532923"/>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1547683" cy="1215615"/>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5291782" y="3600544"/>
            <a:ext cx="1566219" cy="1215615"/>
          </a:xfrm>
          <a:prstGeom prst="rect">
            <a:avLst/>
          </a:prstGeom>
        </p:spPr>
      </p:pic>
      <p:sp>
        <p:nvSpPr>
          <p:cNvPr id="17" name="任意多边形 91"/>
          <p:cNvSpPr/>
          <p:nvPr/>
        </p:nvSpPr>
        <p:spPr>
          <a:xfrm>
            <a:off x="-3700" y="4628838"/>
            <a:ext cx="6858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a:cs typeface="+mn-ea"/>
              <a:sym typeface="+mn-lt"/>
            </a:endParaRPr>
          </a:p>
        </p:txBody>
      </p:sp>
      <p:sp>
        <p:nvSpPr>
          <p:cNvPr id="18" name="任意多边形 110"/>
          <p:cNvSpPr/>
          <p:nvPr/>
        </p:nvSpPr>
        <p:spPr>
          <a:xfrm>
            <a:off x="-3699" y="4730576"/>
            <a:ext cx="6868943"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a:cs typeface="+mn-ea"/>
              <a:sym typeface="+mn-lt"/>
            </a:endParaRPr>
          </a:p>
        </p:txBody>
      </p:sp>
      <p:sp>
        <p:nvSpPr>
          <p:cNvPr id="19" name="任意多边形 111"/>
          <p:cNvSpPr/>
          <p:nvPr/>
        </p:nvSpPr>
        <p:spPr>
          <a:xfrm>
            <a:off x="-3700" y="4886170"/>
            <a:ext cx="6858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3755" y="639340"/>
            <a:ext cx="1022270" cy="1181948"/>
          </a:xfrm>
          <a:prstGeom prst="rect">
            <a:avLst/>
          </a:prstGeom>
        </p:spPr>
      </p:pic>
    </p:spTree>
    <p:extLst>
      <p:ext uri="{BB962C8B-B14F-4D97-AF65-F5344CB8AC3E}">
        <p14:creationId xmlns:p14="http://schemas.microsoft.com/office/powerpoint/2010/main" val="3328797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 meo ke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6858000" cy="5143500"/>
          </a:xfrm>
          <a:prstGeom prst="rect">
            <a:avLst/>
          </a:prstGeom>
        </p:spPr>
      </p:pic>
      <p:sp>
        <p:nvSpPr>
          <p:cNvPr id="10" name="Rounded Rectangle 9"/>
          <p:cNvSpPr/>
          <p:nvPr/>
        </p:nvSpPr>
        <p:spPr>
          <a:xfrm>
            <a:off x="4690281" y="4402412"/>
            <a:ext cx="2067087" cy="29643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latin typeface="UTM Avo" pitchFamily="18" charset="0"/>
                <a:ea typeface="Arial-Rounded" panose="020B0500000000000000" pitchFamily="34" charset="0"/>
                <a:cs typeface="Arial-Rounded" panose="020B0500000000000000" pitchFamily="34" charset="0"/>
              </a:rPr>
              <a:t>Chim</a:t>
            </a:r>
            <a:r>
              <a:rPr lang="en-US" sz="2000" b="1" dirty="0" smtClean="0">
                <a:solidFill>
                  <a:srgbClr val="FF0000"/>
                </a:solidFill>
                <a:latin typeface="UTM Avo" pitchFamily="18" charset="0"/>
                <a:ea typeface="Arial-Rounded" panose="020B0500000000000000" pitchFamily="34" charset="0"/>
                <a:cs typeface="Arial-Rounded" panose="020B0500000000000000" pitchFamily="34" charset="0"/>
              </a:rPr>
              <a:t> </a:t>
            </a:r>
            <a:r>
              <a:rPr lang="en-US" sz="2000" b="1" dirty="0" err="1" smtClean="0">
                <a:solidFill>
                  <a:srgbClr val="FF0000"/>
                </a:solidFill>
                <a:latin typeface="UTM Avo" pitchFamily="18" charset="0"/>
                <a:ea typeface="Arial-Rounded" panose="020B0500000000000000" pitchFamily="34" charset="0"/>
                <a:cs typeface="Arial-Rounded" panose="020B0500000000000000" pitchFamily="34" charset="0"/>
              </a:rPr>
              <a:t>cú</a:t>
            </a:r>
            <a:r>
              <a:rPr lang="en-US" sz="2000" b="1" dirty="0" smtClean="0">
                <a:solidFill>
                  <a:srgbClr val="FF0000"/>
                </a:solidFill>
                <a:latin typeface="UTM Avo" pitchFamily="18" charset="0"/>
                <a:ea typeface="Arial-Rounded" panose="020B0500000000000000" pitchFamily="34" charset="0"/>
                <a:cs typeface="Arial-Rounded" panose="020B0500000000000000" pitchFamily="34" charset="0"/>
              </a:rPr>
              <a:t> </a:t>
            </a:r>
            <a:r>
              <a:rPr lang="en-US" sz="2000" b="1" dirty="0" err="1" smtClean="0">
                <a:solidFill>
                  <a:srgbClr val="FF0000"/>
                </a:solidFill>
                <a:latin typeface="UTM Avo" pitchFamily="18" charset="0"/>
                <a:ea typeface="Arial-Rounded" panose="020B0500000000000000" pitchFamily="34" charset="0"/>
                <a:cs typeface="Arial-Rounded" panose="020B0500000000000000" pitchFamily="34" charset="0"/>
              </a:rPr>
              <a:t>mèo</a:t>
            </a:r>
            <a:endParaRPr lang="en-US" sz="2000" b="1" dirty="0">
              <a:solidFill>
                <a:srgbClr val="FF0000"/>
              </a:solidFill>
              <a:latin typeface="UTM Avo"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337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52A16D4-D6FD-4A3E-A854-6A81CD0E4348}"/>
              </a:ext>
            </a:extLst>
          </p:cNvPr>
          <p:cNvSpPr/>
          <p:nvPr/>
        </p:nvSpPr>
        <p:spPr>
          <a:xfrm>
            <a:off x="635795" y="1505203"/>
            <a:ext cx="5791586" cy="960006"/>
          </a:xfrm>
          <a:prstGeom prst="rect">
            <a:avLst/>
          </a:prstGeom>
        </p:spPr>
        <p:txBody>
          <a:bodyPr wrap="square">
            <a:spAutoFit/>
          </a:bodyPr>
          <a:lstStyle/>
          <a:p>
            <a:pPr algn="just">
              <a:lnSpc>
                <a:spcPct val="150000"/>
              </a:lnSpc>
            </a:pPr>
            <a:r>
              <a:rPr lang="vi-VN" sz="2000" b="1">
                <a:solidFill>
                  <a:srgbClr val="0000CC"/>
                </a:solidFill>
                <a:latin typeface="UTM Avo" panose="02040603050506020204" pitchFamily="18" charset="0"/>
              </a:rPr>
              <a:t>  </a:t>
            </a:r>
            <a:r>
              <a:rPr lang="en-US" sz="2000" b="1" smtClean="0">
                <a:solidFill>
                  <a:srgbClr val="0000CC"/>
                </a:solidFill>
                <a:latin typeface="UTM Avo" panose="02040603050506020204" pitchFamily="18" charset="0"/>
              </a:rPr>
              <a:t>     </a:t>
            </a:r>
            <a:r>
              <a:rPr lang="vi-VN" sz="2000" b="1" smtClean="0">
                <a:solidFill>
                  <a:srgbClr val="0000CC"/>
                </a:solidFill>
                <a:latin typeface="UTM Avo" panose="02040603050506020204" pitchFamily="18" charset="0"/>
              </a:rPr>
              <a:t>Cành </a:t>
            </a:r>
            <a:r>
              <a:rPr lang="vi-VN" sz="2000" b="1" dirty="0">
                <a:solidFill>
                  <a:srgbClr val="0000CC"/>
                </a:solidFill>
                <a:latin typeface="UTM Avo" panose="02040603050506020204" pitchFamily="18" charset="0"/>
              </a:rPr>
              <a:t>đào nở hoa cho sắc xuân thêm rực rỡ, ngày xuân thêm tưng bừng.</a:t>
            </a:r>
            <a:endParaRPr lang="vi-VN" sz="2000" b="1" dirty="0">
              <a:solidFill>
                <a:srgbClr val="0000CC"/>
              </a:solidFill>
            </a:endParaRPr>
          </a:p>
        </p:txBody>
      </p:sp>
      <p:cxnSp>
        <p:nvCxnSpPr>
          <p:cNvPr id="13" name="Straight Connector 12">
            <a:extLst>
              <a:ext uri="{FF2B5EF4-FFF2-40B4-BE49-F238E27FC236}">
                <a16:creationId xmlns="" xmlns:a16="http://schemas.microsoft.com/office/drawing/2014/main" id="{E27F5014-D743-425C-9FE7-4317E3D7B635}"/>
              </a:ext>
            </a:extLst>
          </p:cNvPr>
          <p:cNvCxnSpPr/>
          <p:nvPr/>
        </p:nvCxnSpPr>
        <p:spPr>
          <a:xfrm flipH="1">
            <a:off x="3187508" y="155979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E66BA4AF-25EE-454A-8026-CE1DAAA05AEB}"/>
              </a:ext>
            </a:extLst>
          </p:cNvPr>
          <p:cNvCxnSpPr/>
          <p:nvPr/>
        </p:nvCxnSpPr>
        <p:spPr>
          <a:xfrm flipH="1">
            <a:off x="6302805" y="156028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706212" y="1994396"/>
            <a:ext cx="175436" cy="470813"/>
            <a:chOff x="3610679" y="3215869"/>
            <a:chExt cx="175436" cy="470813"/>
          </a:xfrm>
        </p:grpSpPr>
        <p:cxnSp>
          <p:nvCxnSpPr>
            <p:cNvPr id="15" name="Straight Connector 14">
              <a:extLst>
                <a:ext uri="{FF2B5EF4-FFF2-40B4-BE49-F238E27FC236}">
                  <a16:creationId xmlns="" xmlns:a16="http://schemas.microsoft.com/office/drawing/2014/main" id="{2327FEEC-52EF-4CD3-BB11-45D5B344F1FA}"/>
                </a:ext>
              </a:extLst>
            </p:cNvPr>
            <p:cNvCxnSpPr/>
            <p:nvPr/>
          </p:nvCxnSpPr>
          <p:spPr>
            <a:xfrm flipH="1">
              <a:off x="3647892" y="32158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FE96FAF-3600-4004-8BCF-3270D44351A4}"/>
                </a:ext>
              </a:extLst>
            </p:cNvPr>
            <p:cNvCxnSpPr/>
            <p:nvPr/>
          </p:nvCxnSpPr>
          <p:spPr>
            <a:xfrm flipH="1">
              <a:off x="3610679" y="32158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521001" y="2609596"/>
            <a:ext cx="5906379" cy="798745"/>
          </a:xfrm>
          <a:prstGeom prst="rect">
            <a:avLst/>
          </a:prstGeom>
        </p:spPr>
        <p:txBody>
          <a:bodyPr wrap="square">
            <a:spAutoFit/>
          </a:bodyPr>
          <a:lstStyle/>
          <a:p>
            <a:pPr indent="395288">
              <a:lnSpc>
                <a:spcPct val="120000"/>
              </a:lnSpc>
            </a:pP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Chim</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cú</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mèo</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chập</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tối</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đứng</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trong</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hốc</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cây</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rúc</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cú</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cú</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cũng</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làm</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việc</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có</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ích</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cho</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đồng</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2000" b="1" dirty="0" err="1">
                <a:solidFill>
                  <a:srgbClr val="0000CC"/>
                </a:solidFill>
                <a:latin typeface="UTM Avo" pitchFamily="18" charset="0"/>
                <a:ea typeface="Arial-Rounded" panose="020B0500000000000000" pitchFamily="34" charset="0"/>
                <a:cs typeface="Arial-Rounded" panose="020B0500000000000000" pitchFamily="34" charset="0"/>
              </a:rPr>
              <a:t>ruộng</a:t>
            </a:r>
            <a:r>
              <a:rPr lang="en-US" sz="2000" b="1" dirty="0">
                <a:solidFill>
                  <a:srgbClr val="0000CC"/>
                </a:solidFill>
                <a:latin typeface="UTM Avo" pitchFamily="18" charset="0"/>
                <a:ea typeface="Arial-Rounded" panose="020B0500000000000000" pitchFamily="34" charset="0"/>
                <a:cs typeface="Arial-Rounded" panose="020B0500000000000000" pitchFamily="34" charset="0"/>
              </a:rPr>
              <a:t>.</a:t>
            </a:r>
          </a:p>
        </p:txBody>
      </p:sp>
      <p:cxnSp>
        <p:nvCxnSpPr>
          <p:cNvPr id="20" name="Straight Connector 19">
            <a:extLst>
              <a:ext uri="{FF2B5EF4-FFF2-40B4-BE49-F238E27FC236}">
                <a16:creationId xmlns="" xmlns:a16="http://schemas.microsoft.com/office/drawing/2014/main" id="{E27F5014-D743-425C-9FE7-4317E3D7B635}"/>
              </a:ext>
            </a:extLst>
          </p:cNvPr>
          <p:cNvCxnSpPr/>
          <p:nvPr/>
        </p:nvCxnSpPr>
        <p:spPr>
          <a:xfrm flipH="1">
            <a:off x="2396317" y="262588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E27F5014-D743-425C-9FE7-4317E3D7B635}"/>
              </a:ext>
            </a:extLst>
          </p:cNvPr>
          <p:cNvCxnSpPr/>
          <p:nvPr/>
        </p:nvCxnSpPr>
        <p:spPr>
          <a:xfrm flipH="1">
            <a:off x="819472" y="3034538"/>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895843" y="2995940"/>
            <a:ext cx="175436" cy="470813"/>
            <a:chOff x="3610679" y="3215869"/>
            <a:chExt cx="175436" cy="470813"/>
          </a:xfrm>
        </p:grpSpPr>
        <p:cxnSp>
          <p:nvCxnSpPr>
            <p:cNvPr id="23" name="Straight Connector 22">
              <a:extLst>
                <a:ext uri="{FF2B5EF4-FFF2-40B4-BE49-F238E27FC236}">
                  <a16:creationId xmlns="" xmlns:a16="http://schemas.microsoft.com/office/drawing/2014/main" id="{2327FEEC-52EF-4CD3-BB11-45D5B344F1FA}"/>
                </a:ext>
              </a:extLst>
            </p:cNvPr>
            <p:cNvCxnSpPr/>
            <p:nvPr/>
          </p:nvCxnSpPr>
          <p:spPr>
            <a:xfrm flipH="1">
              <a:off x="3647892" y="32158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FE96FAF-3600-4004-8BCF-3270D44351A4}"/>
                </a:ext>
              </a:extLst>
            </p:cNvPr>
            <p:cNvCxnSpPr/>
            <p:nvPr/>
          </p:nvCxnSpPr>
          <p:spPr>
            <a:xfrm flipH="1">
              <a:off x="3610679" y="321586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4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3732" descr="PPT素材-12"/>
          <p:cNvPicPr>
            <a:picLocks noChangeAspect="1"/>
          </p:cNvPicPr>
          <p:nvPr/>
        </p:nvPicPr>
        <p:blipFill>
          <a:blip r:embed="rId3"/>
          <a:stretch>
            <a:fillRect/>
          </a:stretch>
        </p:blipFill>
        <p:spPr>
          <a:xfrm>
            <a:off x="649991" y="1400054"/>
            <a:ext cx="5271566" cy="3372339"/>
          </a:xfrm>
          <a:prstGeom prst="rect">
            <a:avLst/>
          </a:prstGeom>
          <a:noFill/>
          <a:ln w="9525">
            <a:noFill/>
          </a:ln>
        </p:spPr>
      </p:pic>
      <p:sp>
        <p:nvSpPr>
          <p:cNvPr id="11"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738934" y="2578391"/>
            <a:ext cx="5182623" cy="1015663"/>
          </a:xfrm>
          <a:prstGeom prst="rect">
            <a:avLst/>
          </a:prstGeom>
          <a:noFill/>
          <a:ln>
            <a:noFill/>
          </a:ln>
        </p:spPr>
        <p:txBody>
          <a:bodyPr wrap="square">
            <a:spAutoFit/>
          </a:bodyPr>
          <a:lstStyle/>
          <a:p>
            <a:pPr algn="ctr" defTabSz="1219139">
              <a:lnSpc>
                <a:spcPct val="150000"/>
              </a:lnSpc>
              <a:defRPr/>
            </a:pPr>
            <a:r>
              <a:rPr lang="en-US" altLang="zh-CN" sz="4000" b="1" dirty="0" err="1"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Trả</a:t>
            </a:r>
            <a:r>
              <a:rPr lang="en-US" altLang="zh-CN" sz="4000" b="1" dirty="0"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 </a:t>
            </a:r>
            <a:r>
              <a:rPr lang="en-US" altLang="zh-CN" sz="4000" b="1" dirty="0" err="1"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lời</a:t>
            </a:r>
            <a:r>
              <a:rPr lang="en-US" altLang="zh-CN" sz="4000" b="1" dirty="0"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 </a:t>
            </a:r>
            <a:r>
              <a:rPr lang="en-US" altLang="zh-CN" sz="4000" b="1" dirty="0" err="1"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câu</a:t>
            </a:r>
            <a:r>
              <a:rPr lang="en-US" altLang="zh-CN" sz="4000" b="1" dirty="0"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 </a:t>
            </a:r>
            <a:r>
              <a:rPr lang="en-US" altLang="zh-CN" sz="4000" b="1" dirty="0" err="1" smtClean="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rPr>
              <a:t>hỏi</a:t>
            </a:r>
            <a:endParaRPr lang="zh-CN" altLang="en-US" sz="4000" b="1" dirty="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UTM Avo" pitchFamily="18"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38" y="397076"/>
            <a:ext cx="1154957" cy="85851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4489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26"/>
            <a:ext cx="6858000" cy="5138928"/>
          </a:xfrm>
          <a:prstGeom prst="rect">
            <a:avLst/>
          </a:prstGeom>
        </p:spPr>
      </p:pic>
      <p:sp>
        <p:nvSpPr>
          <p:cNvPr id="3" name="TextBox 2">
            <a:extLst>
              <a:ext uri="{FF2B5EF4-FFF2-40B4-BE49-F238E27FC236}">
                <a16:creationId xmlns="" xmlns:a16="http://schemas.microsoft.com/office/drawing/2014/main" id="{B600F577-F819-4602-BCEB-985221633540}"/>
              </a:ext>
            </a:extLst>
          </p:cNvPr>
          <p:cNvSpPr txBox="1"/>
          <p:nvPr/>
        </p:nvSpPr>
        <p:spPr>
          <a:xfrm>
            <a:off x="361892" y="447706"/>
            <a:ext cx="6189031" cy="579967"/>
          </a:xfrm>
          <a:prstGeom prst="rect">
            <a:avLst/>
          </a:prstGeom>
          <a:noFill/>
        </p:spPr>
        <p:txBody>
          <a:bodyPr wrap="square" rtlCol="0">
            <a:spAutoFit/>
          </a:bodyPr>
          <a:lstStyle/>
          <a:p>
            <a:pPr algn="just">
              <a:lnSpc>
                <a:spcPct val="150000"/>
              </a:lnSpc>
            </a:pPr>
            <a:r>
              <a:rPr lang="vi-VN" sz="2400" b="1" dirty="0">
                <a:solidFill>
                  <a:srgbClr val="0000CC"/>
                </a:solidFill>
                <a:latin typeface="UTM Avo" panose="02040603050506020204" pitchFamily="18" charset="0"/>
              </a:rPr>
              <a:t>1. Những con vật nào được nói đến trong bài?</a:t>
            </a:r>
          </a:p>
        </p:txBody>
      </p:sp>
      <p:pic>
        <p:nvPicPr>
          <p:cNvPr id="6" name="Picture 2" descr="C:\Users\Admin\Downloads\chim-sau-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56" y="2821154"/>
            <a:ext cx="2411044" cy="1507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download.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653" y="2821722"/>
            <a:ext cx="2393455" cy="150777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Desktop\BJtvsZ6hH-cach-chon-ga-trong-lam-gio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56" y="1034677"/>
            <a:ext cx="2411044" cy="13209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5576" y="2383371"/>
            <a:ext cx="1297150" cy="307777"/>
          </a:xfrm>
          <a:prstGeom prst="rect">
            <a:avLst/>
          </a:prstGeom>
          <a:noFill/>
        </p:spPr>
        <p:txBody>
          <a:bodyPr wrap="none" rtlCol="0">
            <a:spAutoFit/>
          </a:bodyPr>
          <a:lstStyle/>
          <a:p>
            <a:r>
              <a:rPr lang="en-US" b="1" smtClean="0">
                <a:solidFill>
                  <a:srgbClr val="0000CC"/>
                </a:solidFill>
              </a:rPr>
              <a:t>Con gà trống</a:t>
            </a:r>
            <a:endParaRPr lang="en-US" b="1">
              <a:solidFill>
                <a:srgbClr val="0000CC"/>
              </a:solidFill>
            </a:endParaRPr>
          </a:p>
        </p:txBody>
      </p:sp>
      <p:sp>
        <p:nvSpPr>
          <p:cNvPr id="12" name="TextBox 11"/>
          <p:cNvSpPr txBox="1"/>
          <p:nvPr/>
        </p:nvSpPr>
        <p:spPr>
          <a:xfrm>
            <a:off x="4161029" y="2389075"/>
            <a:ext cx="1535998" cy="307777"/>
          </a:xfrm>
          <a:prstGeom prst="rect">
            <a:avLst/>
          </a:prstGeom>
          <a:noFill/>
        </p:spPr>
        <p:txBody>
          <a:bodyPr wrap="none" rtlCol="0">
            <a:spAutoFit/>
          </a:bodyPr>
          <a:lstStyle/>
          <a:p>
            <a:r>
              <a:rPr lang="en-US" b="1" smtClean="0">
                <a:solidFill>
                  <a:srgbClr val="0000CC"/>
                </a:solidFill>
              </a:rPr>
              <a:t>Con chim tu hú</a:t>
            </a:r>
            <a:endParaRPr lang="en-US" b="1">
              <a:solidFill>
                <a:srgbClr val="0000CC"/>
              </a:solidFill>
            </a:endParaRPr>
          </a:p>
        </p:txBody>
      </p:sp>
      <p:sp>
        <p:nvSpPr>
          <p:cNvPr id="13" name="TextBox 12"/>
          <p:cNvSpPr txBox="1"/>
          <p:nvPr/>
        </p:nvSpPr>
        <p:spPr>
          <a:xfrm>
            <a:off x="1193621" y="4404921"/>
            <a:ext cx="1358064" cy="307777"/>
          </a:xfrm>
          <a:prstGeom prst="rect">
            <a:avLst/>
          </a:prstGeom>
          <a:noFill/>
        </p:spPr>
        <p:txBody>
          <a:bodyPr wrap="none" rtlCol="0">
            <a:spAutoFit/>
          </a:bodyPr>
          <a:lstStyle/>
          <a:p>
            <a:r>
              <a:rPr lang="en-US" b="1" smtClean="0">
                <a:solidFill>
                  <a:srgbClr val="0000CC"/>
                </a:solidFill>
              </a:rPr>
              <a:t>Con chim sâu</a:t>
            </a:r>
            <a:endParaRPr lang="en-US" b="1">
              <a:solidFill>
                <a:srgbClr val="0000CC"/>
              </a:solidFill>
            </a:endParaRPr>
          </a:p>
        </p:txBody>
      </p:sp>
      <p:sp>
        <p:nvSpPr>
          <p:cNvPr id="14" name="TextBox 13"/>
          <p:cNvSpPr txBox="1"/>
          <p:nvPr/>
        </p:nvSpPr>
        <p:spPr>
          <a:xfrm>
            <a:off x="4090497" y="4446051"/>
            <a:ext cx="1677062" cy="307777"/>
          </a:xfrm>
          <a:prstGeom prst="rect">
            <a:avLst/>
          </a:prstGeom>
          <a:noFill/>
        </p:spPr>
        <p:txBody>
          <a:bodyPr wrap="none" rtlCol="0">
            <a:spAutoFit/>
          </a:bodyPr>
          <a:lstStyle/>
          <a:p>
            <a:r>
              <a:rPr lang="en-US" b="1" smtClean="0">
                <a:solidFill>
                  <a:srgbClr val="0000CC"/>
                </a:solidFill>
              </a:rPr>
              <a:t>Con chim cú mèo</a:t>
            </a:r>
            <a:endParaRPr lang="en-US" b="1">
              <a:solidFill>
                <a:srgbClr val="0000CC"/>
              </a:solidFill>
            </a:endParaRPr>
          </a:p>
        </p:txBody>
      </p:sp>
      <p:sp>
        <p:nvSpPr>
          <p:cNvPr id="5" name="AutoShape 2" descr="Chim Tu Hú ăn gì? Có độc ác không? Tiếng Tu Hú kêu báo hiệu điều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TOP 12 bài phân tích Khi con tu hú siêu hay - Văn mẫu lớp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717" y="1055395"/>
            <a:ext cx="2432391" cy="130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93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226"/>
                                        </p:tgtEl>
                                        <p:attrNameLst>
                                          <p:attrName>style.visibility</p:attrName>
                                        </p:attrNameLst>
                                      </p:cBhvr>
                                      <p:to>
                                        <p:strVal val="visible"/>
                                      </p:to>
                                    </p:set>
                                    <p:anim calcmode="lin" valueType="num">
                                      <p:cBhvr additive="base">
                                        <p:cTn id="32" dur="500" fill="hold"/>
                                        <p:tgtEl>
                                          <p:spTgt spid="9226"/>
                                        </p:tgtEl>
                                        <p:attrNameLst>
                                          <p:attrName>ppt_x</p:attrName>
                                        </p:attrNameLst>
                                      </p:cBhvr>
                                      <p:tavLst>
                                        <p:tav tm="0">
                                          <p:val>
                                            <p:strVal val="#ppt_x"/>
                                          </p:val>
                                        </p:tav>
                                        <p:tav tm="100000">
                                          <p:val>
                                            <p:strVal val="#ppt_x"/>
                                          </p:val>
                                        </p:tav>
                                      </p:tavLst>
                                    </p:anim>
                                    <p:anim calcmode="lin" valueType="num">
                                      <p:cBhvr additive="base">
                                        <p:cTn id="33" dur="500" fill="hold"/>
                                        <p:tgtEl>
                                          <p:spTgt spid="9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3"/>
          <p:cNvGrpSpPr/>
          <p:nvPr/>
        </p:nvGrpSpPr>
        <p:grpSpPr>
          <a:xfrm>
            <a:off x="-1653" y="4442940"/>
            <a:ext cx="6859653" cy="683464"/>
            <a:chOff x="-17585" y="5729324"/>
            <a:chExt cx="12203723" cy="1123362"/>
          </a:xfrm>
        </p:grpSpPr>
        <p:pic>
          <p:nvPicPr>
            <p:cNvPr id="21" name="图片 24"/>
            <p:cNvPicPr>
              <a:picLocks noChangeAspect="1"/>
            </p:cNvPicPr>
            <p:nvPr/>
          </p:nvPicPr>
          <p:blipFill rotWithShape="1">
            <a:blip r:embed="rId3"/>
            <a:srcRect l="1990"/>
            <a:stretch/>
          </p:blipFill>
          <p:spPr>
            <a:xfrm>
              <a:off x="-17585" y="5729324"/>
              <a:ext cx="8659753" cy="1123362"/>
            </a:xfrm>
            <a:prstGeom prst="rect">
              <a:avLst/>
            </a:prstGeom>
          </p:spPr>
        </p:pic>
        <p:pic>
          <p:nvPicPr>
            <p:cNvPr id="22" name="图片 25"/>
            <p:cNvPicPr>
              <a:picLocks noChangeAspect="1"/>
            </p:cNvPicPr>
            <p:nvPr/>
          </p:nvPicPr>
          <p:blipFill rotWithShape="1">
            <a:blip r:embed="rId3"/>
            <a:srcRect r="21459"/>
            <a:stretch/>
          </p:blipFill>
          <p:spPr>
            <a:xfrm>
              <a:off x="5398477" y="5729324"/>
              <a:ext cx="6787661" cy="1123362"/>
            </a:xfrm>
            <a:prstGeom prst="rect">
              <a:avLst/>
            </a:prstGeom>
          </p:spPr>
        </p:pic>
      </p:grpSp>
      <p:sp>
        <p:nvSpPr>
          <p:cNvPr id="7" name="PA_文本框 2">
            <a:extLst>
              <a:ext uri="{FF2B5EF4-FFF2-40B4-BE49-F238E27FC236}">
                <a16:creationId xmlns="" xmlns:a16="http://schemas.microsoft.com/office/drawing/2014/main" id="{2192ECB5-2F68-45F2-9015-3DE164A7C0F2}"/>
              </a:ext>
            </a:extLst>
          </p:cNvPr>
          <p:cNvSpPr txBox="1"/>
          <p:nvPr>
            <p:custDataLst>
              <p:tags r:id="rId1"/>
            </p:custDataLst>
          </p:nvPr>
        </p:nvSpPr>
        <p:spPr>
          <a:xfrm>
            <a:off x="2755947" y="973702"/>
            <a:ext cx="1014476" cy="274460"/>
          </a:xfrm>
          <a:prstGeom prst="rect">
            <a:avLst/>
          </a:prstGeom>
          <a:noFill/>
        </p:spPr>
        <p:txBody>
          <a:bodyPr wrap="square" lIns="43205" tIns="21603" rIns="43205" bIns="21603" rtlCol="0">
            <a:spAutoFit/>
          </a:bodyPr>
          <a:lstStyle/>
          <a:p>
            <a:pPr algn="ctr"/>
            <a:r>
              <a:rPr lang="zh-CN" altLang="en-US" sz="1500" dirty="0">
                <a:solidFill>
                  <a:schemeClr val="tx2"/>
                </a:solidFill>
                <a:cs typeface="+mn-ea"/>
                <a:sym typeface="+mn-lt"/>
              </a:rPr>
              <a:t> </a:t>
            </a:r>
          </a:p>
        </p:txBody>
      </p:sp>
      <p:sp>
        <p:nvSpPr>
          <p:cNvPr id="9" name="TextBox 8"/>
          <p:cNvSpPr txBox="1"/>
          <p:nvPr/>
        </p:nvSpPr>
        <p:spPr>
          <a:xfrm>
            <a:off x="2002657" y="1963610"/>
            <a:ext cx="3025792" cy="397571"/>
          </a:xfrm>
          <a:prstGeom prst="rect">
            <a:avLst/>
          </a:prstGeom>
          <a:noFill/>
        </p:spPr>
        <p:txBody>
          <a:bodyPr wrap="square" lIns="43205" tIns="21603" rIns="43205" bIns="21603" rtlCol="0">
            <a:spAutoFit/>
          </a:bodyPr>
          <a:lstStyle/>
          <a:p>
            <a:pPr algn="just"/>
            <a:endParaRPr lang="en-US" sz="2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6">
            <a:extLst>
              <a:ext uri="{FF2B5EF4-FFF2-40B4-BE49-F238E27FC236}">
                <a16:creationId xmlns=""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054" y="187878"/>
            <a:ext cx="698985" cy="676514"/>
          </a:xfrm>
          <a:prstGeom prst="rect">
            <a:avLst/>
          </a:prstGeom>
        </p:spPr>
      </p:pic>
      <p:pic>
        <p:nvPicPr>
          <p:cNvPr id="13" name="图片 7">
            <a:extLst>
              <a:ext uri="{FF2B5EF4-FFF2-40B4-BE49-F238E27FC236}">
                <a16:creationId xmlns="" xmlns:a16="http://schemas.microsoft.com/office/drawing/2014/main" id="{1E823975-2998-46BE-82BB-2BCA69AA2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646" y="647192"/>
            <a:ext cx="749206" cy="765589"/>
          </a:xfrm>
          <a:prstGeom prst="rect">
            <a:avLst/>
          </a:prstGeom>
        </p:spPr>
      </p:pic>
      <p:pic>
        <p:nvPicPr>
          <p:cNvPr id="14" name="图片 8">
            <a:extLst>
              <a:ext uri="{FF2B5EF4-FFF2-40B4-BE49-F238E27FC236}">
                <a16:creationId xmlns="" xmlns:a16="http://schemas.microsoft.com/office/drawing/2014/main" id="{95E7A02D-12BE-49C7-BE19-B776539B2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737"/>
            <a:ext cx="863742" cy="927406"/>
          </a:xfrm>
          <a:prstGeom prst="rect">
            <a:avLst/>
          </a:prstGeom>
        </p:spPr>
      </p:pic>
      <p:pic>
        <p:nvPicPr>
          <p:cNvPr id="1034" name="Picture 10" descr="Sở giáo dục và đào tạo thành phố Hồ Chí Mi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177"/>
                    </a14:imgEffect>
                  </a14:imgLayer>
                </a14:imgProps>
              </a:ext>
              <a:ext uri="{28A0092B-C50C-407E-A947-70E740481C1C}">
                <a14:useLocalDpi xmlns:a14="http://schemas.microsoft.com/office/drawing/2010/main" val="0"/>
              </a:ext>
            </a:extLst>
          </a:blip>
          <a:srcRect/>
          <a:stretch>
            <a:fillRect/>
          </a:stretch>
        </p:blipFill>
        <p:spPr bwMode="auto">
          <a:xfrm>
            <a:off x="5369201" y="2599153"/>
            <a:ext cx="1420693" cy="2253004"/>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277091" y="1248162"/>
            <a:ext cx="4253345" cy="1855256"/>
          </a:xfrm>
          <a:prstGeom prst="wedgeEllipseCallout">
            <a:avLst>
              <a:gd name="adj1" fmla="val 68842"/>
              <a:gd name="adj2" fmla="val 40112"/>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Tôi</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là</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gà</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tôi</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như</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đồng</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hồ</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báo</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thức</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báo</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cho</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mọi</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mau</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thức</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dậy</a:t>
            </a:r>
            <a:r>
              <a:rPr lang="en-US" sz="23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a:extLst>
              <a:ext uri="{FF2B5EF4-FFF2-40B4-BE49-F238E27FC236}">
                <a16:creationId xmlns="" xmlns:a16="http://schemas.microsoft.com/office/drawing/2014/main" id="{0DEEC8A3-6233-4513-850A-83D19282324D}"/>
              </a:ext>
            </a:extLst>
          </p:cNvPr>
          <p:cNvSpPr txBox="1"/>
          <p:nvPr/>
        </p:nvSpPr>
        <p:spPr>
          <a:xfrm>
            <a:off x="397202" y="170139"/>
            <a:ext cx="5996213" cy="830997"/>
          </a:xfrm>
          <a:prstGeom prst="rect">
            <a:avLst/>
          </a:prstGeom>
          <a:noFill/>
        </p:spPr>
        <p:txBody>
          <a:bodyPr wrap="square" rtlCol="0">
            <a:spAutoFit/>
          </a:bodyPr>
          <a:lstStyle/>
          <a:p>
            <a:pPr algn="just"/>
            <a:r>
              <a:rPr lang="vi-VN" sz="2400" b="1" dirty="0">
                <a:solidFill>
                  <a:srgbClr val="FF0000"/>
                </a:solidFill>
                <a:latin typeface="UTM Avo" panose="02040603050506020204" pitchFamily="18" charset="0"/>
              </a:rPr>
              <a:t>2. Đóng vai một con vật trong bài, nói về công việc của mình.</a:t>
            </a:r>
          </a:p>
        </p:txBody>
      </p:sp>
    </p:spTree>
    <p:extLst>
      <p:ext uri="{BB962C8B-B14F-4D97-AF65-F5344CB8AC3E}">
        <p14:creationId xmlns:p14="http://schemas.microsoft.com/office/powerpoint/2010/main" val="34985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nodePh="1">
                                  <p:stCondLst>
                                    <p:cond delay="0"/>
                                  </p:stCondLst>
                                  <p:endCondLst>
                                    <p:cond evt="begin" delay="0">
                                      <p:tn val="12"/>
                                    </p:cond>
                                  </p:end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wipe(down)">
                                      <p:cBhvr>
                                        <p:cTn id="19" dur="500"/>
                                        <p:tgtEl>
                                          <p:spTgt spid="10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23"/>
          <p:cNvGrpSpPr/>
          <p:nvPr/>
        </p:nvGrpSpPr>
        <p:grpSpPr>
          <a:xfrm>
            <a:off x="-1653" y="4442940"/>
            <a:ext cx="6859653" cy="683464"/>
            <a:chOff x="-17585" y="5729324"/>
            <a:chExt cx="12203723" cy="1123362"/>
          </a:xfrm>
        </p:grpSpPr>
        <p:pic>
          <p:nvPicPr>
            <p:cNvPr id="21" name="图片 24"/>
            <p:cNvPicPr>
              <a:picLocks noChangeAspect="1"/>
            </p:cNvPicPr>
            <p:nvPr/>
          </p:nvPicPr>
          <p:blipFill rotWithShape="1">
            <a:blip r:embed="rId3"/>
            <a:srcRect l="1990"/>
            <a:stretch/>
          </p:blipFill>
          <p:spPr>
            <a:xfrm>
              <a:off x="-17585" y="5729324"/>
              <a:ext cx="8659753" cy="1123362"/>
            </a:xfrm>
            <a:prstGeom prst="rect">
              <a:avLst/>
            </a:prstGeom>
          </p:spPr>
        </p:pic>
        <p:pic>
          <p:nvPicPr>
            <p:cNvPr id="22" name="图片 25"/>
            <p:cNvPicPr>
              <a:picLocks noChangeAspect="1"/>
            </p:cNvPicPr>
            <p:nvPr/>
          </p:nvPicPr>
          <p:blipFill rotWithShape="1">
            <a:blip r:embed="rId3"/>
            <a:srcRect r="21459"/>
            <a:stretch/>
          </p:blipFill>
          <p:spPr>
            <a:xfrm>
              <a:off x="5398477" y="5729324"/>
              <a:ext cx="6787661" cy="1123362"/>
            </a:xfrm>
            <a:prstGeom prst="rect">
              <a:avLst/>
            </a:prstGeom>
          </p:spPr>
        </p:pic>
      </p:grpSp>
      <p:sp>
        <p:nvSpPr>
          <p:cNvPr id="7" name="PA_文本框 2">
            <a:extLst>
              <a:ext uri="{FF2B5EF4-FFF2-40B4-BE49-F238E27FC236}">
                <a16:creationId xmlns="" xmlns:a16="http://schemas.microsoft.com/office/drawing/2014/main" id="{2192ECB5-2F68-45F2-9015-3DE164A7C0F2}"/>
              </a:ext>
            </a:extLst>
          </p:cNvPr>
          <p:cNvSpPr txBox="1"/>
          <p:nvPr>
            <p:custDataLst>
              <p:tags r:id="rId1"/>
            </p:custDataLst>
          </p:nvPr>
        </p:nvSpPr>
        <p:spPr>
          <a:xfrm>
            <a:off x="2755947" y="973702"/>
            <a:ext cx="1014476" cy="274460"/>
          </a:xfrm>
          <a:prstGeom prst="rect">
            <a:avLst/>
          </a:prstGeom>
          <a:noFill/>
        </p:spPr>
        <p:txBody>
          <a:bodyPr wrap="square" lIns="43205" tIns="21603" rIns="43205" bIns="21603" rtlCol="0">
            <a:spAutoFit/>
          </a:bodyPr>
          <a:lstStyle/>
          <a:p>
            <a:pPr algn="ctr"/>
            <a:r>
              <a:rPr lang="zh-CN" altLang="en-US" sz="1500" dirty="0">
                <a:solidFill>
                  <a:schemeClr val="tx2"/>
                </a:solidFill>
                <a:cs typeface="+mn-ea"/>
                <a:sym typeface="+mn-lt"/>
              </a:rPr>
              <a:t> </a:t>
            </a:r>
          </a:p>
        </p:txBody>
      </p:sp>
      <p:pic>
        <p:nvPicPr>
          <p:cNvPr id="12" name="图片 6">
            <a:extLst>
              <a:ext uri="{FF2B5EF4-FFF2-40B4-BE49-F238E27FC236}">
                <a16:creationId xmlns=""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9320" y="-89255"/>
            <a:ext cx="698985" cy="676514"/>
          </a:xfrm>
          <a:prstGeom prst="rect">
            <a:avLst/>
          </a:prstGeom>
        </p:spPr>
      </p:pic>
      <p:pic>
        <p:nvPicPr>
          <p:cNvPr id="13" name="图片 7">
            <a:extLst>
              <a:ext uri="{FF2B5EF4-FFF2-40B4-BE49-F238E27FC236}">
                <a16:creationId xmlns="" xmlns:a16="http://schemas.microsoft.com/office/drawing/2014/main" id="{1E823975-2998-46BE-82BB-2BCA69AA2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090" y="355407"/>
            <a:ext cx="749206" cy="765589"/>
          </a:xfrm>
          <a:prstGeom prst="rect">
            <a:avLst/>
          </a:prstGeom>
        </p:spPr>
      </p:pic>
      <p:pic>
        <p:nvPicPr>
          <p:cNvPr id="14" name="图片 8">
            <a:extLst>
              <a:ext uri="{FF2B5EF4-FFF2-40B4-BE49-F238E27FC236}">
                <a16:creationId xmlns="" xmlns:a16="http://schemas.microsoft.com/office/drawing/2014/main" id="{95E7A02D-12BE-49C7-BE19-B776539B2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823"/>
            <a:ext cx="863742" cy="927406"/>
          </a:xfrm>
          <a:prstGeom prst="rect">
            <a:avLst/>
          </a:prstGeom>
        </p:spPr>
      </p:pic>
      <p:pic>
        <p:nvPicPr>
          <p:cNvPr id="15" name="图片 10">
            <a:extLst>
              <a:ext uri="{FF2B5EF4-FFF2-40B4-BE49-F238E27FC236}">
                <a16:creationId xmlns="" xmlns:a16="http://schemas.microsoft.com/office/drawing/2014/main" id="{B49B492D-906F-4ADD-8931-5793C9D4D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4139" y="236387"/>
            <a:ext cx="463439" cy="1003627"/>
          </a:xfrm>
          <a:prstGeom prst="rect">
            <a:avLst/>
          </a:prstGeom>
        </p:spPr>
      </p:pic>
      <p:sp>
        <p:nvSpPr>
          <p:cNvPr id="11" name="TextBox 10"/>
          <p:cNvSpPr txBox="1"/>
          <p:nvPr/>
        </p:nvSpPr>
        <p:spPr>
          <a:xfrm>
            <a:off x="429618" y="112068"/>
            <a:ext cx="5784286" cy="397571"/>
          </a:xfrm>
          <a:prstGeom prst="rect">
            <a:avLst/>
          </a:prstGeom>
          <a:noFill/>
        </p:spPr>
        <p:txBody>
          <a:bodyPr wrap="square" lIns="43205" tIns="21603" rIns="43205" bIns="21603" rtlCol="0">
            <a:spAutoFit/>
          </a:bodyPr>
          <a:lstStyle/>
          <a:p>
            <a:pPr algn="just"/>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6" name="Group 15"/>
          <p:cNvGrpSpPr/>
          <p:nvPr/>
        </p:nvGrpSpPr>
        <p:grpSpPr>
          <a:xfrm>
            <a:off x="2836912" y="1945312"/>
            <a:ext cx="1105029" cy="1378473"/>
            <a:chOff x="4378373" y="1760689"/>
            <a:chExt cx="3435254" cy="3355932"/>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373" y="1760689"/>
              <a:ext cx="3435254" cy="3355932"/>
            </a:xfrm>
            <a:prstGeom prst="rect">
              <a:avLst/>
            </a:prstGeom>
          </p:spPr>
        </p:pic>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backgroundRemoval t="309" b="100000" l="0" r="100000">
                          <a14:foregroundMark x1="41056" y1="32235" x2="44477" y2="50360"/>
                          <a14:foregroundMark x1="57087" y1="39032" x2="61290" y2="41916"/>
                        </a14:backgroundRemoval>
                      </a14:imgEffect>
                    </a14:imgLayer>
                  </a14:imgProps>
                </a:ext>
                <a:ext uri="{28A0092B-C50C-407E-A947-70E740481C1C}">
                  <a14:useLocalDpi xmlns:a14="http://schemas.microsoft.com/office/drawing/2010/main" val="0"/>
                </a:ext>
              </a:extLst>
            </a:blip>
            <a:stretch>
              <a:fillRect/>
            </a:stretch>
          </p:blipFill>
          <p:spPr>
            <a:xfrm>
              <a:off x="4896645" y="2588327"/>
              <a:ext cx="2210422" cy="2098064"/>
            </a:xfrm>
            <a:prstGeom prst="rect">
              <a:avLst/>
            </a:prstGeom>
          </p:spPr>
        </p:pic>
      </p:grpSp>
      <p:sp>
        <p:nvSpPr>
          <p:cNvPr id="23" name="Cloud Callout 22"/>
          <p:cNvSpPr/>
          <p:nvPr/>
        </p:nvSpPr>
        <p:spPr>
          <a:xfrm>
            <a:off x="2813579" y="622715"/>
            <a:ext cx="1703003" cy="820259"/>
          </a:xfrm>
          <a:prstGeom prst="cloudCallout">
            <a:avLst>
              <a:gd name="adj1" fmla="val 418"/>
              <a:gd name="adj2" fmla="val 110981"/>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Làm</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loud Callout 23"/>
          <p:cNvSpPr/>
          <p:nvPr/>
        </p:nvSpPr>
        <p:spPr>
          <a:xfrm>
            <a:off x="4412838" y="2005159"/>
            <a:ext cx="1396357" cy="820259"/>
          </a:xfrm>
          <a:prstGeom prst="cloudCallout">
            <a:avLst>
              <a:gd name="adj1" fmla="val -84210"/>
              <a:gd name="adj2" fmla="val -2100"/>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Đi</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Cloud Callout 24"/>
          <p:cNvSpPr/>
          <p:nvPr/>
        </p:nvSpPr>
        <p:spPr>
          <a:xfrm>
            <a:off x="3714659" y="3638012"/>
            <a:ext cx="1396357" cy="820259"/>
          </a:xfrm>
          <a:prstGeom prst="cloudCallout">
            <a:avLst>
              <a:gd name="adj1" fmla="val -60965"/>
              <a:gd name="adj2" fmla="val -92492"/>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Quét</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loud Callout 25"/>
          <p:cNvSpPr/>
          <p:nvPr/>
        </p:nvSpPr>
        <p:spPr>
          <a:xfrm>
            <a:off x="1678493" y="3638011"/>
            <a:ext cx="1507313" cy="820259"/>
          </a:xfrm>
          <a:prstGeom prst="cloudCallout">
            <a:avLst>
              <a:gd name="adj1" fmla="val 44461"/>
              <a:gd name="adj2" fmla="val -98497"/>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Nhặt</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rau</a:t>
            </a:r>
            <a:endPar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Cloud Callout 26"/>
          <p:cNvSpPr/>
          <p:nvPr/>
        </p:nvSpPr>
        <p:spPr>
          <a:xfrm>
            <a:off x="429618" y="1838673"/>
            <a:ext cx="2002531" cy="1016094"/>
          </a:xfrm>
          <a:prstGeom prst="cloudCallout">
            <a:avLst>
              <a:gd name="adj1" fmla="val 70580"/>
              <a:gd name="adj2" fmla="val 13581"/>
            </a:avLst>
          </a:prstGeom>
          <a:solidFill>
            <a:schemeClr val="accent4">
              <a:lumMod val="40000"/>
              <a:lumOff val="60000"/>
            </a:schemeClr>
          </a:solidFill>
          <a:ln>
            <a:solidFill>
              <a:schemeClr val="bg1"/>
            </a:solidFill>
          </a:ln>
        </p:spPr>
        <p:style>
          <a:lnRef idx="1">
            <a:schemeClr val="accent6"/>
          </a:lnRef>
          <a:fillRef idx="2">
            <a:schemeClr val="accent6"/>
          </a:fillRef>
          <a:effectRef idx="1">
            <a:schemeClr val="accent6"/>
          </a:effectRef>
          <a:fontRef idx="minor">
            <a:schemeClr val="dk1"/>
          </a:fontRef>
        </p:style>
        <p:txBody>
          <a:bodyPr lIns="43205" tIns="21603" rIns="43205" bIns="21603" rtlCol="0" anchor="ctr"/>
          <a:lstStyle/>
          <a:p>
            <a:pPr algn="ct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Chơi</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với</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em</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đỡ</a:t>
            </a:r>
            <a:r>
              <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mẹ</a:t>
            </a:r>
            <a:endParaRPr lang="en-US" sz="19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8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660083EC-9CB0-422C-AEC2-DE8E935DA67B}"/>
              </a:ext>
            </a:extLst>
          </p:cNvPr>
          <p:cNvSpPr txBox="1"/>
          <p:nvPr/>
        </p:nvSpPr>
        <p:spPr>
          <a:xfrm>
            <a:off x="561334" y="775201"/>
            <a:ext cx="5829816" cy="830997"/>
          </a:xfrm>
          <a:prstGeom prst="rect">
            <a:avLst/>
          </a:prstGeom>
          <a:noFill/>
        </p:spPr>
        <p:txBody>
          <a:bodyPr wrap="square" rtlCol="0">
            <a:spAutoFit/>
          </a:bodyPr>
          <a:lstStyle/>
          <a:p>
            <a:pPr algn="just"/>
            <a:r>
              <a:rPr lang="vi-VN" sz="2400" b="1" dirty="0">
                <a:solidFill>
                  <a:srgbClr val="FF0000"/>
                </a:solidFill>
                <a:latin typeface="UTM Avo" panose="02040603050506020204" pitchFamily="18" charset="0"/>
              </a:rPr>
              <a:t>4. Theo em, mọi người, mọi vật làm việc như thế nào?</a:t>
            </a:r>
          </a:p>
        </p:txBody>
      </p:sp>
      <p:pic>
        <p:nvPicPr>
          <p:cNvPr id="12" name="Picture 2">
            <a:extLst>
              <a:ext uri="{FF2B5EF4-FFF2-40B4-BE49-F238E27FC236}">
                <a16:creationId xmlns="" xmlns:a16="http://schemas.microsoft.com/office/drawing/2014/main" id="{4D51815C-80D0-48BC-B220-6CC4A59C0E0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266151" y="1488690"/>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F2C7623A-8B14-4FEF-A206-CD6E425C8705}"/>
              </a:ext>
            </a:extLst>
          </p:cNvPr>
          <p:cNvSpPr txBox="1"/>
          <p:nvPr/>
        </p:nvSpPr>
        <p:spPr>
          <a:xfrm>
            <a:off x="561334" y="1844273"/>
            <a:ext cx="5829816" cy="830997"/>
          </a:xfrm>
          <a:prstGeom prst="rect">
            <a:avLst/>
          </a:prstGeom>
          <a:noFill/>
        </p:spPr>
        <p:txBody>
          <a:bodyPr wrap="square" rtlCol="0">
            <a:spAutoFit/>
          </a:bodyPr>
          <a:lstStyle/>
          <a:p>
            <a:pPr algn="just"/>
            <a:r>
              <a:rPr lang="vi-VN" sz="2400" b="1" dirty="0">
                <a:solidFill>
                  <a:srgbClr val="FF0000"/>
                </a:solidFill>
                <a:latin typeface="UTM Avo" panose="02040603050506020204" pitchFamily="18" charset="0"/>
              </a:rPr>
              <a:t>Vì </a:t>
            </a:r>
            <a:r>
              <a:rPr lang="vi-VN" sz="2400" b="1">
                <a:solidFill>
                  <a:srgbClr val="FF0000"/>
                </a:solidFill>
                <a:latin typeface="UTM Avo" panose="02040603050506020204" pitchFamily="18" charset="0"/>
              </a:rPr>
              <a:t>sao mọi người bận rộn nhưng vẫn thấy vui?</a:t>
            </a:r>
            <a:endParaRPr lang="vi-VN" sz="2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3853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660083EC-9CB0-422C-AEC2-DE8E935DA67B}"/>
              </a:ext>
            </a:extLst>
          </p:cNvPr>
          <p:cNvSpPr txBox="1"/>
          <p:nvPr/>
        </p:nvSpPr>
        <p:spPr>
          <a:xfrm>
            <a:off x="582526" y="454529"/>
            <a:ext cx="5829816" cy="498663"/>
          </a:xfrm>
          <a:prstGeom prst="rect">
            <a:avLst/>
          </a:prstGeom>
          <a:noFill/>
        </p:spPr>
        <p:txBody>
          <a:bodyPr wrap="square" rtlCol="0">
            <a:spAutoFit/>
          </a:bodyPr>
          <a:lstStyle/>
          <a:p>
            <a:pPr algn="just">
              <a:lnSpc>
                <a:spcPct val="150000"/>
              </a:lnSpc>
            </a:pPr>
            <a:r>
              <a:rPr lang="en-US" sz="2000" b="1" smtClean="0">
                <a:solidFill>
                  <a:schemeClr val="accent6">
                    <a:lumMod val="75000"/>
                  </a:schemeClr>
                </a:solidFill>
                <a:latin typeface="UTM Avo" panose="02040603050506020204" pitchFamily="18" charset="0"/>
              </a:rPr>
              <a:t>Qua bài học sôm nay con rút ra được điều gì?</a:t>
            </a:r>
            <a:endParaRPr lang="vi-VN" sz="2000" b="1" dirty="0">
              <a:latin typeface="UTM Avo" panose="02040603050506020204" pitchFamily="18" charset="0"/>
            </a:endParaRPr>
          </a:p>
        </p:txBody>
      </p:sp>
      <p:sp>
        <p:nvSpPr>
          <p:cNvPr id="13" name="TextBox 12">
            <a:extLst>
              <a:ext uri="{FF2B5EF4-FFF2-40B4-BE49-F238E27FC236}">
                <a16:creationId xmlns="" xmlns:a16="http://schemas.microsoft.com/office/drawing/2014/main" id="{F2C7623A-8B14-4FEF-A206-CD6E425C8705}"/>
              </a:ext>
            </a:extLst>
          </p:cNvPr>
          <p:cNvSpPr txBox="1"/>
          <p:nvPr/>
        </p:nvSpPr>
        <p:spPr>
          <a:xfrm>
            <a:off x="1005306" y="1126647"/>
            <a:ext cx="4617572" cy="707886"/>
          </a:xfrm>
          <a:prstGeom prst="rect">
            <a:avLst/>
          </a:prstGeom>
          <a:noFill/>
        </p:spPr>
        <p:txBody>
          <a:bodyPr wrap="square" rtlCol="0">
            <a:spAutoFit/>
          </a:bodyPr>
          <a:lstStyle/>
          <a:p>
            <a:pPr algn="just"/>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Mọi</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người</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mọi</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vật</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đều</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hăng</a:t>
            </a:r>
            <a:r>
              <a:rPr lang="en-US" sz="2000" b="1" dirty="0" smtClean="0">
                <a:solidFill>
                  <a:srgbClr val="0000CC"/>
                </a:solidFill>
                <a:latin typeface="UTM Avo" panose="02040603050506020204" pitchFamily="18" charset="0"/>
              </a:rPr>
              <a:t> say </a:t>
            </a:r>
            <a:r>
              <a:rPr lang="en-US" sz="2000" b="1" dirty="0" err="1" smtClean="0">
                <a:solidFill>
                  <a:srgbClr val="0000CC"/>
                </a:solidFill>
                <a:latin typeface="UTM Avo" panose="02040603050506020204" pitchFamily="18" charset="0"/>
              </a:rPr>
              <a:t>làm</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việc</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và</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làm</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việc</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với</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tinh</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thần</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vui</a:t>
            </a:r>
            <a:r>
              <a:rPr lang="en-US" sz="2000" b="1" dirty="0" smtClean="0">
                <a:solidFill>
                  <a:srgbClr val="0000CC"/>
                </a:solidFill>
                <a:latin typeface="UTM Avo" panose="02040603050506020204" pitchFamily="18" charset="0"/>
              </a:rPr>
              <a:t> </a:t>
            </a:r>
            <a:r>
              <a:rPr lang="en-US" sz="2000" b="1" dirty="0" err="1" smtClean="0">
                <a:solidFill>
                  <a:srgbClr val="0000CC"/>
                </a:solidFill>
                <a:latin typeface="UTM Avo" panose="02040603050506020204" pitchFamily="18" charset="0"/>
              </a:rPr>
              <a:t>vẻ</a:t>
            </a:r>
            <a:r>
              <a:rPr lang="en-US" sz="2000" b="1" dirty="0" smtClean="0">
                <a:solidFill>
                  <a:srgbClr val="0000CC"/>
                </a:solidFill>
                <a:latin typeface="UTM Avo" panose="02040603050506020204" pitchFamily="18" charset="0"/>
              </a:rPr>
              <a:t>.</a:t>
            </a:r>
            <a:endParaRPr lang="vi-VN" sz="2000" b="1" dirty="0">
              <a:solidFill>
                <a:srgbClr val="0000CC"/>
              </a:solidFill>
              <a:latin typeface="UTM Avo" panose="0204060305050602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79" y="2016618"/>
            <a:ext cx="6081510" cy="284174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05306" y="696881"/>
            <a:ext cx="1758892" cy="429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rPr>
              <a:t>Nội dung</a:t>
            </a:r>
            <a:endParaRPr lang="en-US" sz="2400">
              <a:solidFill>
                <a:srgbClr val="FF0000"/>
              </a:solidFill>
            </a:endParaRPr>
          </a:p>
        </p:txBody>
      </p:sp>
    </p:spTree>
    <p:extLst>
      <p:ext uri="{BB962C8B-B14F-4D97-AF65-F5344CB8AC3E}">
        <p14:creationId xmlns:p14="http://schemas.microsoft.com/office/powerpoint/2010/main" val="234794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2502758"/>
            <a:ext cx="1480815" cy="2640743"/>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60" y="3843254"/>
            <a:ext cx="1045570" cy="1394093"/>
          </a:xfrm>
          <a:prstGeom prst="rect">
            <a:avLst/>
          </a:prstGeom>
        </p:spPr>
      </p:pic>
      <p:pic>
        <p:nvPicPr>
          <p:cNvPr id="7" name="图片 5">
            <a:extLst>
              <a:ext uri="{FF2B5EF4-FFF2-40B4-BE49-F238E27FC236}">
                <a16:creationId xmlns=""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10" y="-620129"/>
            <a:ext cx="5907749" cy="4905275"/>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5533324" y="1017873"/>
            <a:ext cx="1185865" cy="3990937"/>
          </a:xfrm>
          <a:prstGeom prst="rect">
            <a:avLst/>
          </a:prstGeom>
        </p:spPr>
      </p:pic>
      <p:sp>
        <p:nvSpPr>
          <p:cNvPr id="9" name="Rectangle 11">
            <a:extLst>
              <a:ext uri="{FF2B5EF4-FFF2-40B4-BE49-F238E27FC236}">
                <a16:creationId xmlns="" xmlns:a16="http://schemas.microsoft.com/office/drawing/2014/main" id="{3AD24F28-1415-40B3-A995-3C246C286D7F}"/>
              </a:ext>
            </a:extLst>
          </p:cNvPr>
          <p:cNvSpPr>
            <a:spLocks noChangeArrowheads="1"/>
          </p:cNvSpPr>
          <p:nvPr/>
        </p:nvSpPr>
        <p:spPr bwMode="gray">
          <a:xfrm rot="21292743">
            <a:off x="1598965" y="1850200"/>
            <a:ext cx="3610467" cy="566848"/>
          </a:xfrm>
          <a:prstGeom prst="rect">
            <a:avLst/>
          </a:prstGeom>
          <a:noFill/>
          <a:ln>
            <a:noFill/>
          </a:ln>
        </p:spPr>
        <p:txBody>
          <a:bodyPr wrap="square" lIns="43205" tIns="21603" rIns="43205" bIns="21603">
            <a:spAutoFit/>
          </a:bodyPr>
          <a:lstStyle/>
          <a:p>
            <a:pPr algn="ctr" defTabSz="768058">
              <a:defRPr/>
            </a:pPr>
            <a:r>
              <a:rPr lang="en-US" altLang="zh-CN" sz="3400" b="1" spc="504" dirty="0" err="1">
                <a:solidFill>
                  <a:srgbClr val="002060"/>
                </a:solidFill>
                <a:latin typeface="iCiel Cadena" panose="02000503000000020004" pitchFamily="2" charset="0"/>
                <a:ea typeface="微软雅黑" panose="020B0503020204020204" pitchFamily="34" charset="-122"/>
              </a:rPr>
              <a:t>Luyện</a:t>
            </a:r>
            <a:r>
              <a:rPr lang="en-US" altLang="zh-CN" sz="3400" b="1" spc="504" dirty="0">
                <a:solidFill>
                  <a:srgbClr val="002060"/>
                </a:solidFill>
                <a:latin typeface="iCiel Cadena" panose="02000503000000020004" pitchFamily="2" charset="0"/>
                <a:ea typeface="微软雅黑" panose="020B0503020204020204" pitchFamily="34" charset="-122"/>
              </a:rPr>
              <a:t> </a:t>
            </a:r>
            <a:r>
              <a:rPr lang="en-US" altLang="zh-CN" sz="3400" b="1" spc="504" dirty="0" err="1">
                <a:solidFill>
                  <a:srgbClr val="002060"/>
                </a:solidFill>
                <a:latin typeface="iCiel Cadena" panose="02000503000000020004" pitchFamily="2" charset="0"/>
                <a:ea typeface="微软雅黑" panose="020B0503020204020204" pitchFamily="34" charset="-122"/>
              </a:rPr>
              <a:t>đọc</a:t>
            </a:r>
            <a:r>
              <a:rPr lang="en-US" altLang="zh-CN" sz="3400" b="1" spc="504" dirty="0">
                <a:solidFill>
                  <a:srgbClr val="002060"/>
                </a:solidFill>
                <a:latin typeface="iCiel Cadena" panose="02000503000000020004" pitchFamily="2" charset="0"/>
                <a:ea typeface="微软雅黑" panose="020B0503020204020204" pitchFamily="34" charset="-122"/>
              </a:rPr>
              <a:t> </a:t>
            </a:r>
            <a:r>
              <a:rPr lang="en-US" altLang="zh-CN" sz="3400" b="1" spc="504" dirty="0" err="1">
                <a:solidFill>
                  <a:srgbClr val="002060"/>
                </a:solidFill>
                <a:latin typeface="iCiel Cadena" panose="02000503000000020004" pitchFamily="2" charset="0"/>
                <a:ea typeface="微软雅黑" panose="020B0503020204020204" pitchFamily="34" charset="-122"/>
              </a:rPr>
              <a:t>lại</a:t>
            </a:r>
            <a:endParaRPr lang="zh-CN" altLang="en-US" sz="3400" b="1" spc="504" dirty="0">
              <a:solidFill>
                <a:srgbClr val="002060"/>
              </a:solidFill>
              <a:latin typeface="iCiel Cadena" panose="02000503000000020004" pitchFamily="2" charset="0"/>
              <a:ea typeface="微软雅黑" panose="020B0503020204020204" pitchFamily="34" charset="-122"/>
            </a:endParaRPr>
          </a:p>
        </p:txBody>
      </p:sp>
      <p:pic>
        <p:nvPicPr>
          <p:cNvPr id="10" name="图片 12">
            <a:extLst>
              <a:ext uri="{FF2B5EF4-FFF2-40B4-BE49-F238E27FC236}">
                <a16:creationId xmlns=""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147291" y="203300"/>
            <a:ext cx="619742" cy="826323"/>
          </a:xfrm>
          <a:prstGeom prst="rect">
            <a:avLst/>
          </a:prstGeom>
        </p:spPr>
      </p:pic>
    </p:spTree>
    <p:extLst>
      <p:ext uri="{BB962C8B-B14F-4D97-AF65-F5344CB8AC3E}">
        <p14:creationId xmlns:p14="http://schemas.microsoft.com/office/powerpoint/2010/main" val="204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EC1E3D26-0FBF-489D-9BF9-77F94C02DE90}"/>
              </a:ext>
            </a:extLst>
          </p:cNvPr>
          <p:cNvSpPr txBox="1"/>
          <p:nvPr/>
        </p:nvSpPr>
        <p:spPr>
          <a:xfrm>
            <a:off x="746082" y="337676"/>
            <a:ext cx="5365827"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Làm việc thật là vui</a:t>
            </a:r>
            <a:endParaRPr lang="en-US" sz="1800" b="1" dirty="0">
              <a:solidFill>
                <a:srgbClr val="FF0000"/>
              </a:solidFill>
              <a:latin typeface="UTM Avo" panose="02040603050506020204" pitchFamily="18" charset="0"/>
            </a:endParaRPr>
          </a:p>
        </p:txBody>
      </p:sp>
      <p:sp>
        <p:nvSpPr>
          <p:cNvPr id="7" name="TextBox 6">
            <a:extLst>
              <a:ext uri="{FF2B5EF4-FFF2-40B4-BE49-F238E27FC236}">
                <a16:creationId xmlns="" xmlns:a16="http://schemas.microsoft.com/office/drawing/2014/main" id="{83DE1F8B-C43D-4B7A-8155-BEAC33AC1D49}"/>
              </a:ext>
            </a:extLst>
          </p:cNvPr>
          <p:cNvSpPr txBox="1"/>
          <p:nvPr/>
        </p:nvSpPr>
        <p:spPr>
          <a:xfrm>
            <a:off x="526034" y="791583"/>
            <a:ext cx="5855675" cy="3785652"/>
          </a:xfrm>
          <a:prstGeom prst="rect">
            <a:avLst/>
          </a:prstGeom>
          <a:noFill/>
        </p:spPr>
        <p:txBody>
          <a:bodyPr wrap="square" rtlCol="0">
            <a:spAutoFit/>
          </a:bodyPr>
          <a:lstStyle/>
          <a:p>
            <a:pPr algn="just">
              <a:lnSpc>
                <a:spcPct val="150000"/>
              </a:lnSpc>
            </a:pPr>
            <a:r>
              <a:rPr lang="vi-VN" sz="1500" b="1" dirty="0">
                <a:solidFill>
                  <a:srgbClr val="0000CC"/>
                </a:solidFill>
                <a:latin typeface="UTM Avo" panose="02040603050506020204" pitchFamily="18" charset="0"/>
              </a:rPr>
              <a:t>      Quanh ta, mọi vật, mọi người đều làm việc.</a:t>
            </a:r>
          </a:p>
          <a:p>
            <a:pPr algn="just">
              <a:lnSpc>
                <a:spcPct val="150000"/>
              </a:lnSpc>
            </a:pPr>
            <a:r>
              <a:rPr lang="vi-VN" sz="1500" b="1" dirty="0">
                <a:solidFill>
                  <a:srgbClr val="0000CC"/>
                </a:solidFill>
                <a:latin typeface="UTM Avo" panose="020406030505060202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1500" b="1" dirty="0">
                <a:solidFill>
                  <a:srgbClr val="0000CC"/>
                </a:solidFill>
                <a:latin typeface="UTM Avo" panose="02040603050506020204" pitchFamily="18" charset="0"/>
              </a:rPr>
              <a:t>      Như mọi vật, mọi người, bé cũng làm việc. Bé làm bài. Bé đi học. Học xong, bé quét nhà, nhặt rau, chơi với em đỡ mẹ. Bé luôn luôn bận rộn, mà lúc nào cũng vui.</a:t>
            </a:r>
          </a:p>
          <a:p>
            <a:pPr algn="r"/>
            <a:r>
              <a:rPr lang="vi-VN" sz="1500" b="1" dirty="0">
                <a:solidFill>
                  <a:srgbClr val="0000CC"/>
                </a:solidFill>
                <a:latin typeface="UTM Avo" panose="02040603050506020204" pitchFamily="18" charset="0"/>
              </a:rPr>
              <a:t>(</a:t>
            </a:r>
            <a:r>
              <a:rPr lang="vi-VN" sz="1500" b="1" i="1" dirty="0">
                <a:solidFill>
                  <a:srgbClr val="0000CC"/>
                </a:solidFill>
                <a:latin typeface="UTM Avo" panose="02040603050506020204" pitchFamily="18" charset="0"/>
              </a:rPr>
              <a:t>Theo </a:t>
            </a:r>
            <a:r>
              <a:rPr lang="vi-VN" sz="1500" b="1" dirty="0">
                <a:solidFill>
                  <a:srgbClr val="0000CC"/>
                </a:solidFill>
                <a:latin typeface="UTM Avo" panose="02040603050506020204" pitchFamily="18" charset="0"/>
              </a:rPr>
              <a:t>Tô Hoài)</a:t>
            </a:r>
            <a:endParaRPr lang="en-US" sz="1500" b="1" dirty="0">
              <a:solidFill>
                <a:srgbClr val="0000CC"/>
              </a:solidFill>
              <a:latin typeface="UTM Avo" panose="02040603050506020204" pitchFamily="18" charset="0"/>
            </a:endParaRPr>
          </a:p>
        </p:txBody>
      </p:sp>
    </p:spTree>
    <p:extLst>
      <p:ext uri="{BB962C8B-B14F-4D97-AF65-F5344CB8AC3E}">
        <p14:creationId xmlns:p14="http://schemas.microsoft.com/office/powerpoint/2010/main" val="3075324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83DE1F8B-C43D-4B7A-8155-BEAC33AC1D49}"/>
              </a:ext>
            </a:extLst>
          </p:cNvPr>
          <p:cNvSpPr txBox="1"/>
          <p:nvPr/>
        </p:nvSpPr>
        <p:spPr>
          <a:xfrm>
            <a:off x="803124" y="902418"/>
            <a:ext cx="5403711" cy="2795958"/>
          </a:xfrm>
          <a:prstGeom prst="rect">
            <a:avLst/>
          </a:prstGeom>
          <a:noFill/>
        </p:spPr>
        <p:txBody>
          <a:bodyPr wrap="square" rtlCol="0">
            <a:spAutoFit/>
          </a:bodyPr>
          <a:lstStyle/>
          <a:p>
            <a:pPr algn="just">
              <a:lnSpc>
                <a:spcPct val="150000"/>
              </a:lnSpc>
            </a:pPr>
            <a:r>
              <a:rPr lang="en-US" sz="2400" b="1">
                <a:solidFill>
                  <a:srgbClr val="0000CC"/>
                </a:solidFill>
                <a:latin typeface="UTM Avo" panose="02040603050506020204" pitchFamily="18" charset="0"/>
              </a:rPr>
              <a:t> </a:t>
            </a:r>
            <a:r>
              <a:rPr lang="en-US" sz="2400" b="1" smtClean="0">
                <a:solidFill>
                  <a:srgbClr val="0000CC"/>
                </a:solidFill>
                <a:latin typeface="UTM Avo" panose="02040603050506020204" pitchFamily="18" charset="0"/>
              </a:rPr>
              <a:t>        </a:t>
            </a:r>
            <a:r>
              <a:rPr lang="vi-VN" sz="2400" b="1" smtClean="0">
                <a:solidFill>
                  <a:srgbClr val="0000CC"/>
                </a:solidFill>
                <a:latin typeface="UTM Avo" panose="02040603050506020204" pitchFamily="18" charset="0"/>
              </a:rPr>
              <a:t>Như </a:t>
            </a:r>
            <a:r>
              <a:rPr lang="vi-VN" sz="2400" b="1" dirty="0">
                <a:solidFill>
                  <a:srgbClr val="0000CC"/>
                </a:solidFill>
                <a:latin typeface="UTM Avo" panose="02040603050506020204" pitchFamily="18" charset="0"/>
              </a:rPr>
              <a:t>mọi vật, mọi người, bé cũng làm việc. Bé làm bài. Bé đi học. Học xong, bé quét nhà, nhặt rau, chơi với em đỡ mẹ. Bé luôn luôn bận rộn, mà lúc nào cũng </a:t>
            </a:r>
            <a:r>
              <a:rPr lang="vi-VN" sz="2400" b="1">
                <a:solidFill>
                  <a:srgbClr val="0000CC"/>
                </a:solidFill>
                <a:latin typeface="UTM Avo" panose="02040603050506020204" pitchFamily="18" charset="0"/>
              </a:rPr>
              <a:t>vui</a:t>
            </a:r>
            <a:r>
              <a:rPr lang="vi-VN" sz="2400" b="1" smtClean="0">
                <a:solidFill>
                  <a:srgbClr val="0000CC"/>
                </a:solidFill>
                <a:latin typeface="UTM Avo" panose="02040603050506020204" pitchFamily="18" charset="0"/>
              </a:rPr>
              <a:t>.</a:t>
            </a:r>
            <a:endParaRPr lang="vi-VN" sz="2400" b="1" dirty="0">
              <a:solidFill>
                <a:srgbClr val="0000CC"/>
              </a:solidFill>
              <a:latin typeface="UTM Avo" panose="02040603050506020204" pitchFamily="18" charset="0"/>
            </a:endParaRPr>
          </a:p>
        </p:txBody>
      </p:sp>
      <p:cxnSp>
        <p:nvCxnSpPr>
          <p:cNvPr id="4" name="Straight Connector 3">
            <a:hlinkClick r:id="rId2" action="ppaction://hlinksldjump"/>
          </p:cNvPr>
          <p:cNvCxnSpPr/>
          <p:nvPr/>
        </p:nvCxnSpPr>
        <p:spPr>
          <a:xfrm>
            <a:off x="946418" y="1946763"/>
            <a:ext cx="100748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hlinkClick r:id="rId2" action="ppaction://hlinksldjump"/>
          </p:cNvPr>
          <p:cNvCxnSpPr/>
          <p:nvPr/>
        </p:nvCxnSpPr>
        <p:spPr>
          <a:xfrm>
            <a:off x="4049835" y="3068980"/>
            <a:ext cx="100748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hlinkClick r:id="rId2" action="ppaction://hlinksldjump"/>
          </p:cNvPr>
          <p:cNvCxnSpPr/>
          <p:nvPr/>
        </p:nvCxnSpPr>
        <p:spPr>
          <a:xfrm>
            <a:off x="2151763" y="3608519"/>
            <a:ext cx="50374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823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20FE26-1367-4A3F-85DE-8373044CA43F}"/>
              </a:ext>
            </a:extLst>
          </p:cNvPr>
          <p:cNvSpPr/>
          <p:nvPr/>
        </p:nvSpPr>
        <p:spPr>
          <a:xfrm>
            <a:off x="281174" y="318887"/>
            <a:ext cx="6185221" cy="4470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sz="1500"/>
          </a:p>
        </p:txBody>
      </p:sp>
      <p:pic>
        <p:nvPicPr>
          <p:cNvPr id="15" name="图片 73732" descr="PPT素材-12"/>
          <p:cNvPicPr>
            <a:picLocks noChangeAspect="1"/>
          </p:cNvPicPr>
          <p:nvPr/>
        </p:nvPicPr>
        <p:blipFill>
          <a:blip r:embed="rId2"/>
          <a:stretch>
            <a:fillRect/>
          </a:stretch>
        </p:blipFill>
        <p:spPr>
          <a:xfrm>
            <a:off x="256706" y="84992"/>
            <a:ext cx="6449912" cy="5058508"/>
          </a:xfrm>
          <a:prstGeom prst="rect">
            <a:avLst/>
          </a:prstGeom>
          <a:noFill/>
          <a:ln w="9525">
            <a:noFill/>
          </a:ln>
        </p:spPr>
      </p:pic>
      <p:sp>
        <p:nvSpPr>
          <p:cNvPr id="8" name="Rectangle 11">
            <a:extLst>
              <a:ext uri="{FF2B5EF4-FFF2-40B4-BE49-F238E27FC236}">
                <a16:creationId xmlns="" xmlns:a16="http://schemas.microsoft.com/office/drawing/2014/main" id="{3AD24F28-1415-40B3-A995-3C246C286D7F}"/>
              </a:ext>
            </a:extLst>
          </p:cNvPr>
          <p:cNvSpPr>
            <a:spLocks noChangeArrowheads="1"/>
          </p:cNvSpPr>
          <p:nvPr/>
        </p:nvSpPr>
        <p:spPr bwMode="gray">
          <a:xfrm>
            <a:off x="908696" y="2538466"/>
            <a:ext cx="4930176" cy="759208"/>
          </a:xfrm>
          <a:prstGeom prst="rect">
            <a:avLst/>
          </a:prstGeom>
          <a:noFill/>
          <a:ln>
            <a:noFill/>
          </a:ln>
        </p:spPr>
        <p:txBody>
          <a:bodyPr wrap="square" lIns="43205" tIns="21603" rIns="43205" bIns="21603">
            <a:spAutoFit/>
          </a:bodyPr>
          <a:lstStyle/>
          <a:p>
            <a:pPr algn="ctr" defTabSz="768058">
              <a:lnSpc>
                <a:spcPct val="150000"/>
              </a:lnSpc>
              <a:defRPr/>
            </a:pP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tập</a:t>
            </a:r>
            <a:r>
              <a:rPr lang="en-US" altLang="zh-CN"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theo</a:t>
            </a:r>
            <a:r>
              <a:rPr lang="en-US" altLang="zh-CN"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văn</a:t>
            </a:r>
            <a:r>
              <a:rPr lang="en-US" altLang="zh-CN"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bản</a:t>
            </a:r>
            <a:r>
              <a:rPr lang="en-US" altLang="zh-CN"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3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endParaRPr lang="zh-CN" altLang="en-US" sz="3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5983423" y="29585"/>
            <a:ext cx="723195" cy="14320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708" y="184156"/>
            <a:ext cx="1834585" cy="181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30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8125728F-46F9-4264-9F8C-8B8B89F43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4" y="4555738"/>
            <a:ext cx="6858000" cy="599582"/>
          </a:xfrm>
          <a:prstGeom prst="rect">
            <a:avLst/>
          </a:prstGeom>
        </p:spPr>
      </p:pic>
      <p:pic>
        <p:nvPicPr>
          <p:cNvPr id="5" name="图片 4">
            <a:extLst>
              <a:ext uri="{FF2B5EF4-FFF2-40B4-BE49-F238E27FC236}">
                <a16:creationId xmlns="" xmlns:a16="http://schemas.microsoft.com/office/drawing/2014/main" id="{E43A4F44-8C5E-42D9-AB33-BE1B9BC53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73" y="197206"/>
            <a:ext cx="442412" cy="438298"/>
          </a:xfrm>
          <a:prstGeom prst="rect">
            <a:avLst/>
          </a:prstGeom>
        </p:spPr>
      </p:pic>
      <p:pic>
        <p:nvPicPr>
          <p:cNvPr id="6" name="图片 5">
            <a:extLst>
              <a:ext uri="{FF2B5EF4-FFF2-40B4-BE49-F238E27FC236}">
                <a16:creationId xmlns="" xmlns:a16="http://schemas.microsoft.com/office/drawing/2014/main" id="{3A4871B5-2A6E-4C95-A739-F5C69C9AB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1224" y="948613"/>
            <a:ext cx="408074" cy="404279"/>
          </a:xfrm>
          <a:prstGeom prst="rect">
            <a:avLst/>
          </a:prstGeom>
        </p:spPr>
      </p:pic>
      <p:pic>
        <p:nvPicPr>
          <p:cNvPr id="7" name="图片 6">
            <a:extLst>
              <a:ext uri="{FF2B5EF4-FFF2-40B4-BE49-F238E27FC236}">
                <a16:creationId xmlns="" xmlns:a16="http://schemas.microsoft.com/office/drawing/2014/main" id="{BB032A17-5C67-4FCC-BA77-943579DC76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320" y="-89255"/>
            <a:ext cx="698985" cy="676514"/>
          </a:xfrm>
          <a:prstGeom prst="rect">
            <a:avLst/>
          </a:prstGeom>
        </p:spPr>
      </p:pic>
      <p:pic>
        <p:nvPicPr>
          <p:cNvPr id="8" name="图片 7">
            <a:extLst>
              <a:ext uri="{FF2B5EF4-FFF2-40B4-BE49-F238E27FC236}">
                <a16:creationId xmlns="" xmlns:a16="http://schemas.microsoft.com/office/drawing/2014/main" id="{1E823975-2998-46BE-82BB-2BCA69AA20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4090" y="355407"/>
            <a:ext cx="749206" cy="765589"/>
          </a:xfrm>
          <a:prstGeom prst="rect">
            <a:avLst/>
          </a:prstGeom>
        </p:spPr>
      </p:pic>
      <p:pic>
        <p:nvPicPr>
          <p:cNvPr id="9" name="图片 8">
            <a:extLst>
              <a:ext uri="{FF2B5EF4-FFF2-40B4-BE49-F238E27FC236}">
                <a16:creationId xmlns="" xmlns:a16="http://schemas.microsoft.com/office/drawing/2014/main" id="{95E7A02D-12BE-49C7-BE19-B776539B2A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83" y="-317693"/>
            <a:ext cx="863742" cy="927406"/>
          </a:xfrm>
          <a:prstGeom prst="rect">
            <a:avLst/>
          </a:prstGeom>
        </p:spPr>
      </p:pic>
      <p:pic>
        <p:nvPicPr>
          <p:cNvPr id="11" name="图片 10">
            <a:extLst>
              <a:ext uri="{FF2B5EF4-FFF2-40B4-BE49-F238E27FC236}">
                <a16:creationId xmlns="" xmlns:a16="http://schemas.microsoft.com/office/drawing/2014/main" id="{B49B492D-906F-4ADD-8931-5793C9D4D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7087" y="-208072"/>
            <a:ext cx="463439" cy="1003627"/>
          </a:xfrm>
          <a:prstGeom prst="rect">
            <a:avLst/>
          </a:prstGeom>
        </p:spPr>
      </p:pic>
      <p:sp>
        <p:nvSpPr>
          <p:cNvPr id="13" name="任意多边形: 形状 12">
            <a:extLst>
              <a:ext uri="{FF2B5EF4-FFF2-40B4-BE49-F238E27FC236}">
                <a16:creationId xmlns="" xmlns:a16="http://schemas.microsoft.com/office/drawing/2014/main" id="{3C09AE8E-05AD-484A-9A22-7F536B362F1F}"/>
              </a:ext>
            </a:extLst>
          </p:cNvPr>
          <p:cNvSpPr/>
          <p:nvPr/>
        </p:nvSpPr>
        <p:spPr>
          <a:xfrm>
            <a:off x="210061" y="430288"/>
            <a:ext cx="15122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sz="1500"/>
          </a:p>
        </p:txBody>
      </p:sp>
      <p:sp>
        <p:nvSpPr>
          <p:cNvPr id="14" name="任意多边形: 形状 13">
            <a:extLst>
              <a:ext uri="{FF2B5EF4-FFF2-40B4-BE49-F238E27FC236}">
                <a16:creationId xmlns="" xmlns:a16="http://schemas.microsoft.com/office/drawing/2014/main" id="{214322A6-6768-4D60-A5EA-E05A48D9C409}"/>
              </a:ext>
            </a:extLst>
          </p:cNvPr>
          <p:cNvSpPr/>
          <p:nvPr/>
        </p:nvSpPr>
        <p:spPr>
          <a:xfrm>
            <a:off x="5986846" y="849001"/>
            <a:ext cx="15122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sz="1500"/>
          </a:p>
        </p:txBody>
      </p:sp>
      <p:sp>
        <p:nvSpPr>
          <p:cNvPr id="16" name="任意多边形: 形状 15">
            <a:extLst>
              <a:ext uri="{FF2B5EF4-FFF2-40B4-BE49-F238E27FC236}">
                <a16:creationId xmlns="" xmlns:a16="http://schemas.microsoft.com/office/drawing/2014/main" id="{9A53673D-C176-464D-96F2-9CAC6D1D2BFB}"/>
              </a:ext>
            </a:extLst>
          </p:cNvPr>
          <p:cNvSpPr/>
          <p:nvPr/>
        </p:nvSpPr>
        <p:spPr>
          <a:xfrm>
            <a:off x="6639299" y="1354798"/>
            <a:ext cx="151227" cy="174699"/>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pPr algn="ctr"/>
            <a:endParaRPr lang="zh-CN" altLang="en-US" sz="150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40" name="图片 39">
            <a:extLst>
              <a:ext uri="{FF2B5EF4-FFF2-40B4-BE49-F238E27FC236}">
                <a16:creationId xmlns="" xmlns:a16="http://schemas.microsoft.com/office/drawing/2014/main" id="{86F1B3D7-58B9-4288-A1C5-63FCFA409B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474" y="4218742"/>
            <a:ext cx="1110181" cy="1137844"/>
          </a:xfrm>
          <a:prstGeom prst="rect">
            <a:avLst/>
          </a:prstGeom>
        </p:spPr>
      </p:pic>
      <p:sp>
        <p:nvSpPr>
          <p:cNvPr id="41" name="TextBox 40"/>
          <p:cNvSpPr txBox="1"/>
          <p:nvPr/>
        </p:nvSpPr>
        <p:spPr>
          <a:xfrm>
            <a:off x="426616" y="462674"/>
            <a:ext cx="6074368" cy="751514"/>
          </a:xfrm>
          <a:prstGeom prst="rect">
            <a:avLst/>
          </a:prstGeom>
          <a:noFill/>
        </p:spPr>
        <p:txBody>
          <a:bodyPr wrap="square" lIns="43205" tIns="21603" rIns="43205" bIns="21603" rtlCol="0">
            <a:spAutoFit/>
          </a:bodyPr>
          <a:lstStyle/>
          <a:p>
            <a:pPr algn="just"/>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cột</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tạo</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PA_图片 1" descr="图片包含 玩偶, 玩具, 室内, 天空&#10;&#10;已生成极高可信度的说明">
            <a:extLst>
              <a:ext uri="{FF2B5EF4-FFF2-40B4-BE49-F238E27FC236}">
                <a16:creationId xmlns="" xmlns:a16="http://schemas.microsoft.com/office/drawing/2014/main" id="{99BC19F7-603F-4893-B6D9-BEE730DE4011}"/>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2430697" y="3662918"/>
            <a:ext cx="1270251" cy="1693668"/>
          </a:xfrm>
          <a:prstGeom prst="rect">
            <a:avLst/>
          </a:prstGeom>
        </p:spPr>
      </p:pic>
      <p:sp>
        <p:nvSpPr>
          <p:cNvPr id="2" name="TextBox 1"/>
          <p:cNvSpPr txBox="1"/>
          <p:nvPr/>
        </p:nvSpPr>
        <p:spPr>
          <a:xfrm>
            <a:off x="1312946" y="1296011"/>
            <a:ext cx="406066" cy="443737"/>
          </a:xfrm>
          <a:prstGeom prst="rect">
            <a:avLst/>
          </a:prstGeom>
          <a:noFill/>
        </p:spPr>
        <p:txBody>
          <a:bodyPr wrap="square" lIns="43205" tIns="21603" rIns="43205" bIns="21603" rtlCol="0">
            <a:spAutoFit/>
          </a:bodyPr>
          <a:lstStyle/>
          <a:p>
            <a:r>
              <a:rPr lang="en-US" sz="2600" b="1" dirty="0">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2" name="TextBox 21"/>
          <p:cNvSpPr txBox="1"/>
          <p:nvPr/>
        </p:nvSpPr>
        <p:spPr>
          <a:xfrm>
            <a:off x="5039768" y="1291466"/>
            <a:ext cx="406066" cy="443737"/>
          </a:xfrm>
          <a:prstGeom prst="rect">
            <a:avLst/>
          </a:prstGeom>
          <a:noFill/>
        </p:spPr>
        <p:txBody>
          <a:bodyPr wrap="square" lIns="43205" tIns="21603" rIns="43205" bIns="21603" rtlCol="0">
            <a:spAutoFit/>
          </a:bodyPr>
          <a:lstStyle/>
          <a:p>
            <a:r>
              <a:rPr lang="en-US" sz="2600" b="1" dirty="0">
                <a:latin typeface="Arial-Rounded" panose="020B0500000000000000" pitchFamily="34" charset="0"/>
                <a:ea typeface="Arial-Rounded" panose="020B0500000000000000" pitchFamily="34" charset="0"/>
                <a:cs typeface="Arial-Rounded" panose="020B0500000000000000" pitchFamily="34" charset="0"/>
              </a:rPr>
              <a:t>B</a:t>
            </a:r>
          </a:p>
        </p:txBody>
      </p:sp>
      <p:sp>
        <p:nvSpPr>
          <p:cNvPr id="28" name="Rectangle 27"/>
          <p:cNvSpPr/>
          <p:nvPr/>
        </p:nvSpPr>
        <p:spPr>
          <a:xfrm>
            <a:off x="324854" y="1842002"/>
            <a:ext cx="2165684"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Con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gà</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357352" y="2608478"/>
            <a:ext cx="2133186"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Cành</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đào</a:t>
            </a:r>
            <a:endPar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p:cNvSpPr/>
          <p:nvPr/>
        </p:nvSpPr>
        <p:spPr>
          <a:xfrm>
            <a:off x="318332" y="3489366"/>
            <a:ext cx="2165684"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Cái</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đồng</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hồ</a:t>
            </a:r>
            <a:endPar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30"/>
          <p:cNvSpPr/>
          <p:nvPr/>
        </p:nvSpPr>
        <p:spPr>
          <a:xfrm>
            <a:off x="3505702" y="1815384"/>
            <a:ext cx="3119939"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ích</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tắc</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tích</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tắc</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báo</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phút</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báo</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giờ</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endPar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p:cNvSpPr/>
          <p:nvPr/>
        </p:nvSpPr>
        <p:spPr>
          <a:xfrm>
            <a:off x="3505702" y="2594343"/>
            <a:ext cx="3119939"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g</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áy</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vang</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báo</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trời</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sắp</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sáng</a:t>
            </a:r>
            <a:r>
              <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Rectangle 32"/>
          <p:cNvSpPr/>
          <p:nvPr/>
        </p:nvSpPr>
        <p:spPr>
          <a:xfrm>
            <a:off x="3505702" y="3395928"/>
            <a:ext cx="3119939" cy="693201"/>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05" tIns="21603" rIns="43205" bIns="21603" rtlCol="0" anchor="ctr"/>
          <a:lstStyle/>
          <a:p>
            <a:r>
              <a:rPr lang="en-US" sz="1900" dirty="0" err="1">
                <a:solidFill>
                  <a:srgbClr val="0000CC"/>
                </a:solidFill>
                <a:latin typeface="Arial-Rounded" panose="020B0500000000000000" pitchFamily="34" charset="0"/>
                <a:ea typeface="Arial-Rounded" panose="020B0500000000000000" pitchFamily="34" charset="0"/>
                <a:cs typeface="Arial-Rounded" panose="020B0500000000000000" pitchFamily="34" charset="0"/>
              </a:rPr>
              <a:t>n</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ở</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hoa</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cho</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sắc</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xuân</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thêm</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rực</a:t>
            </a:r>
            <a:r>
              <a:rPr lang="en-US" sz="1900" dirty="0"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smtClean="0">
                <a:solidFill>
                  <a:srgbClr val="0000CC"/>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1900"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a:stCxn id="28" idx="3"/>
            <a:endCxn id="32" idx="1"/>
          </p:cNvCxnSpPr>
          <p:nvPr/>
        </p:nvCxnSpPr>
        <p:spPr>
          <a:xfrm>
            <a:off x="2490538" y="2188603"/>
            <a:ext cx="1015164" cy="75234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2490538" y="3084925"/>
            <a:ext cx="1015164" cy="75234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a:endCxn id="31" idx="1"/>
          </p:cNvCxnSpPr>
          <p:nvPr/>
        </p:nvCxnSpPr>
        <p:spPr>
          <a:xfrm flipV="1">
            <a:off x="2490538" y="2161985"/>
            <a:ext cx="1015164" cy="1724525"/>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9738441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22" grpId="0"/>
      <p:bldP spid="28" grpId="0" animBg="1"/>
      <p:bldP spid="29"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9" y="-27092"/>
            <a:ext cx="6858000" cy="514314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613" y="-27092"/>
            <a:ext cx="5104301" cy="4865942"/>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733" y="3551077"/>
            <a:ext cx="1989268" cy="1555128"/>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778" y="-19043"/>
            <a:ext cx="2055942" cy="1451634"/>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570" y="3140340"/>
            <a:ext cx="1702459" cy="1882520"/>
          </a:xfrm>
          <a:prstGeom prst="rect">
            <a:avLst/>
          </a:prstGeom>
        </p:spPr>
      </p:pic>
      <p:sp>
        <p:nvSpPr>
          <p:cNvPr id="10" name="TextBox 9"/>
          <p:cNvSpPr txBox="1"/>
          <p:nvPr/>
        </p:nvSpPr>
        <p:spPr>
          <a:xfrm>
            <a:off x="1292643" y="1161287"/>
            <a:ext cx="4399046" cy="628403"/>
          </a:xfrm>
          <a:prstGeom prst="rect">
            <a:avLst/>
          </a:prstGeom>
          <a:noFill/>
        </p:spPr>
        <p:txBody>
          <a:bodyPr wrap="square" lIns="43205" tIns="21603" rIns="43205" bIns="21603" rtlCol="0">
            <a:spAutoFit/>
          </a:bodyPr>
          <a:lstStyle/>
          <a:p>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1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1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p:cNvSpPr txBox="1"/>
          <p:nvPr/>
        </p:nvSpPr>
        <p:spPr>
          <a:xfrm>
            <a:off x="1292643" y="1752627"/>
            <a:ext cx="4399046" cy="336016"/>
          </a:xfrm>
          <a:prstGeom prst="rect">
            <a:avLst/>
          </a:prstGeom>
          <a:noFill/>
        </p:spPr>
        <p:txBody>
          <a:bodyPr wrap="square" lIns="43205" tIns="21603" rIns="43205" bIns="21603" rtlCol="0">
            <a:spAutoFit/>
          </a:bodyPr>
          <a:lstStyle/>
          <a:p>
            <a:pPr algn="ct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nhảy</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19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dây</a:t>
            </a:r>
            <a:r>
              <a:rPr lang="en-US" sz="19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0209378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4581526"/>
            <a:ext cx="6858000" cy="558536"/>
          </a:xfrm>
          <a:prstGeom prst="rect">
            <a:avLst/>
          </a:prstGeom>
        </p:spPr>
      </p:pic>
      <p:grpSp>
        <p:nvGrpSpPr>
          <p:cNvPr id="17" name="Group 16">
            <a:extLst>
              <a:ext uri="{FF2B5EF4-FFF2-40B4-BE49-F238E27FC236}">
                <a16:creationId xmlns="" xmlns:a16="http://schemas.microsoft.com/office/drawing/2014/main" id="{7A807A5E-B68A-410C-AB0D-1D86BD6E42C7}"/>
              </a:ext>
            </a:extLst>
          </p:cNvPr>
          <p:cNvGrpSpPr/>
          <p:nvPr/>
        </p:nvGrpSpPr>
        <p:grpSpPr>
          <a:xfrm>
            <a:off x="0" y="0"/>
            <a:ext cx="6858000" cy="276226"/>
            <a:chOff x="0" y="-127508"/>
            <a:chExt cx="12192000" cy="1361811"/>
          </a:xfrm>
        </p:grpSpPr>
        <p:sp>
          <p:nvSpPr>
            <p:cNvPr id="18" name="Rectangle: Top Corners Rounded 17">
              <a:extLst>
                <a:ext uri="{FF2B5EF4-FFF2-40B4-BE49-F238E27FC236}">
                  <a16:creationId xmlns=""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 xmlns:a16="http://schemas.microsoft.com/office/drawing/2014/main" id="{7ACEF646-EF93-4CC8-B63F-673BE5B2BFB0}"/>
              </a:ext>
            </a:extLst>
          </p:cNvPr>
          <p:cNvSpPr txBox="1"/>
          <p:nvPr/>
        </p:nvSpPr>
        <p:spPr>
          <a:xfrm>
            <a:off x="1651227" y="598225"/>
            <a:ext cx="3057168" cy="442891"/>
          </a:xfrm>
          <a:prstGeom prst="rect">
            <a:avLst/>
          </a:prstGeom>
          <a:noFill/>
        </p:spPr>
        <p:txBody>
          <a:bodyPr wrap="square" lIns="57607" tIns="28804" rIns="57607" bIns="28804"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5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25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5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25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25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25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25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25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8" name="图片 35">
            <a:extLst>
              <a:ext uri="{FF2B5EF4-FFF2-40B4-BE49-F238E27FC236}">
                <a16:creationId xmlns=""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432" y="1416908"/>
            <a:ext cx="1189550" cy="1215562"/>
          </a:xfrm>
          <a:prstGeom prst="rect">
            <a:avLst/>
          </a:prstGeom>
        </p:spPr>
      </p:pic>
      <p:pic>
        <p:nvPicPr>
          <p:cNvPr id="10" name="图片 39">
            <a:extLst>
              <a:ext uri="{FF2B5EF4-FFF2-40B4-BE49-F238E27FC236}">
                <a16:creationId xmlns=""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1" y="3657508"/>
            <a:ext cx="1317129" cy="1485992"/>
          </a:xfrm>
          <a:prstGeom prst="rect">
            <a:avLst/>
          </a:prstGeom>
        </p:spPr>
      </p:pic>
      <p:pic>
        <p:nvPicPr>
          <p:cNvPr id="11" name="图片 41">
            <a:extLst>
              <a:ext uri="{FF2B5EF4-FFF2-40B4-BE49-F238E27FC236}">
                <a16:creationId xmlns=""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2340" y="317896"/>
            <a:ext cx="749206" cy="1622486"/>
          </a:xfrm>
          <a:prstGeom prst="rect">
            <a:avLst/>
          </a:prstGeom>
        </p:spPr>
      </p:pic>
      <p:pic>
        <p:nvPicPr>
          <p:cNvPr id="12" name="图片 43">
            <a:extLst>
              <a:ext uri="{FF2B5EF4-FFF2-40B4-BE49-F238E27FC236}">
                <a16:creationId xmlns=""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3" y="2842420"/>
            <a:ext cx="749206" cy="1611929"/>
          </a:xfrm>
          <a:prstGeom prst="rect">
            <a:avLst/>
          </a:prstGeom>
        </p:spPr>
      </p:pic>
      <p:sp>
        <p:nvSpPr>
          <p:cNvPr id="14" name="TextBox 13">
            <a:extLst>
              <a:ext uri="{FF2B5EF4-FFF2-40B4-BE49-F238E27FC236}">
                <a16:creationId xmlns="" xmlns:a16="http://schemas.microsoft.com/office/drawing/2014/main" id="{C3C0B3FC-48D6-49CF-9C39-F008ED7863D8}"/>
              </a:ext>
            </a:extLst>
          </p:cNvPr>
          <p:cNvSpPr txBox="1"/>
          <p:nvPr/>
        </p:nvSpPr>
        <p:spPr>
          <a:xfrm>
            <a:off x="828169" y="1281889"/>
            <a:ext cx="5213035" cy="2366495"/>
          </a:xfrm>
          <a:prstGeom prst="rect">
            <a:avLst/>
          </a:prstGeom>
          <a:noFill/>
        </p:spPr>
        <p:txBody>
          <a:bodyPr wrap="square" lIns="57607" tIns="28804" rIns="57607" bIns="28804">
            <a:spAutoFit/>
          </a:bodyPr>
          <a:lstStyle/>
          <a:p>
            <a:pPr>
              <a:lnSpc>
                <a:spcPct val="150000"/>
              </a:lnSpc>
            </a:pPr>
            <a:r>
              <a:rPr lang="en-US" sz="2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Về nhà các bạn đọc lại bài, kể cho người thân nghe về </a:t>
            </a:r>
            <a:r>
              <a:rPr lang="en-US" sz="2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 </a:t>
            </a:r>
            <a:r>
              <a:rPr lang="en-US" sz="2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hoạt động ở trường.</a:t>
            </a:r>
            <a:endParaRPr lang="en-US" sz="2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Xem </a:t>
            </a:r>
            <a:r>
              <a:rPr lang="en-US" sz="2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2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0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 Từ ngữ chỉ sự vật, hoạt động; Câu nêu hoạt động</a:t>
            </a:r>
            <a:endParaRPr lang="en-US" sz="2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20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196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1773"/>
          <a:stretch/>
        </p:blipFill>
        <p:spPr>
          <a:xfrm>
            <a:off x="894" y="2889498"/>
            <a:ext cx="6864475" cy="225333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1742" y="670"/>
            <a:ext cx="5831913" cy="5142161"/>
          </a:xfrm>
          <a:prstGeom prst="rect">
            <a:avLst/>
          </a:prstGeom>
        </p:spPr>
      </p:pic>
      <p:pic>
        <p:nvPicPr>
          <p:cNvPr id="14" name="图片 13"/>
          <p:cNvPicPr>
            <a:picLocks noChangeAspect="1"/>
          </p:cNvPicPr>
          <p:nvPr/>
        </p:nvPicPr>
        <p:blipFill rotWithShape="1">
          <a:blip r:embed="rId5" cstate="screen">
            <a:extLst>
              <a:ext uri="{28A0092B-C50C-407E-A947-70E740481C1C}">
                <a14:useLocalDpi xmlns:a14="http://schemas.microsoft.com/office/drawing/2010/main"/>
              </a:ext>
            </a:extLst>
          </a:blip>
          <a:srcRect l="1020" b="5828"/>
          <a:stretch/>
        </p:blipFill>
        <p:spPr>
          <a:xfrm>
            <a:off x="893" y="3530965"/>
            <a:ext cx="6856215" cy="1611868"/>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7" y="2133692"/>
            <a:ext cx="455855" cy="717693"/>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9328" y="221594"/>
            <a:ext cx="857818" cy="2047326"/>
          </a:xfrm>
          <a:prstGeom prst="rect">
            <a:avLst/>
          </a:prstGeom>
        </p:spPr>
      </p:pic>
      <p:pic>
        <p:nvPicPr>
          <p:cNvPr id="17" name="图片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9583" y="3058149"/>
            <a:ext cx="6714256" cy="2089654"/>
          </a:xfrm>
          <a:prstGeom prst="rect">
            <a:avLst/>
          </a:prstGeom>
        </p:spPr>
      </p:pic>
      <p:sp>
        <p:nvSpPr>
          <p:cNvPr id="18" name="TextBox 17"/>
          <p:cNvSpPr txBox="1"/>
          <p:nvPr/>
        </p:nvSpPr>
        <p:spPr>
          <a:xfrm>
            <a:off x="1542874" y="1609872"/>
            <a:ext cx="4293645" cy="1428622"/>
          </a:xfrm>
          <a:prstGeom prst="rect">
            <a:avLst/>
          </a:prstGeom>
          <a:noFill/>
        </p:spPr>
        <p:txBody>
          <a:bodyPr wrap="square" lIns="43205" tIns="21603" rIns="43205" bIns="21603" rtlCol="0">
            <a:spAutoFit/>
          </a:bodyPr>
          <a:lstStyle/>
          <a:p>
            <a:pPr algn="ctr">
              <a:lnSpc>
                <a:spcPct val="150000"/>
              </a:lnSpc>
            </a:pPr>
            <a:r>
              <a:rPr lang="en-US" sz="2000" dirty="0" err="1">
                <a:solidFill>
                  <a:srgbClr val="FF0000"/>
                </a:solidFill>
                <a:latin typeface="iCiel Crocante" panose="02000000000000000000" pitchFamily="2" charset="0"/>
              </a:rPr>
              <a:t>Tạm</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biệt</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và</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hẹn</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gặp</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lại</a:t>
            </a:r>
            <a:r>
              <a:rPr lang="en-US" sz="2000" dirty="0">
                <a:solidFill>
                  <a:srgbClr val="FF0000"/>
                </a:solidFill>
                <a:latin typeface="iCiel Crocante" panose="02000000000000000000" pitchFamily="2" charset="0"/>
              </a:rPr>
              <a:t> </a:t>
            </a:r>
          </a:p>
          <a:p>
            <a:pPr algn="ctr">
              <a:lnSpc>
                <a:spcPct val="150000"/>
              </a:lnSpc>
            </a:pPr>
            <a:r>
              <a:rPr lang="en-US" sz="2000" dirty="0" err="1">
                <a:solidFill>
                  <a:srgbClr val="FF0000"/>
                </a:solidFill>
                <a:latin typeface="iCiel Crocante" panose="02000000000000000000" pitchFamily="2" charset="0"/>
              </a:rPr>
              <a:t>các</a:t>
            </a:r>
            <a:r>
              <a:rPr lang="en-US" sz="2000" dirty="0">
                <a:solidFill>
                  <a:srgbClr val="FF0000"/>
                </a:solidFill>
                <a:latin typeface="iCiel Crocante" panose="02000000000000000000" pitchFamily="2" charset="0"/>
              </a:rPr>
              <a:t> con </a:t>
            </a:r>
            <a:r>
              <a:rPr lang="en-US" sz="2000" dirty="0" err="1">
                <a:solidFill>
                  <a:srgbClr val="FF0000"/>
                </a:solidFill>
                <a:latin typeface="iCiel Crocante" panose="02000000000000000000" pitchFamily="2" charset="0"/>
              </a:rPr>
              <a:t>vào</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những</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tiết</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học</a:t>
            </a:r>
            <a:r>
              <a:rPr lang="en-US" sz="2000" dirty="0">
                <a:solidFill>
                  <a:srgbClr val="FF0000"/>
                </a:solidFill>
                <a:latin typeface="iCiel Crocante" panose="02000000000000000000" pitchFamily="2" charset="0"/>
              </a:rPr>
              <a:t> </a:t>
            </a:r>
            <a:r>
              <a:rPr lang="en-US" sz="2000" dirty="0" err="1">
                <a:solidFill>
                  <a:srgbClr val="FF0000"/>
                </a:solidFill>
                <a:latin typeface="iCiel Crocante" panose="02000000000000000000" pitchFamily="2" charset="0"/>
              </a:rPr>
              <a:t>sau</a:t>
            </a:r>
            <a:r>
              <a:rPr lang="en-US" sz="20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878579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750"/>
                                        <p:tgtEl>
                                          <p:spTgt spid="16"/>
                                        </p:tgtEl>
                                      </p:cBhvr>
                                    </p:animEffect>
                                  </p:childTnLst>
                                </p:cTn>
                              </p:par>
                            </p:childTnLst>
                          </p:cTn>
                        </p:par>
                        <p:par>
                          <p:cTn id="32" fill="hold">
                            <p:stCondLst>
                              <p:cond delay="3750"/>
                            </p:stCondLst>
                            <p:childTnLst>
                              <p:par>
                                <p:cTn id="33" presetID="42"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anim calcmode="lin" valueType="num">
                                      <p:cBhvr>
                                        <p:cTn id="36" dur="750" fill="hold"/>
                                        <p:tgtEl>
                                          <p:spTgt spid="15"/>
                                        </p:tgtEl>
                                        <p:attrNameLst>
                                          <p:attrName>ppt_x</p:attrName>
                                        </p:attrNameLst>
                                      </p:cBhvr>
                                      <p:tavLst>
                                        <p:tav tm="0">
                                          <p:val>
                                            <p:strVal val="#ppt_x"/>
                                          </p:val>
                                        </p:tav>
                                        <p:tav tm="100000">
                                          <p:val>
                                            <p:strVal val="#ppt_x"/>
                                          </p:val>
                                        </p:tav>
                                      </p:tavLst>
                                    </p:anim>
                                    <p:anim calcmode="lin" valueType="num">
                                      <p:cBhvr>
                                        <p:cTn id="37"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690" y="4270391"/>
            <a:ext cx="1007914" cy="543743"/>
          </a:xfrm>
          <a:prstGeom prst="rect">
            <a:avLst/>
          </a:prstGeom>
        </p:spPr>
      </p:pic>
      <p:sp>
        <p:nvSpPr>
          <p:cNvPr id="7" name="矩形 28">
            <a:extLst>
              <a:ext uri="{FF2B5EF4-FFF2-40B4-BE49-F238E27FC236}">
                <a16:creationId xmlns="" xmlns:a16="http://schemas.microsoft.com/office/drawing/2014/main" id="{7598163E-90F7-46C0-8A18-C19FD30FFE02}"/>
              </a:ext>
            </a:extLst>
          </p:cNvPr>
          <p:cNvSpPr/>
          <p:nvPr/>
        </p:nvSpPr>
        <p:spPr>
          <a:xfrm>
            <a:off x="1098789" y="2832340"/>
            <a:ext cx="5411193" cy="866648"/>
          </a:xfrm>
          <a:prstGeom prst="rect">
            <a:avLst/>
          </a:prstGeom>
        </p:spPr>
        <p:txBody>
          <a:bodyPr wrap="square">
            <a:spAutoFit/>
          </a:bodyPr>
          <a:lstStyle/>
          <a:p>
            <a:pPr>
              <a:lnSpc>
                <a:spcPct val="150000"/>
              </a:lnSpc>
            </a:pPr>
            <a:r>
              <a:rPr lang="en-US" altLang="en-US" sz="1800" b="1" dirty="0">
                <a:solidFill>
                  <a:srgbClr val="0000CC"/>
                </a:solidFill>
                <a:latin typeface="Arial-Rounded" pitchFamily="34" charset="0"/>
                <a:ea typeface="Arial-Rounded" pitchFamily="34" charset="0"/>
                <a:cs typeface="Arial-Rounded" pitchFamily="34" charset="0"/>
              </a:rPr>
              <a:t>- </a:t>
            </a:r>
            <a:r>
              <a:rPr lang="vi-VN" sz="1800" b="1" dirty="0">
                <a:solidFill>
                  <a:srgbClr val="0000CC"/>
                </a:solidFill>
                <a:latin typeface="Arial-Rounded" pitchFamily="34" charset="0"/>
                <a:ea typeface="Arial-Rounded" pitchFamily="34" charset="0"/>
                <a:cs typeface="Arial-Rounded" pitchFamily="34" charset="0"/>
              </a:rPr>
              <a:t>Trả lời được các câu hỏi có liên quan đến bài </a:t>
            </a:r>
            <a:r>
              <a:rPr lang="vi-VN" sz="1800" b="1" dirty="0" smtClean="0">
                <a:solidFill>
                  <a:srgbClr val="0000CC"/>
                </a:solidFill>
                <a:latin typeface="Arial-Rounded" pitchFamily="34" charset="0"/>
                <a:ea typeface="Arial-Rounded" pitchFamily="34" charset="0"/>
                <a:cs typeface="Arial-Rounded" pitchFamily="34" charset="0"/>
              </a:rPr>
              <a:t>đọc</a:t>
            </a:r>
            <a:r>
              <a:rPr lang="en-US" sz="1800" b="1" dirty="0" smtClean="0">
                <a:solidFill>
                  <a:srgbClr val="0000CC"/>
                </a:solidFill>
                <a:latin typeface="Arial-Rounded" pitchFamily="34" charset="0"/>
                <a:ea typeface="Arial-Rounded" pitchFamily="34" charset="0"/>
                <a:cs typeface="Arial-Rounded" pitchFamily="34" charset="0"/>
              </a:rPr>
              <a:t>, </a:t>
            </a:r>
            <a:r>
              <a:rPr lang="en-US" sz="1800" b="1" dirty="0" err="1" smtClean="0">
                <a:solidFill>
                  <a:srgbClr val="0000CC"/>
                </a:solidFill>
                <a:latin typeface="Arial-Rounded" pitchFamily="34" charset="0"/>
                <a:ea typeface="Arial-Rounded" pitchFamily="34" charset="0"/>
                <a:cs typeface="Arial-Rounded" pitchFamily="34" charset="0"/>
              </a:rPr>
              <a:t>hiểu</a:t>
            </a:r>
            <a:r>
              <a:rPr lang="en-US" sz="1800" b="1" dirty="0" smtClean="0">
                <a:solidFill>
                  <a:srgbClr val="0000CC"/>
                </a:solidFill>
                <a:latin typeface="Arial-Rounded" pitchFamily="34" charset="0"/>
                <a:ea typeface="Arial-Rounded" pitchFamily="34" charset="0"/>
                <a:cs typeface="Arial-Rounded" pitchFamily="34" charset="0"/>
              </a:rPr>
              <a:t> </a:t>
            </a:r>
            <a:r>
              <a:rPr lang="en-US" sz="1800" b="1" dirty="0" err="1" smtClean="0">
                <a:solidFill>
                  <a:srgbClr val="0000CC"/>
                </a:solidFill>
                <a:latin typeface="Arial-Rounded" pitchFamily="34" charset="0"/>
                <a:ea typeface="Arial-Rounded" pitchFamily="34" charset="0"/>
                <a:cs typeface="Arial-Rounded" pitchFamily="34" charset="0"/>
              </a:rPr>
              <a:t>được</a:t>
            </a:r>
            <a:r>
              <a:rPr lang="en-US" sz="1800" b="1" dirty="0" smtClean="0">
                <a:solidFill>
                  <a:srgbClr val="0000CC"/>
                </a:solidFill>
                <a:latin typeface="Arial-Rounded" pitchFamily="34" charset="0"/>
                <a:ea typeface="Arial-Rounded" pitchFamily="34" charset="0"/>
                <a:cs typeface="Arial-Rounded" pitchFamily="34" charset="0"/>
              </a:rPr>
              <a:t> </a:t>
            </a:r>
            <a:r>
              <a:rPr lang="en-US" sz="1800" b="1" dirty="0" err="1" smtClean="0">
                <a:solidFill>
                  <a:srgbClr val="0000CC"/>
                </a:solidFill>
                <a:latin typeface="Arial-Rounded" pitchFamily="34" charset="0"/>
                <a:ea typeface="Arial-Rounded" pitchFamily="34" charset="0"/>
                <a:cs typeface="Arial-Rounded" pitchFamily="34" charset="0"/>
              </a:rPr>
              <a:t>nội</a:t>
            </a:r>
            <a:r>
              <a:rPr lang="en-US" sz="1800" b="1" dirty="0" smtClean="0">
                <a:solidFill>
                  <a:srgbClr val="0000CC"/>
                </a:solidFill>
                <a:latin typeface="Arial-Rounded" pitchFamily="34" charset="0"/>
                <a:ea typeface="Arial-Rounded" pitchFamily="34" charset="0"/>
                <a:cs typeface="Arial-Rounded" pitchFamily="34" charset="0"/>
              </a:rPr>
              <a:t> dung </a:t>
            </a:r>
            <a:r>
              <a:rPr lang="en-US" sz="1800" b="1" dirty="0" err="1" smtClean="0">
                <a:solidFill>
                  <a:srgbClr val="0000CC"/>
                </a:solidFill>
                <a:latin typeface="Arial-Rounded" pitchFamily="34" charset="0"/>
                <a:ea typeface="Arial-Rounded" pitchFamily="34" charset="0"/>
                <a:cs typeface="Arial-Rounded" pitchFamily="34" charset="0"/>
              </a:rPr>
              <a:t>bài</a:t>
            </a:r>
            <a:r>
              <a:rPr lang="en-US" sz="1800" b="1" dirty="0" smtClean="0">
                <a:solidFill>
                  <a:srgbClr val="0000CC"/>
                </a:solidFill>
                <a:latin typeface="Arial-Rounded" pitchFamily="34" charset="0"/>
                <a:ea typeface="Arial-Rounded" pitchFamily="34" charset="0"/>
                <a:cs typeface="Arial-Rounded" pitchFamily="34" charset="0"/>
              </a:rPr>
              <a:t>.</a:t>
            </a:r>
            <a:endParaRPr lang="en-US" altLang="en-US" sz="1800" b="1" dirty="0">
              <a:solidFill>
                <a:srgbClr val="0000CC"/>
              </a:solidFill>
              <a:latin typeface="Arial-Rounded" pitchFamily="34" charset="0"/>
              <a:ea typeface="Arial-Rounded" pitchFamily="34" charset="0"/>
              <a:cs typeface="Arial-Rounded" pitchFamily="34" charset="0"/>
            </a:endParaRPr>
          </a:p>
        </p:txBody>
      </p:sp>
      <p:sp>
        <p:nvSpPr>
          <p:cNvPr id="9" name="矩形 29">
            <a:extLst>
              <a:ext uri="{FF2B5EF4-FFF2-40B4-BE49-F238E27FC236}">
                <a16:creationId xmlns="" xmlns:a16="http://schemas.microsoft.com/office/drawing/2014/main" id="{AA61F1C9-5979-4FE0-A076-67A7B156B9DC}"/>
              </a:ext>
            </a:extLst>
          </p:cNvPr>
          <p:cNvSpPr/>
          <p:nvPr/>
        </p:nvSpPr>
        <p:spPr>
          <a:xfrm>
            <a:off x="1098788" y="1669633"/>
            <a:ext cx="5220125" cy="866648"/>
          </a:xfrm>
          <a:prstGeom prst="rect">
            <a:avLst/>
          </a:prstGeom>
        </p:spPr>
        <p:txBody>
          <a:bodyPr wrap="square">
            <a:spAutoFit/>
          </a:bodyPr>
          <a:lstStyle/>
          <a:p>
            <a:pPr>
              <a:lnSpc>
                <a:spcPct val="150000"/>
              </a:lnSpc>
            </a:pPr>
            <a:r>
              <a:rPr lang="en-US" altLang="en-US" sz="1800" b="1" dirty="0" smtClean="0">
                <a:solidFill>
                  <a:srgbClr val="0000CC"/>
                </a:solidFill>
                <a:latin typeface="Arial-Rounded" pitchFamily="34" charset="0"/>
                <a:ea typeface="Arial-Rounded" pitchFamily="34" charset="0"/>
                <a:cs typeface="Arial-Rounded" pitchFamily="34" charset="0"/>
              </a:rPr>
              <a:t>- </a:t>
            </a:r>
            <a:r>
              <a:rPr lang="vi-VN" sz="1800" b="1" dirty="0">
                <a:solidFill>
                  <a:srgbClr val="0000CC"/>
                </a:solidFill>
                <a:latin typeface="Arial-Rounded" pitchFamily="34" charset="0"/>
                <a:ea typeface="Arial-Rounded" pitchFamily="34" charset="0"/>
                <a:cs typeface="Arial-Rounded" pitchFamily="34" charset="0"/>
              </a:rPr>
              <a:t>Đọc đúng, rõ ràng bài đọc Làm việc thật là vui, biết ngắt nghỉ, nhấn giọng phù hợp.</a:t>
            </a:r>
            <a:endParaRPr lang="en-US" altLang="en-US" sz="1800" b="1" dirty="0">
              <a:solidFill>
                <a:srgbClr val="0000CC"/>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54" y="1678156"/>
            <a:ext cx="524135" cy="477803"/>
          </a:xfrm>
          <a:prstGeom prst="rect">
            <a:avLst/>
          </a:prstGeom>
        </p:spPr>
      </p:pic>
      <p:pic>
        <p:nvPicPr>
          <p:cNvPr id="11" name="Picture 10"/>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4653" y="2832340"/>
            <a:ext cx="524135" cy="477803"/>
          </a:xfrm>
          <a:prstGeom prst="rect">
            <a:avLst/>
          </a:prstGeom>
        </p:spPr>
      </p:pic>
      <p:grpSp>
        <p:nvGrpSpPr>
          <p:cNvPr id="16" name="Group 15"/>
          <p:cNvGrpSpPr/>
          <p:nvPr/>
        </p:nvGrpSpPr>
        <p:grpSpPr>
          <a:xfrm>
            <a:off x="2126444" y="-45620"/>
            <a:ext cx="2413591" cy="1962678"/>
            <a:chOff x="3721394" y="-130684"/>
            <a:chExt cx="2413591" cy="196267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1394" y="-130684"/>
              <a:ext cx="2413591" cy="1962678"/>
            </a:xfrm>
            <a:prstGeom prst="rect">
              <a:avLst/>
            </a:prstGeom>
          </p:spPr>
        </p:pic>
        <p:sp>
          <p:nvSpPr>
            <p:cNvPr id="15" name="TextBox 14"/>
            <p:cNvSpPr txBox="1"/>
            <p:nvPr/>
          </p:nvSpPr>
          <p:spPr>
            <a:xfrm>
              <a:off x="4270801" y="780457"/>
              <a:ext cx="1462260" cy="523220"/>
            </a:xfrm>
            <a:prstGeom prst="rect">
              <a:avLst/>
            </a:prstGeom>
            <a:noFill/>
          </p:spPr>
          <p:txBody>
            <a:bodyPr wrap="none" rtlCol="0">
              <a:spAutoFit/>
            </a:bodyPr>
            <a:lstStyle/>
            <a:p>
              <a:r>
                <a:rPr lang="en-US" sz="2800" b="1" dirty="0" err="1" smtClean="0">
                  <a:solidFill>
                    <a:srgbClr val="FF0000"/>
                  </a:solidFill>
                  <a:latin typeface="Arial-Rounded" pitchFamily="34" charset="0"/>
                  <a:ea typeface="Arial-Rounded" pitchFamily="34" charset="0"/>
                  <a:cs typeface="Arial-Rounded" pitchFamily="34" charset="0"/>
                </a:rPr>
                <a:t>Mục</a:t>
              </a:r>
              <a:r>
                <a:rPr lang="en-US" sz="2800" b="1" dirty="0" smtClean="0">
                  <a:solidFill>
                    <a:srgbClr val="FF0000"/>
                  </a:solidFill>
                  <a:latin typeface="Arial-Rounded" pitchFamily="34" charset="0"/>
                  <a:ea typeface="Arial-Rounded" pitchFamily="34" charset="0"/>
                  <a:cs typeface="Arial-Rounded" pitchFamily="34" charset="0"/>
                </a:rPr>
                <a:t> </a:t>
              </a:r>
              <a:r>
                <a:rPr lang="en-US" sz="2800" b="1" dirty="0" err="1" smtClean="0">
                  <a:solidFill>
                    <a:srgbClr val="FF0000"/>
                  </a:solidFill>
                  <a:latin typeface="Arial-Rounded" pitchFamily="34" charset="0"/>
                  <a:ea typeface="Arial-Rounded" pitchFamily="34" charset="0"/>
                  <a:cs typeface="Arial-Rounded" pitchFamily="34" charset="0"/>
                </a:rPr>
                <a:t>tiêu</a:t>
              </a:r>
              <a:endParaRPr lang="en-US" sz="2800" b="1" dirty="0">
                <a:solidFill>
                  <a:srgbClr val="FF000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13851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17816FD-9AC0-4D9F-95CF-E65FBC4086FF}"/>
              </a:ext>
            </a:extLst>
          </p:cNvPr>
          <p:cNvGrpSpPr/>
          <p:nvPr/>
        </p:nvGrpSpPr>
        <p:grpSpPr>
          <a:xfrm>
            <a:off x="341899" y="617893"/>
            <a:ext cx="1641091" cy="653020"/>
            <a:chOff x="341899" y="617893"/>
            <a:chExt cx="1641091" cy="653020"/>
          </a:xfrm>
        </p:grpSpPr>
        <p:sp>
          <p:nvSpPr>
            <p:cNvPr id="5" name="TextBox 4">
              <a:extLst>
                <a:ext uri="{FF2B5EF4-FFF2-40B4-BE49-F238E27FC236}">
                  <a16:creationId xmlns="" xmlns:a16="http://schemas.microsoft.com/office/drawing/2014/main"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4</a:t>
              </a:r>
            </a:p>
          </p:txBody>
        </p:sp>
        <p:sp>
          <p:nvSpPr>
            <p:cNvPr id="6" name="TextBox 5">
              <a:extLst>
                <a:ext uri="{FF2B5EF4-FFF2-40B4-BE49-F238E27FC236}">
                  <a16:creationId xmlns="" xmlns:a16="http://schemas.microsoft.com/office/drawing/2014/main" id="{31A601FE-6892-4EC6-ACDD-75D395FCC956}"/>
                </a:ext>
              </a:extLst>
            </p:cNvPr>
            <p:cNvSpPr txBox="1"/>
            <p:nvPr/>
          </p:nvSpPr>
          <p:spPr>
            <a:xfrm>
              <a:off x="341899" y="624582"/>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4</a:t>
              </a:r>
            </a:p>
          </p:txBody>
        </p:sp>
      </p:grpSp>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457650" y="1356209"/>
            <a:ext cx="4984093" cy="584775"/>
          </a:xfrm>
          <a:prstGeom prst="rect">
            <a:avLst/>
          </a:prstGeom>
          <a:noFill/>
        </p:spPr>
        <p:txBody>
          <a:bodyPr wrap="square" rtlCol="0">
            <a:spAutoFit/>
          </a:bodyPr>
          <a:lstStyle/>
          <a:p>
            <a:pPr algn="just"/>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Quan</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sát</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tranh</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và</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cho</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biết</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mỗi</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người</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mỗi</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vật</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trong</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tranh</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đang</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làm</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 </a:t>
            </a:r>
            <a:r>
              <a:rPr lang="en-US" sz="1600" b="1" dirty="0" err="1">
                <a:solidFill>
                  <a:srgbClr val="0000CC"/>
                </a:solidFill>
                <a:latin typeface="UTM Avo" pitchFamily="18" charset="0"/>
                <a:ea typeface="Arial-Rounded" panose="020B0500000000000000" pitchFamily="34" charset="0"/>
                <a:cs typeface="Arial-Rounded" panose="020B0500000000000000" pitchFamily="34" charset="0"/>
              </a:rPr>
              <a:t>gì</a:t>
            </a:r>
            <a:r>
              <a:rPr lang="en-US" sz="1600" b="1" dirty="0">
                <a:solidFill>
                  <a:srgbClr val="0000CC"/>
                </a:solidFill>
                <a:latin typeface="UTM Avo" pitchFamily="18"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 xmlns:a16="http://schemas.microsoft.com/office/drawing/2014/main" id="{7B5B728C-6E08-431C-95CB-497657ACF5B5}"/>
              </a:ext>
            </a:extLst>
          </p:cNvPr>
          <p:cNvSpPr txBox="1"/>
          <p:nvPr/>
        </p:nvSpPr>
        <p:spPr>
          <a:xfrm>
            <a:off x="1688168" y="491298"/>
            <a:ext cx="5693745" cy="523220"/>
          </a:xfrm>
          <a:prstGeom prst="rect">
            <a:avLst/>
          </a:prstGeom>
          <a:noFill/>
        </p:spPr>
        <p:txBody>
          <a:bodyPr wrap="square" rtlCol="0">
            <a:spAutoFit/>
          </a:bodyPr>
          <a:lstStyle/>
          <a:p>
            <a:r>
              <a:rPr lang="vi-VN" sz="2800" b="1">
                <a:solidFill>
                  <a:schemeClr val="accent2"/>
                </a:solidFill>
                <a:latin typeface="UTM Cookies" panose="02040603050506020204" pitchFamily="18" charset="0"/>
              </a:rPr>
              <a:t>LÀM VIỆC THẬT LÀ VUI</a:t>
            </a:r>
            <a:endParaRPr lang="en-US" sz="2800" b="1" dirty="0">
              <a:solidFill>
                <a:schemeClr val="accent2"/>
              </a:solidFill>
              <a:latin typeface="UTM Cookies" panose="02040603050506020204" pitchFamily="18" charset="0"/>
            </a:endParaRPr>
          </a:p>
        </p:txBody>
      </p:sp>
      <p:pic>
        <p:nvPicPr>
          <p:cNvPr id="2" name="Picture 1">
            <a:extLst>
              <a:ext uri="{FF2B5EF4-FFF2-40B4-BE49-F238E27FC236}">
                <a16:creationId xmlns="" xmlns:a16="http://schemas.microsoft.com/office/drawing/2014/main" id="{50C46793-CB82-4E1B-8D68-98BCC11BDFF6}"/>
              </a:ext>
            </a:extLst>
          </p:cNvPr>
          <p:cNvPicPr>
            <a:picLocks noChangeAspect="1"/>
          </p:cNvPicPr>
          <p:nvPr/>
        </p:nvPicPr>
        <p:blipFill>
          <a:blip r:embed="rId4"/>
          <a:stretch>
            <a:fillRect/>
          </a:stretch>
        </p:blipFill>
        <p:spPr>
          <a:xfrm>
            <a:off x="571357" y="2060810"/>
            <a:ext cx="5677493" cy="2612433"/>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B3F568F-BE16-4A9E-B05E-3C60823DCFDC}"/>
              </a:ext>
            </a:extLst>
          </p:cNvPr>
          <p:cNvSpPr txBox="1"/>
          <p:nvPr/>
        </p:nvSpPr>
        <p:spPr>
          <a:xfrm>
            <a:off x="1218102" y="291069"/>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321114"/>
            <a:ext cx="582308" cy="525172"/>
          </a:xfrm>
          <a:prstGeom prst="rect">
            <a:avLst/>
          </a:prstGeom>
        </p:spPr>
      </p:pic>
      <p:sp>
        <p:nvSpPr>
          <p:cNvPr id="4" name="TextBox 3">
            <a:extLst>
              <a:ext uri="{FF2B5EF4-FFF2-40B4-BE49-F238E27FC236}">
                <a16:creationId xmlns="" xmlns:a16="http://schemas.microsoft.com/office/drawing/2014/main" id="{EC1E3D26-0FBF-489D-9BF9-77F94C02DE90}"/>
              </a:ext>
            </a:extLst>
          </p:cNvPr>
          <p:cNvSpPr txBox="1"/>
          <p:nvPr/>
        </p:nvSpPr>
        <p:spPr>
          <a:xfrm>
            <a:off x="770957" y="388212"/>
            <a:ext cx="5365827" cy="458074"/>
          </a:xfrm>
          <a:prstGeom prst="rect">
            <a:avLst/>
          </a:prstGeom>
          <a:noFill/>
        </p:spPr>
        <p:txBody>
          <a:bodyPr wrap="square" rtlCol="0">
            <a:spAutoFit/>
          </a:bodyPr>
          <a:lstStyle/>
          <a:p>
            <a:pPr algn="ctr">
              <a:lnSpc>
                <a:spcPct val="150000"/>
              </a:lnSpc>
            </a:pPr>
            <a:r>
              <a:rPr lang="vi-VN" sz="1800" b="1" dirty="0">
                <a:solidFill>
                  <a:srgbClr val="FF3300"/>
                </a:solidFill>
                <a:latin typeface="UTM Avo" panose="02040603050506020204" pitchFamily="18" charset="0"/>
              </a:rPr>
              <a:t>Làm việc thật là vui</a:t>
            </a:r>
            <a:endParaRPr lang="en-US" sz="1800" b="1" dirty="0">
              <a:solidFill>
                <a:srgbClr val="FF3300"/>
              </a:solidFill>
              <a:latin typeface="UTM Avo" panose="02040603050506020204" pitchFamily="18" charset="0"/>
            </a:endParaRPr>
          </a:p>
        </p:txBody>
      </p:sp>
      <p:sp>
        <p:nvSpPr>
          <p:cNvPr id="5" name="TextBox 4">
            <a:extLst>
              <a:ext uri="{FF2B5EF4-FFF2-40B4-BE49-F238E27FC236}">
                <a16:creationId xmlns="" xmlns:a16="http://schemas.microsoft.com/office/drawing/2014/main" id="{83DE1F8B-C43D-4B7A-8155-BEAC33AC1D49}"/>
              </a:ext>
            </a:extLst>
          </p:cNvPr>
          <p:cNvSpPr txBox="1"/>
          <p:nvPr/>
        </p:nvSpPr>
        <p:spPr>
          <a:xfrm>
            <a:off x="526034" y="753846"/>
            <a:ext cx="5855675" cy="4154984"/>
          </a:xfrm>
          <a:prstGeom prst="rect">
            <a:avLst/>
          </a:prstGeom>
          <a:noFill/>
        </p:spPr>
        <p:txBody>
          <a:bodyPr wrap="square" rtlCol="0">
            <a:spAutoFit/>
          </a:bodyPr>
          <a:lstStyle/>
          <a:p>
            <a:pPr algn="just">
              <a:lnSpc>
                <a:spcPct val="150000"/>
              </a:lnSpc>
            </a:pPr>
            <a:r>
              <a:rPr lang="vi-VN" sz="1600" b="1" dirty="0">
                <a:solidFill>
                  <a:srgbClr val="0000CC"/>
                </a:solidFill>
                <a:latin typeface="UTM Avo" panose="02040603050506020204" pitchFamily="18" charset="0"/>
              </a:rPr>
              <a:t>      Quanh ta, mọi vật, mọi người đều làm việc.</a:t>
            </a:r>
          </a:p>
          <a:p>
            <a:pPr algn="just">
              <a:lnSpc>
                <a:spcPct val="150000"/>
              </a:lnSpc>
            </a:pPr>
            <a:r>
              <a:rPr lang="vi-VN" sz="1600" b="1" dirty="0">
                <a:solidFill>
                  <a:srgbClr val="0000CC"/>
                </a:solidFill>
                <a:latin typeface="UTM Avo" panose="020406030505060202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sz="1600" b="1" dirty="0">
                <a:solidFill>
                  <a:srgbClr val="0000CC"/>
                </a:solidFill>
                <a:latin typeface="UTM Avo" panose="02040603050506020204" pitchFamily="18" charset="0"/>
              </a:rPr>
              <a:t>      Như mọi vật, mọi người, bé cũng làm việc. Bé làm bài. Bé đi học. Học xong, bé quét nhà, nhặt rau, chơi với em đỡ mẹ. Bé luôn luôn bận rộn, mà lúc nào </a:t>
            </a:r>
            <a:r>
              <a:rPr lang="vi-VN" sz="1600" b="1">
                <a:solidFill>
                  <a:srgbClr val="0000CC"/>
                </a:solidFill>
                <a:latin typeface="UTM Avo" panose="02040603050506020204" pitchFamily="18" charset="0"/>
              </a:rPr>
              <a:t>cũng </a:t>
            </a:r>
            <a:r>
              <a:rPr lang="vi-VN" sz="1600" b="1" smtClean="0">
                <a:solidFill>
                  <a:srgbClr val="0000CC"/>
                </a:solidFill>
                <a:latin typeface="UTM Avo" panose="02040603050506020204" pitchFamily="18" charset="0"/>
              </a:rPr>
              <a:t>vui</a:t>
            </a:r>
            <a:r>
              <a:rPr lang="en-US" sz="1600" b="1" smtClean="0">
                <a:solidFill>
                  <a:srgbClr val="0000CC"/>
                </a:solidFill>
                <a:latin typeface="UTM Avo" panose="02040603050506020204" pitchFamily="18" charset="0"/>
              </a:rPr>
              <a:t>.                     </a:t>
            </a:r>
            <a:r>
              <a:rPr lang="vi-VN" sz="1600" b="1" smtClean="0">
                <a:solidFill>
                  <a:srgbClr val="0000CC"/>
                </a:solidFill>
                <a:latin typeface="UTM Avo" panose="02040603050506020204" pitchFamily="18" charset="0"/>
              </a:rPr>
              <a:t>(</a:t>
            </a:r>
            <a:r>
              <a:rPr lang="vi-VN" sz="1600" b="1" i="1">
                <a:solidFill>
                  <a:srgbClr val="0000CC"/>
                </a:solidFill>
                <a:latin typeface="UTM Avo" panose="02040603050506020204" pitchFamily="18" charset="0"/>
              </a:rPr>
              <a:t>Theo </a:t>
            </a:r>
            <a:r>
              <a:rPr lang="vi-VN" sz="1600" b="1">
                <a:solidFill>
                  <a:srgbClr val="0000CC"/>
                </a:solidFill>
                <a:latin typeface="UTM Avo" panose="02040603050506020204" pitchFamily="18" charset="0"/>
              </a:rPr>
              <a:t>Tô Hoài)</a:t>
            </a:r>
            <a:endParaRPr lang="en-US" sz="1600" b="1" smtClean="0">
              <a:solidFill>
                <a:srgbClr val="0000CC"/>
              </a:solidFill>
              <a:latin typeface="UTM Avo" panose="02040603050506020204" pitchFamily="18" charset="0"/>
            </a:endParaRPr>
          </a:p>
        </p:txBody>
      </p:sp>
      <p:sp>
        <p:nvSpPr>
          <p:cNvPr id="9" name="Left Bracket 8"/>
          <p:cNvSpPr/>
          <p:nvPr/>
        </p:nvSpPr>
        <p:spPr>
          <a:xfrm flipH="1">
            <a:off x="11339956" y="2493064"/>
            <a:ext cx="92989" cy="400927"/>
          </a:xfrm>
          <a:prstGeom prst="leftBracket">
            <a:avLst>
              <a:gd name="adj" fmla="val 142097"/>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65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C1E3D26-0FBF-489D-9BF9-77F94C02DE90}"/>
              </a:ext>
            </a:extLst>
          </p:cNvPr>
          <p:cNvSpPr txBox="1"/>
          <p:nvPr/>
        </p:nvSpPr>
        <p:spPr>
          <a:xfrm>
            <a:off x="746084" y="549017"/>
            <a:ext cx="5365827" cy="646331"/>
          </a:xfrm>
          <a:prstGeom prst="rect">
            <a:avLst/>
          </a:prstGeom>
          <a:noFill/>
        </p:spPr>
        <p:txBody>
          <a:bodyPr wrap="square" rtlCol="0">
            <a:spAutoFit/>
          </a:bodyPr>
          <a:lstStyle/>
          <a:p>
            <a:pPr algn="ctr">
              <a:lnSpc>
                <a:spcPct val="150000"/>
              </a:lnSpc>
            </a:pPr>
            <a:r>
              <a:rPr lang="vi-VN" sz="2400" b="1" dirty="0">
                <a:solidFill>
                  <a:srgbClr val="F95D51"/>
                </a:solidFill>
                <a:latin typeface="UTM Avo" panose="02040603050506020204" pitchFamily="18" charset="0"/>
              </a:rPr>
              <a:t>Làm việc thật là vui</a:t>
            </a:r>
            <a:endParaRPr lang="en-US" sz="2400" b="1" dirty="0">
              <a:solidFill>
                <a:srgbClr val="F95D51"/>
              </a:solidFill>
              <a:latin typeface="UTM Avo" panose="02040603050506020204" pitchFamily="18" charset="0"/>
            </a:endParaRPr>
          </a:p>
        </p:txBody>
      </p:sp>
      <p:sp>
        <p:nvSpPr>
          <p:cNvPr id="5" name="TextBox 4">
            <a:extLst>
              <a:ext uri="{FF2B5EF4-FFF2-40B4-BE49-F238E27FC236}">
                <a16:creationId xmlns="" xmlns:a16="http://schemas.microsoft.com/office/drawing/2014/main" id="{83DE1F8B-C43D-4B7A-8155-BEAC33AC1D49}"/>
              </a:ext>
            </a:extLst>
          </p:cNvPr>
          <p:cNvSpPr txBox="1"/>
          <p:nvPr/>
        </p:nvSpPr>
        <p:spPr>
          <a:xfrm>
            <a:off x="526034" y="972214"/>
            <a:ext cx="5855675" cy="3323987"/>
          </a:xfrm>
          <a:prstGeom prst="rect">
            <a:avLst/>
          </a:prstGeom>
          <a:noFill/>
        </p:spPr>
        <p:txBody>
          <a:bodyPr wrap="square" rtlCol="0">
            <a:spAutoFit/>
          </a:bodyPr>
          <a:lstStyle/>
          <a:p>
            <a:pPr algn="just">
              <a:lnSpc>
                <a:spcPct val="150000"/>
              </a:lnSpc>
            </a:pPr>
            <a:r>
              <a:rPr lang="vi-VN" b="1" dirty="0">
                <a:latin typeface="UTM Avo" panose="02040603050506020204" pitchFamily="18" charset="0"/>
              </a:rPr>
              <a:t>      </a:t>
            </a:r>
            <a:r>
              <a:rPr lang="vi-VN" b="1" dirty="0">
                <a:solidFill>
                  <a:srgbClr val="006600"/>
                </a:solidFill>
                <a:latin typeface="UTM Avo" panose="02040603050506020204" pitchFamily="18" charset="0"/>
              </a:rPr>
              <a:t>Quanh ta, mọi vật, mọi người đều làm việc.</a:t>
            </a:r>
          </a:p>
          <a:p>
            <a:pPr algn="just">
              <a:lnSpc>
                <a:spcPct val="150000"/>
              </a:lnSpc>
            </a:pPr>
            <a:r>
              <a:rPr lang="vi-VN" b="1" dirty="0">
                <a:solidFill>
                  <a:srgbClr val="006600"/>
                </a:solidFill>
                <a:latin typeface="UTM Avo" panose="02040603050506020204" pitchFamily="18" charset="0"/>
              </a:rPr>
              <a:t>      Cái đồng hồ tích tắc, tích tắc, báo phút, báo giờ. Con gà trống gáy vang ò ó o, báo cho mọi người biết trời sắp sáng, mau mau thức dậy. </a:t>
            </a:r>
            <a:r>
              <a:rPr lang="vi-VN" b="1" dirty="0">
                <a:solidFill>
                  <a:srgbClr val="FF0066"/>
                </a:solidFill>
                <a:latin typeface="UTM Avo" panose="02040603050506020204" pitchFamily="18" charset="0"/>
              </a:rPr>
              <a:t>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lnSpc>
                <a:spcPct val="150000"/>
              </a:lnSpc>
            </a:pPr>
            <a:r>
              <a:rPr lang="vi-VN" b="1" dirty="0">
                <a:latin typeface="UTM Avo" panose="02040603050506020204" pitchFamily="18" charset="0"/>
              </a:rPr>
              <a:t>      </a:t>
            </a:r>
            <a:r>
              <a:rPr lang="vi-VN" b="1" dirty="0">
                <a:solidFill>
                  <a:srgbClr val="0000CC"/>
                </a:solidFill>
                <a:latin typeface="UTM Avo" panose="02040603050506020204" pitchFamily="18" charset="0"/>
              </a:rPr>
              <a:t>Như mọi vật, mọi người, bé cũng làm việc. Bé làm bài. Bé đi học. Học xong, bé quét nhà, nhặt rau, chơi với em đỡ mẹ. Bé luôn luôn bận rộn, mà lúc nào cũng </a:t>
            </a:r>
            <a:r>
              <a:rPr lang="vi-VN" b="1">
                <a:solidFill>
                  <a:srgbClr val="0000CC"/>
                </a:solidFill>
                <a:latin typeface="UTM Avo" panose="02040603050506020204" pitchFamily="18" charset="0"/>
              </a:rPr>
              <a:t>vui</a:t>
            </a:r>
            <a:r>
              <a:rPr lang="vi-VN" b="1" smtClean="0">
                <a:solidFill>
                  <a:srgbClr val="0000CC"/>
                </a:solidFill>
                <a:latin typeface="UTM Avo" panose="02040603050506020204" pitchFamily="18" charset="0"/>
              </a:rPr>
              <a:t>.</a:t>
            </a:r>
            <a:endParaRPr lang="vi-VN" b="1" dirty="0">
              <a:solidFill>
                <a:srgbClr val="0000CC"/>
              </a:solidFill>
              <a:latin typeface="UTM Avo" panose="02040603050506020204" pitchFamily="18" charset="0"/>
            </a:endParaRPr>
          </a:p>
        </p:txBody>
      </p:sp>
      <p:sp>
        <p:nvSpPr>
          <p:cNvPr id="9" name="Left Bracket 8"/>
          <p:cNvSpPr/>
          <p:nvPr/>
        </p:nvSpPr>
        <p:spPr>
          <a:xfrm flipH="1">
            <a:off x="11339956" y="2493064"/>
            <a:ext cx="92989" cy="400927"/>
          </a:xfrm>
          <a:prstGeom prst="leftBracket">
            <a:avLst>
              <a:gd name="adj" fmla="val 142097"/>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Oval 5"/>
          <p:cNvSpPr/>
          <p:nvPr/>
        </p:nvSpPr>
        <p:spPr>
          <a:xfrm>
            <a:off x="5322626" y="1481176"/>
            <a:ext cx="368489" cy="3066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rPr>
              <a:t>2</a:t>
            </a:r>
            <a:endParaRPr lang="en-US" sz="2000" b="1">
              <a:solidFill>
                <a:srgbClr val="0000CC"/>
              </a:solidFill>
            </a:endParaRPr>
          </a:p>
        </p:txBody>
      </p:sp>
      <p:sp>
        <p:nvSpPr>
          <p:cNvPr id="23" name="Oval 22"/>
          <p:cNvSpPr/>
          <p:nvPr/>
        </p:nvSpPr>
        <p:spPr>
          <a:xfrm>
            <a:off x="526034" y="968023"/>
            <a:ext cx="368489" cy="4139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rPr>
              <a:t>1</a:t>
            </a:r>
            <a:endParaRPr lang="en-US" sz="2000" b="1">
              <a:solidFill>
                <a:srgbClr val="0000CC"/>
              </a:solidFill>
            </a:endParaRPr>
          </a:p>
        </p:txBody>
      </p:sp>
      <p:sp>
        <p:nvSpPr>
          <p:cNvPr id="24" name="Oval 23"/>
          <p:cNvSpPr/>
          <p:nvPr/>
        </p:nvSpPr>
        <p:spPr>
          <a:xfrm>
            <a:off x="485090" y="3178047"/>
            <a:ext cx="368489" cy="4139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CC"/>
                </a:solidFill>
              </a:rPr>
              <a:t>3</a:t>
            </a:r>
          </a:p>
        </p:txBody>
      </p:sp>
    </p:spTree>
    <p:extLst>
      <p:ext uri="{BB962C8B-B14F-4D97-AF65-F5344CB8AC3E}">
        <p14:creationId xmlns:p14="http://schemas.microsoft.com/office/powerpoint/2010/main" val="2805412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3DE1F8B-C43D-4B7A-8155-BEAC33AC1D49}"/>
              </a:ext>
            </a:extLst>
          </p:cNvPr>
          <p:cNvSpPr txBox="1"/>
          <p:nvPr/>
        </p:nvSpPr>
        <p:spPr>
          <a:xfrm>
            <a:off x="580648" y="590071"/>
            <a:ext cx="5855675" cy="3970318"/>
          </a:xfrm>
          <a:prstGeom prst="rect">
            <a:avLst/>
          </a:prstGeom>
          <a:noFill/>
        </p:spPr>
        <p:txBody>
          <a:bodyPr wrap="square" rtlCol="0">
            <a:spAutoFit/>
          </a:bodyPr>
          <a:lstStyle/>
          <a:p>
            <a:pPr algn="just">
              <a:lnSpc>
                <a:spcPct val="150000"/>
              </a:lnSpc>
            </a:pPr>
            <a:r>
              <a:rPr lang="en-US" sz="2400" b="1" dirty="0" smtClean="0">
                <a:solidFill>
                  <a:srgbClr val="0000CC"/>
                </a:solidFill>
                <a:latin typeface="UTM Avo" panose="02040603050506020204" pitchFamily="18" charset="0"/>
              </a:rPr>
              <a:t>       </a:t>
            </a:r>
            <a:r>
              <a:rPr lang="vi-VN" sz="2400" b="1" dirty="0" smtClean="0">
                <a:solidFill>
                  <a:srgbClr val="0000CC"/>
                </a:solidFill>
                <a:latin typeface="UTM Avo" panose="02040603050506020204" pitchFamily="18" charset="0"/>
              </a:rPr>
              <a:t>Con </a:t>
            </a:r>
            <a:r>
              <a:rPr lang="vi-VN" sz="2400" b="1" dirty="0">
                <a:solidFill>
                  <a:srgbClr val="0000CC"/>
                </a:solidFill>
                <a:latin typeface="UTM Avo" panose="02040603050506020204" pitchFamily="18" charset="0"/>
              </a:rPr>
              <a:t>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r>
              <a:rPr lang="vi-VN" sz="2400" b="1" dirty="0" smtClean="0">
                <a:solidFill>
                  <a:srgbClr val="0000CC"/>
                </a:solidFill>
                <a:latin typeface="UTM Avo" panose="02040603050506020204" pitchFamily="18" charset="0"/>
              </a:rPr>
              <a:t>.</a:t>
            </a:r>
            <a:endParaRPr lang="vi-VN" sz="2400" b="1" dirty="0">
              <a:solidFill>
                <a:srgbClr val="0000CC"/>
              </a:solidFill>
              <a:latin typeface="UTM Avo" panose="02040603050506020204" pitchFamily="18" charset="0"/>
            </a:endParaRPr>
          </a:p>
        </p:txBody>
      </p:sp>
      <p:sp>
        <p:nvSpPr>
          <p:cNvPr id="9" name="Left Bracket 8"/>
          <p:cNvSpPr/>
          <p:nvPr/>
        </p:nvSpPr>
        <p:spPr>
          <a:xfrm flipH="1">
            <a:off x="11339956" y="2493064"/>
            <a:ext cx="92989" cy="400927"/>
          </a:xfrm>
          <a:prstGeom prst="leftBracket">
            <a:avLst>
              <a:gd name="adj" fmla="val 142097"/>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7" name="Picture 6">
            <a:extLst>
              <a:ext uri="{FF2B5EF4-FFF2-40B4-BE49-F238E27FC236}">
                <a16:creationId xmlns="" xmlns:a16="http://schemas.microsoft.com/office/drawing/2014/main" id="{7966824B-4706-47B3-A06F-07ABDD0EAF38}"/>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150" y="694989"/>
            <a:ext cx="346300" cy="346300"/>
          </a:xfrm>
          <a:prstGeom prst="rect">
            <a:avLst/>
          </a:prstGeom>
          <a:solidFill>
            <a:schemeClr val="accent6">
              <a:lumMod val="60000"/>
              <a:lumOff val="40000"/>
            </a:schemeClr>
          </a:solidFill>
          <a:ln>
            <a:solidFill>
              <a:schemeClr val="accent1"/>
            </a:solidFill>
          </a:ln>
        </p:spPr>
      </p:pic>
      <p:cxnSp>
        <p:nvCxnSpPr>
          <p:cNvPr id="8" name="Straight Connector 7">
            <a:hlinkClick r:id="rId4" action="ppaction://hlinksldjump"/>
          </p:cNvPr>
          <p:cNvCxnSpPr/>
          <p:nvPr/>
        </p:nvCxnSpPr>
        <p:spPr>
          <a:xfrm>
            <a:off x="5269036" y="2196146"/>
            <a:ext cx="100748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hlinkClick r:id="rId5" action="ppaction://hlinksldjump"/>
          </p:cNvPr>
          <p:cNvCxnSpPr/>
          <p:nvPr/>
        </p:nvCxnSpPr>
        <p:spPr>
          <a:xfrm>
            <a:off x="4926785" y="2760179"/>
            <a:ext cx="12951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Cloud 17">
            <a:hlinkClick r:id="rId6" action="ppaction://hlinksldjump"/>
          </p:cNvPr>
          <p:cNvSpPr/>
          <p:nvPr/>
        </p:nvSpPr>
        <p:spPr>
          <a:xfrm>
            <a:off x="5269036" y="4203510"/>
            <a:ext cx="503742" cy="3568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hlinkClick r:id="rId7" action="ppaction://hlinksldjump"/>
          </p:cNvPr>
          <p:cNvCxnSpPr/>
          <p:nvPr/>
        </p:nvCxnSpPr>
        <p:spPr>
          <a:xfrm>
            <a:off x="670915" y="3863447"/>
            <a:ext cx="41553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348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10 bài tả mùa xuân ngắn gọn và hay nhất - Văn tả mùa xuân lớp 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tả mùa xuân ngắn gọn và hay nhất - Văn tả mùa xuân lớp 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Top 10 bài tả mùa xuân ngắn gọn và hay nhất - Văn tả mùa xuân lớ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4"/>
            <a:ext cx="6956708" cy="515048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ảm xúc về mùa xuân của họ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36"/>
            <a:ext cx="6955648" cy="521673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Mùa Xuân - mùa của yêu thương - Báo Người lao độ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73236"/>
            <a:ext cx="6965850" cy="521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202"/>
                                        </p:tgtEl>
                                        <p:attrNameLst>
                                          <p:attrName>style.visibility</p:attrName>
                                        </p:attrNameLst>
                                      </p:cBhvr>
                                      <p:to>
                                        <p:strVal val="visible"/>
                                      </p:to>
                                    </p:set>
                                    <p:anim calcmode="lin" valueType="num">
                                      <p:cBhvr additive="base">
                                        <p:cTn id="13" dur="500" fill="hold"/>
                                        <p:tgtEl>
                                          <p:spTgt spid="8202"/>
                                        </p:tgtEl>
                                        <p:attrNameLst>
                                          <p:attrName>ppt_x</p:attrName>
                                        </p:attrNameLst>
                                      </p:cBhvr>
                                      <p:tavLst>
                                        <p:tav tm="0">
                                          <p:val>
                                            <p:strVal val="#ppt_x"/>
                                          </p:val>
                                        </p:tav>
                                        <p:tav tm="100000">
                                          <p:val>
                                            <p:strVal val="#ppt_x"/>
                                          </p:val>
                                        </p:tav>
                                      </p:tavLst>
                                    </p:anim>
                                    <p:anim calcmode="lin" valueType="num">
                                      <p:cBhvr additive="base">
                                        <p:cTn id="14"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28114"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descr="Hoa Đào Mùa - Miễn Phí vector hình ảnh trên Pixabay">
            <a:extLst>
              <a:ext uri="{FF2B5EF4-FFF2-40B4-BE49-F238E27FC236}">
                <a16:creationId xmlns="" xmlns:a16="http://schemas.microsoft.com/office/drawing/2014/main" id="{7C710945-6C33-434F-9190-29A4A1EA0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43474" y="362913"/>
            <a:ext cx="1613512" cy="80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482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TotalTime>
  <Words>1087</Words>
  <Application>Microsoft Office PowerPoint</Application>
  <PresentationFormat>Custom</PresentationFormat>
  <Paragraphs>77</Paragraphs>
  <Slides>25</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vt:lpstr>
      <vt:lpstr>Times New Roman</vt:lpstr>
      <vt:lpstr>UTM Avo</vt:lpstr>
      <vt:lpstr>宋体</vt:lpstr>
      <vt:lpstr>Bodoni MT Black</vt:lpstr>
      <vt:lpstr>Kalam</vt:lpstr>
      <vt:lpstr>UTM Cookies</vt:lpstr>
      <vt:lpstr>微软雅黑</vt:lpstr>
      <vt:lpstr>iCiel Crocante</vt:lpstr>
      <vt:lpstr>iCiel Cadena</vt:lpstr>
      <vt:lpstr>SVN-Gretoon</vt:lpstr>
      <vt:lpstr>Montserrat</vt:lpstr>
      <vt:lpstr>Arial-Rounded</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User</cp:lastModifiedBy>
  <cp:revision>126</cp:revision>
  <dcterms:modified xsi:type="dcterms:W3CDTF">2021-09-16T09:50:57Z</dcterms:modified>
</cp:coreProperties>
</file>