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08" r:id="rId5"/>
  </p:sldMasterIdLst>
  <p:notesMasterIdLst>
    <p:notesMasterId r:id="rId19"/>
  </p:notesMasterIdLst>
  <p:sldIdLst>
    <p:sldId id="347" r:id="rId6"/>
    <p:sldId id="350" r:id="rId7"/>
    <p:sldId id="351" r:id="rId8"/>
    <p:sldId id="352" r:id="rId9"/>
    <p:sldId id="346" r:id="rId10"/>
    <p:sldId id="326" r:id="rId11"/>
    <p:sldId id="336" r:id="rId12"/>
    <p:sldId id="337" r:id="rId13"/>
    <p:sldId id="344" r:id="rId14"/>
    <p:sldId id="343" r:id="rId15"/>
    <p:sldId id="345" r:id="rId16"/>
    <p:sldId id="339" r:id="rId17"/>
    <p:sldId id="32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8" autoAdjust="0"/>
    <p:restoredTop sz="97691" autoAdjust="0"/>
  </p:normalViewPr>
  <p:slideViewPr>
    <p:cSldViewPr snapToGrid="0">
      <p:cViewPr>
        <p:scale>
          <a:sx n="66" d="100"/>
          <a:sy n="66" d="100"/>
        </p:scale>
        <p:origin x="-990" y="-2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A2D2D-9BBB-4508-A88F-DA72A7697D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32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487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377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910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873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507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076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694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392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749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455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142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6746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1726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2414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9215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120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7847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93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3801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1111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762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8811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6331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52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1975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2417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4201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990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5945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1668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6044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4135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6828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7084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1076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613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9732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046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7772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097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8255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8688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7387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00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069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51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95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20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2.wdp"/><Relationship Id="rId7" Type="http://schemas.openxmlformats.org/officeDocument/2006/relationships/image" Target="../media/image11.png"/><Relationship Id="rId12" Type="http://schemas.openxmlformats.org/officeDocument/2006/relationships/image" Target="../media/image16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0.png"/><Relationship Id="rId11" Type="http://schemas.openxmlformats.org/officeDocument/2006/relationships/image" Target="../media/image15.emf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5.emf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3.png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16.emf"/><Relationship Id="rId12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image" Target="../media/image15.emf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1559293" y="1338531"/>
            <a:ext cx="91440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CON ĐẾN VỚI TIẾT HỌC</a:t>
            </a:r>
            <a:endParaRPr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026" name="Picture 2" descr="C:\Users\7U010221\Desktop\IMG_3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41714" cy="169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43010" y="1762252"/>
            <a:ext cx="6408106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Làm νμİc κật là νίi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09919" y="1157915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 err="1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3400" b="1" dirty="0" smtClean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2643010" y="2537969"/>
            <a:ext cx="8937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Quaζ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Ǉa, jĊ vật, jĊ wgưƟ Αϛu làm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νμİc. </a:t>
            </a:r>
            <a:endParaRPr lang="vi-VN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1763431" y="3182388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Cái </a:t>
            </a:r>
            <a:r>
              <a:rPr lang="en-US" sz="3200" b="1" dirty="0">
                <a:latin typeface="HP001 4 hàng" pitchFamily="34" charset="0"/>
                <a:cs typeface="Arial" panose="020B0604020202020204" pitchFamily="34" charset="0"/>
              </a:rPr>
              <a:t>đ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Ŭg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hồ báo ιút, báo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gi</a:t>
            </a:r>
            <a:r>
              <a:rPr lang="en-US" sz="3200" b="1" dirty="0" smtClean="0">
                <a:latin typeface="HP001 4 hàng" pitchFamily="34" charset="0"/>
                <a:cs typeface="Arial" panose="020B0604020202020204" pitchFamily="34" charset="0"/>
              </a:rPr>
              <a:t>ờ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. CΪ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gà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Ǉrūg</a:t>
            </a:r>
            <a:r>
              <a:rPr lang="en-US" sz="3200" b="1" dirty="0" smtClean="0"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  <a:cs typeface="Arial" panose="020B0604020202020204" pitchFamily="34" charset="0"/>
              </a:rPr>
              <a:t>gáy</a:t>
            </a:r>
            <a:r>
              <a:rPr lang="en-US" sz="3200" b="1" dirty="0" smtClean="0"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  <a:cs typeface="Arial" panose="020B0604020202020204" pitchFamily="34" charset="0"/>
              </a:rPr>
              <a:t>vang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 </a:t>
            </a:r>
            <a:endParaRPr lang="vi-VN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1849108" y="5216608"/>
            <a:ext cx="4729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Ǉưng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λẂng. </a:t>
            </a:r>
            <a:endParaRPr lang="en-US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1129752" y="3858540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báo ǇrƟ sắp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sáng. CΪ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Ǉu hú gĊ jùa vải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εín. </a:t>
            </a:r>
            <a:r>
              <a:rPr lang="en-US" sz="3200" b="1" dirty="0" err="1" smtClean="0">
                <a:latin typeface="HP001 4 hàng" pitchFamily="34" charset="0"/>
                <a:cs typeface="Arial" panose="020B0604020202020204" pitchFamily="34" charset="0"/>
              </a:rPr>
              <a:t>Cành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1849108" y="4506863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đào wở hΞ εo sắc xuân Όłm ǟực ǟỡ,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wgày</a:t>
            </a:r>
            <a:r>
              <a:rPr lang="en-US" sz="3200" b="1" dirty="0" smtClean="0"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  <a:cs typeface="Arial" panose="020B0604020202020204" pitchFamily="34" charset="0"/>
              </a:rPr>
              <a:t>xuân</a:t>
            </a:r>
            <a:r>
              <a:rPr lang="en-US" sz="3200" b="1" dirty="0" smtClean="0"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  <a:cs typeface="Arial" panose="020B0604020202020204" pitchFamily="34" charset="0"/>
              </a:rPr>
              <a:t>thêm</a:t>
            </a:r>
            <a:endParaRPr lang="en-US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94373" y="469720"/>
            <a:ext cx="8703714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 err="1" smtClean="0">
                <a:solidFill>
                  <a:prstClr val="black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400" b="1" dirty="0" smtClean="0">
                <a:solidFill>
                  <a:prstClr val="black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400" b="1" dirty="0" smtClean="0">
                <a:solidFill>
                  <a:prstClr val="black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400" b="1" dirty="0" smtClean="0">
                <a:solidFill>
                  <a:prstClr val="black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16 </a:t>
            </a:r>
            <a:r>
              <a:rPr lang="en-US" sz="3400" b="1" dirty="0" err="1" smtClean="0">
                <a:solidFill>
                  <a:prstClr val="black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tháng</a:t>
            </a:r>
            <a:r>
              <a:rPr lang="en-US" sz="3400" b="1" dirty="0" smtClean="0">
                <a:solidFill>
                  <a:prstClr val="black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9 </a:t>
            </a:r>
            <a:r>
              <a:rPr lang="en-US" sz="3400" b="1" dirty="0" err="1" smtClean="0">
                <a:solidFill>
                  <a:prstClr val="black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400" b="1" dirty="0" smtClean="0">
                <a:solidFill>
                  <a:prstClr val="black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90832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7A76B35-C53E-4365-88B0-78505D3005E0}"/>
              </a:ext>
            </a:extLst>
          </p:cNvPr>
          <p:cNvSpPr txBox="1"/>
          <p:nvPr/>
        </p:nvSpPr>
        <p:spPr>
          <a:xfrm>
            <a:off x="164271" y="569264"/>
            <a:ext cx="114329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2.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cái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còn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thiếu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bảng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Học </a:t>
            </a:r>
            <a:r>
              <a:rPr lang="en-US" sz="30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thuộc 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 các chữ cái.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A1489B9A-25A7-4D92-8A21-5F251666A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435726"/>
              </p:ext>
            </p:extLst>
          </p:nvPr>
        </p:nvGraphicFramePr>
        <p:xfrm>
          <a:off x="1269144" y="1358277"/>
          <a:ext cx="4611603" cy="4878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201">
                  <a:extLst>
                    <a:ext uri="{9D8B030D-6E8A-4147-A177-3AD203B41FA5}">
                      <a16:colId xmlns="" xmlns:a16="http://schemas.microsoft.com/office/drawing/2014/main" val="135133656"/>
                    </a:ext>
                  </a:extLst>
                </a:gridCol>
                <a:gridCol w="1537201">
                  <a:extLst>
                    <a:ext uri="{9D8B030D-6E8A-4147-A177-3AD203B41FA5}">
                      <a16:colId xmlns="" xmlns:a16="http://schemas.microsoft.com/office/drawing/2014/main" val="2663930103"/>
                    </a:ext>
                  </a:extLst>
                </a:gridCol>
                <a:gridCol w="1537201">
                  <a:extLst>
                    <a:ext uri="{9D8B030D-6E8A-4147-A177-3AD203B41FA5}">
                      <a16:colId xmlns="" xmlns:a16="http://schemas.microsoft.com/office/drawing/2014/main" val="959943400"/>
                    </a:ext>
                  </a:extLst>
                </a:gridCol>
              </a:tblGrid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Số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thứ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tự</a:t>
                      </a:r>
                      <a:endParaRPr lang="en-US" sz="2400" spc="-150" dirty="0">
                        <a:solidFill>
                          <a:schemeClr val="bg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Chữ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cái</a:t>
                      </a:r>
                      <a:endParaRPr lang="en-US" sz="2400" spc="-150" dirty="0">
                        <a:solidFill>
                          <a:schemeClr val="bg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Tên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chữ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cái</a:t>
                      </a:r>
                      <a:endParaRPr lang="en-US" sz="2400" spc="-150" dirty="0">
                        <a:solidFill>
                          <a:schemeClr val="bg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01216786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10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g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giê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9997545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11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hát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34013511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12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i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80252446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13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k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ca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33182331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14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e</a:t>
                      </a:r>
                      <a:r>
                        <a:rPr lang="en-US" sz="3200" spc="-150" baseline="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– lờ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033529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2F6DDEDE-BF00-48BA-A1F0-F12C707DD2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604802"/>
              </p:ext>
            </p:extLst>
          </p:nvPr>
        </p:nvGraphicFramePr>
        <p:xfrm>
          <a:off x="6174861" y="1444349"/>
          <a:ext cx="4611603" cy="4764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201">
                  <a:extLst>
                    <a:ext uri="{9D8B030D-6E8A-4147-A177-3AD203B41FA5}">
                      <a16:colId xmlns="" xmlns:a16="http://schemas.microsoft.com/office/drawing/2014/main" val="245313428"/>
                    </a:ext>
                  </a:extLst>
                </a:gridCol>
                <a:gridCol w="1537201">
                  <a:extLst>
                    <a:ext uri="{9D8B030D-6E8A-4147-A177-3AD203B41FA5}">
                      <a16:colId xmlns="" xmlns:a16="http://schemas.microsoft.com/office/drawing/2014/main" val="2687566283"/>
                    </a:ext>
                  </a:extLst>
                </a:gridCol>
                <a:gridCol w="1537201">
                  <a:extLst>
                    <a:ext uri="{9D8B030D-6E8A-4147-A177-3AD203B41FA5}">
                      <a16:colId xmlns="" xmlns:a16="http://schemas.microsoft.com/office/drawing/2014/main" val="1615209565"/>
                    </a:ext>
                  </a:extLst>
                </a:gridCol>
              </a:tblGrid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2400" spc="-150" dirty="0" err="1"/>
                        <a:t>Số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thứ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tự</a:t>
                      </a:r>
                      <a:endParaRPr lang="en-US" sz="2400" spc="-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pc="-150" dirty="0" err="1"/>
                        <a:t>Chữ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cái</a:t>
                      </a:r>
                      <a:endParaRPr lang="en-US" sz="2400" spc="-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pc="-150" dirty="0" err="1"/>
                        <a:t>Tên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chữ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cái</a:t>
                      </a:r>
                      <a:endParaRPr lang="en-US" sz="2400" spc="-15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11319990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15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m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em-mờ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71440451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16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en-nờ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54871777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17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o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87462052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18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ô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ô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28894435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19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ơ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B8590E9-AACB-4AA7-BF01-493B277D58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F6D9AEB-1365-44A3-8829-9B5C294A14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14" name="五角星 32"/>
          <p:cNvSpPr/>
          <p:nvPr/>
        </p:nvSpPr>
        <p:spPr>
          <a:xfrm rot="2121297">
            <a:off x="11874929" y="2267255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7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8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23754" y="6298673"/>
            <a:ext cx="12211050" cy="1104900"/>
          </a:xfrm>
          <a:prstGeom prst="rect">
            <a:avLst/>
          </a:prstGeom>
        </p:spPr>
      </p:pic>
      <p:pic>
        <p:nvPicPr>
          <p:cNvPr id="20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319" y="5198259"/>
            <a:ext cx="1292858" cy="16882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3334953" y="384973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4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3341839" y="554332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5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8285548" y="313145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6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8305510" y="3966448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7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3334953" y="3138533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8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8296748" y="313145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9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3341839" y="5608598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l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0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3341839" y="385896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i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1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3334953" y="3138533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2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8334249" y="555818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3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8305510" y="3966448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o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4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8334249" y="555818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ơ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633110" y="1123132"/>
            <a:ext cx="4461404" cy="13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36" name="Straight Connector 35"/>
          <p:cNvCxnSpPr/>
          <p:nvPr/>
        </p:nvCxnSpPr>
        <p:spPr>
          <a:xfrm flipV="1">
            <a:off x="7130865" y="1047370"/>
            <a:ext cx="1586198" cy="13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280296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9" grpId="0" animBg="1"/>
      <p:bldP spid="30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350947" y="340087"/>
            <a:ext cx="11432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3. Dựa vào chữ cái đầu tiên, sắp xếp tên các cuốn sách theo thứ tự bảng chữ cái.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2D94991-54D7-47D7-8127-3D42C5E7A0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589" b="80599" l="5198" r="98902">
                        <a14:foregroundMark x1="11420" y1="64583" x2="49048" y2="63672"/>
                        <a14:foregroundMark x1="89385" y1="67057" x2="97072" y2="64583"/>
                        <a14:foregroundMark x1="92094" y1="58333" x2="91069" y2="65885"/>
                        <a14:foregroundMark x1="20498" y1="57682" x2="22548" y2="70182"/>
                        <a14:foregroundMark x1="17789" y1="62760" x2="25329" y2="56771"/>
                        <a14:foregroundMark x1="19327" y1="56120" x2="26501" y2="69531"/>
                        <a14:foregroundMark x1="19473" y1="62240" x2="19473" y2="62240"/>
                        <a14:foregroundMark x1="19473" y1="61589" x2="19473" y2="60677"/>
                        <a14:foregroundMark x1="19619" y1="60026" x2="20351" y2="59115"/>
                        <a14:foregroundMark x1="20498" y1="58854" x2="20498" y2="58854"/>
                      </a14:backgroundRemoval>
                    </a14:imgEffect>
                  </a14:imgLayer>
                </a14:imgProps>
              </a:ext>
            </a:extLst>
          </a:blip>
          <a:srcRect l="7024" t="36396" r="2262" b="23373"/>
          <a:stretch/>
        </p:blipFill>
        <p:spPr>
          <a:xfrm>
            <a:off x="1916734" y="1417305"/>
            <a:ext cx="7978778" cy="19894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0D4C7FE-A097-4B86-8754-FA8DC5A5ED06}"/>
              </a:ext>
            </a:extLst>
          </p:cNvPr>
          <p:cNvSpPr txBox="1"/>
          <p:nvPr/>
        </p:nvSpPr>
        <p:spPr>
          <a:xfrm>
            <a:off x="876638" y="3538241"/>
            <a:ext cx="46823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à trống nhanh trí.</a:t>
            </a:r>
          </a:p>
          <a:p>
            <a:pPr marL="571500" indent="-571500">
              <a:buFontTx/>
              <a:buChar char="-"/>
            </a:pP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 màu gà.</a:t>
            </a:r>
          </a:p>
          <a:p>
            <a:pPr marL="571500" indent="-571500">
              <a:buFontTx/>
              <a:buChar char="-"/>
            </a:pP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iến và chim bồ câu.</a:t>
            </a:r>
          </a:p>
          <a:p>
            <a:pPr marL="571500" indent="-571500">
              <a:buFontTx/>
              <a:buChar char="-"/>
            </a:pP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àng tiên Ốc.</a:t>
            </a:r>
          </a:p>
          <a:p>
            <a:pPr marL="571500" indent="-571500">
              <a:buFontTx/>
              <a:buChar char="-"/>
            </a:pP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 Cản Ngũ.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FD518CB-BDA8-4AFC-AE58-1068B346E0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E654F54-5797-4934-89BF-6E20543006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876638" y="878826"/>
            <a:ext cx="4188848" cy="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10" name="Straight Connector 9"/>
          <p:cNvCxnSpPr/>
          <p:nvPr/>
        </p:nvCxnSpPr>
        <p:spPr>
          <a:xfrm>
            <a:off x="5266756" y="878826"/>
            <a:ext cx="1278734" cy="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11" name="Straight Connector 10"/>
          <p:cNvCxnSpPr>
            <a:endCxn id="4" idx="3"/>
          </p:cNvCxnSpPr>
          <p:nvPr/>
        </p:nvCxnSpPr>
        <p:spPr>
          <a:xfrm flipV="1">
            <a:off x="9924826" y="878696"/>
            <a:ext cx="1859074" cy="13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14" name="Straight Connector 13"/>
          <p:cNvCxnSpPr/>
          <p:nvPr/>
        </p:nvCxnSpPr>
        <p:spPr>
          <a:xfrm flipV="1">
            <a:off x="483283" y="1359960"/>
            <a:ext cx="2100260" cy="13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29903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76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xmlns="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xmlns="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6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5144501" y="2067872"/>
            <a:ext cx="3970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Ôn</a:t>
            </a:r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bài</a:t>
            </a:r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cũ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98744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61B5463-821B-400E-81CD-9FB5FFB1A54E}"/>
              </a:ext>
            </a:extLst>
          </p:cNvPr>
          <p:cNvSpPr txBox="1"/>
          <p:nvPr/>
        </p:nvSpPr>
        <p:spPr>
          <a:xfrm>
            <a:off x="194252" y="626914"/>
            <a:ext cx="114329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Sắp xếp các chữ cái dưới đây theo đúng thứ tự </a:t>
            </a:r>
            <a:r>
              <a:rPr lang="vi-VN" sz="30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 </a:t>
            </a:r>
            <a:r>
              <a:rPr lang="vi-VN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bảng chữ cái.</a:t>
            </a:r>
            <a:endParaRPr lang="en-US" sz="30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BBD6566-7495-4508-922D-F832A7CE5D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0" b="68750" l="70498" r="88946"/>
                    </a14:imgEffect>
                  </a14:imgLayer>
                </a14:imgProps>
              </a:ext>
            </a:extLst>
          </a:blip>
          <a:srcRect l="77024" t="52065" r="13333" b="34236"/>
          <a:stretch/>
        </p:blipFill>
        <p:spPr>
          <a:xfrm>
            <a:off x="9243621" y="2027648"/>
            <a:ext cx="1175658" cy="9390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2D89BAB-33FC-4364-A1D0-80F0CD5543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0" b="66146" l="52928" r="60981"/>
                    </a14:imgEffect>
                  </a14:imgLayer>
                </a14:imgProps>
              </a:ext>
            </a:extLst>
          </a:blip>
          <a:srcRect l="52797" t="48253" r="38393" b="34236"/>
          <a:stretch/>
        </p:blipFill>
        <p:spPr>
          <a:xfrm>
            <a:off x="5489697" y="1817192"/>
            <a:ext cx="1074058" cy="12003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51CEB73-A4B1-4EBE-BAED-C21E90931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823" b="66667" l="40264" r="48975"/>
                    </a14:imgEffect>
                  </a14:imgLayer>
                </a14:imgProps>
              </a:ext>
            </a:extLst>
          </a:blip>
          <a:srcRect l="40832" t="50370" r="50001" b="34236"/>
          <a:stretch/>
        </p:blipFill>
        <p:spPr>
          <a:xfrm>
            <a:off x="3775692" y="1962334"/>
            <a:ext cx="1117601" cy="10551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F25A11C-F9F9-4A70-AA46-D55EB4C1DE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4" b="64013" l="23988" r="79702"/>
                    </a14:imgEffect>
                  </a14:imgLayer>
                </a14:imgProps>
              </a:ext>
            </a:extLst>
          </a:blip>
          <a:srcRect l="29225" t="48253" r="61965" b="34236"/>
          <a:stretch/>
        </p:blipFill>
        <p:spPr>
          <a:xfrm>
            <a:off x="2177140" y="1889763"/>
            <a:ext cx="1074059" cy="12003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6BD74A1-188D-46C6-B73D-ADBACC8D309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0" b="63932" l="17496" r="27086"/>
                    </a14:imgEffect>
                  </a14:imgLayer>
                </a14:imgProps>
              </a:ext>
            </a:extLst>
          </a:blip>
          <a:srcRect l="17023" t="48253" r="71786" b="34236"/>
          <a:stretch/>
        </p:blipFill>
        <p:spPr>
          <a:xfrm>
            <a:off x="486228" y="1889763"/>
            <a:ext cx="1364343" cy="12003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F4641C4-6EB8-4F18-921A-7696C2694A8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474" b="65885" l="63470" r="73353"/>
                    </a14:imgEffect>
                  </a14:imgLayer>
                </a14:imgProps>
              </a:ext>
            </a:extLst>
          </a:blip>
          <a:srcRect l="64583" t="51111" r="26726" b="34236"/>
          <a:stretch/>
        </p:blipFill>
        <p:spPr>
          <a:xfrm>
            <a:off x="7368639" y="1962334"/>
            <a:ext cx="1059544" cy="10043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3B7E4BB-F31A-481F-B44D-9959BB24019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D02EE55-99A8-4D15-928F-C390CD3669E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15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7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8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9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21" name="图片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4481" y="5100925"/>
            <a:ext cx="1303468" cy="17020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图片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5732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-0.53073 0.412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36" y="2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96296E-6 L -0.0875 0.4247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0.2056 0.4247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3" y="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07396 0.4349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63412 0.4270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06" y="2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0.06927 0.4349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4" y="2173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xmlns="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xmlns="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xmlns="" id="{ADEBE5D5-D1F2-40FA-BDBF-9BDF6D13E5E5}"/>
              </a:ext>
            </a:extLst>
          </p:cNvPr>
          <p:cNvSpPr txBox="1"/>
          <p:nvPr/>
        </p:nvSpPr>
        <p:spPr>
          <a:xfrm>
            <a:off x="1884337" y="881999"/>
            <a:ext cx="166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prstClr val="white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</a:p>
          <a:p>
            <a:pPr algn="ctr"/>
            <a:r>
              <a:rPr lang="en-US" altLang="zh-CN" sz="4800" b="1" dirty="0" smtClean="0">
                <a:solidFill>
                  <a:prstClr val="white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zh-CN" altLang="en-US" sz="4800" b="1" dirty="0">
              <a:solidFill>
                <a:prstClr val="white"/>
              </a:solidFill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Làm</a:t>
            </a:r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việc thật là vui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24934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=""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=""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2986" y="742454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– viết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49711" y="2302357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đúng chính tả, trình bày bài hợp lí.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21320" y="3985353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bài tập chính tả.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14718" y="5618911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 gìn vở cẩn thận, viết chữ đúng đều nét.</a:t>
            </a:r>
          </a:p>
        </p:txBody>
      </p:sp>
      <p:sp>
        <p:nvSpPr>
          <p:cNvPr id="12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 rot="20099163">
            <a:off x="19785" y="3328216"/>
            <a:ext cx="3740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 TIÊU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185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86" y="1518978"/>
            <a:ext cx="9695544" cy="3299765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xmlns="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914" y="824058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21446" y="1679959"/>
            <a:ext cx="5213345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Làm νμİc κật là νίi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1531216" y="2149730"/>
            <a:ext cx="93835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Quaζ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Ǉa, jĊ vật, jĊ wgưƟ Αϛu làm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νμİc. </a:t>
            </a:r>
            <a:endParaRPr lang="vi-VN" sz="3200" b="1" dirty="0">
              <a:latin typeface="HP001 4 hàng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   </a:t>
            </a:r>
            <a:r>
              <a:rPr lang="en-US" sz="3200" b="1" dirty="0" smtClean="0"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Cái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đŬg hồ báo ιút, báo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gi</a:t>
            </a:r>
            <a:r>
              <a:rPr lang="en-US" sz="3200" b="1" dirty="0" smtClean="0">
                <a:latin typeface="HP001 4 hàng" pitchFamily="34" charset="0"/>
                <a:cs typeface="Arial" panose="020B0604020202020204" pitchFamily="34" charset="0"/>
              </a:rPr>
              <a:t>ờ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.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CΪ gà Ǉrūg gáy vang báo ǇrƟ sắp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sáng. CΪ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Ǉu hú gĊ jùa vải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εín. Càζ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đào wở hΞ εo sắc xuân Όłm ǟực ǟỡ, wgày xuân Όłm Ǉưng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λẂng. </a:t>
            </a:r>
            <a:endParaRPr lang="en-US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6005" y="191929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gà trống có nhiệm vụ làm gì?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" name="TextBox 35"/>
          <p:cNvSpPr txBox="1"/>
          <p:nvPr/>
        </p:nvSpPr>
        <p:spPr>
          <a:xfrm>
            <a:off x="2151251" y="2805928"/>
            <a:ext cx="84059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gà trống gáy vang báo trời sắp sáng.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3870265" y="711073"/>
            <a:ext cx="4443881" cy="967261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1" name="TextBox 50"/>
          <p:cNvSpPr txBox="1"/>
          <p:nvPr/>
        </p:nvSpPr>
        <p:spPr>
          <a:xfrm>
            <a:off x="4421402" y="886958"/>
            <a:ext cx="389274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 dung bài viết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36931" y="3596495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tu hú có nhiệm vụ gì?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14953" y="4211984"/>
            <a:ext cx="50857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tu hú gọi mùa vải chín.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32774" y="5026951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367353" y="5772180"/>
            <a:ext cx="755477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ích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114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51" grpId="0"/>
      <p:bldP spid="22" grpId="0"/>
      <p:bldP spid="33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92267" y="2617755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nhầm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trong bài: 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việc, báo giờ,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xuân, rực rỡ,...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Viết hoa chữ cái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307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88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</TotalTime>
  <Words>508</Words>
  <Application>Microsoft Office PowerPoint</Application>
  <PresentationFormat>Custom</PresentationFormat>
  <Paragraphs>101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Office Theme</vt:lpstr>
      <vt:lpstr>1_Office Theme</vt:lpstr>
      <vt:lpstr>2_Office Theme</vt:lpstr>
      <vt:lpstr>3_Office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7U010221</cp:lastModifiedBy>
  <cp:revision>188</cp:revision>
  <dcterms:created xsi:type="dcterms:W3CDTF">2021-06-02T14:23:54Z</dcterms:created>
  <dcterms:modified xsi:type="dcterms:W3CDTF">2021-09-22T10:57:34Z</dcterms:modified>
</cp:coreProperties>
</file>