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9" r:id="rId2"/>
    <p:sldId id="278" r:id="rId3"/>
    <p:sldId id="440" r:id="rId4"/>
    <p:sldId id="439" r:id="rId5"/>
    <p:sldId id="427" r:id="rId6"/>
    <p:sldId id="441" r:id="rId7"/>
    <p:sldId id="273" r:id="rId8"/>
    <p:sldId id="262" r:id="rId9"/>
    <p:sldId id="274" r:id="rId10"/>
    <p:sldId id="442" r:id="rId11"/>
    <p:sldId id="264" r:id="rId12"/>
    <p:sldId id="265" r:id="rId13"/>
    <p:sldId id="266" r:id="rId14"/>
    <p:sldId id="267" r:id="rId15"/>
    <p:sldId id="327" r:id="rId16"/>
    <p:sldId id="326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DF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778-02A8-4F1D-B48B-00F0A4AEB4F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48995-3F17-48D4-8636-5C543B2B7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4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24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08C071A-F6FD-4D1E-9ACD-6EDB8030C4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0D9490-29DD-4BEE-922E-04C865D6C48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7299027-CB9A-4387-9AFB-3821E94B8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571FD16-F086-4A99-8209-9F1BDA83A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8B766EE-F0E3-4EFF-99C1-6AD50214CF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687A84-7698-4589-A85B-13EE2952BAE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5E6C856-7A56-40E2-858F-03511BB8B5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D66F624-50B7-4834-9BCB-C6A497604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F562405-799A-4167-932C-4D55F805BC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22CBBC-17E1-4E30-B59E-D1CDB2661A5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5E38446-AB70-4501-AB36-A37BAFB9F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DA6E48E-6379-47CB-A6E9-8E79F7321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EE4D48D-8B21-410A-8EB2-B4A7603D6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24903A-182D-4A52-8F9F-B0A1DAAB290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8E0262-21FE-4F7B-A121-6AB88A475A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6A06417-C28F-4ABF-A91D-91729A2CD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0B5EDFC-E99C-4761-90C8-51D682B4C6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36492B-6805-4D4A-9272-9ABB297E17C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D1E6031-770A-4FB5-904A-3AFBD0255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B5B08A6-793C-4357-AA8C-B6A653598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1FF0C22-6F91-45E5-8C65-9C4A8D618A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1C3901-DE7B-4CE3-B3D7-503118593D8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B15F34C-B67B-4CF3-9C59-9B66DF4D3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EA8373D-E6AA-4A49-B744-A090FB820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7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8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8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7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0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4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2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7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7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3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0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2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2AD20-A8D2-4B58-B20B-0E1A4F21BA1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3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-4" y="0"/>
            <a:ext cx="12192000" cy="6950242"/>
          </a:xfrm>
          <a:prstGeom prst="rect">
            <a:avLst/>
          </a:prstGeom>
          <a:solidFill>
            <a:srgbClr val="7DF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组合 91"/>
          <p:cNvGrpSpPr/>
          <p:nvPr/>
        </p:nvGrpSpPr>
        <p:grpSpPr>
          <a:xfrm>
            <a:off x="0" y="4746066"/>
            <a:ext cx="12191999" cy="2170994"/>
            <a:chOff x="1" y="4546271"/>
            <a:chExt cx="12191999" cy="2326243"/>
          </a:xfrm>
        </p:grpSpPr>
        <p:sp>
          <p:nvSpPr>
            <p:cNvPr id="67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961896" y="1248209"/>
            <a:ext cx="9001154" cy="41280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2F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99691" y="2636140"/>
            <a:ext cx="8541099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HÀO MỪNG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CON THAM GIA TIẾT HỌC</a:t>
            </a:r>
            <a:endParaRPr lang="en-US" sz="4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4991" y="3490180"/>
            <a:ext cx="64311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71329" y="6334780"/>
            <a:ext cx="413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2021 - 2022</a:t>
            </a:r>
          </a:p>
        </p:txBody>
      </p:sp>
      <p:sp>
        <p:nvSpPr>
          <p:cNvPr id="17" name="文本框 11"/>
          <p:cNvSpPr txBox="1">
            <a:spLocks noChangeArrowheads="1"/>
          </p:cNvSpPr>
          <p:nvPr/>
        </p:nvSpPr>
        <p:spPr bwMode="auto">
          <a:xfrm>
            <a:off x="5177765" y="4759611"/>
            <a:ext cx="5890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 b="1" i="1" dirty="0" err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b="1" i="1" dirty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zh-CN" sz="2400" b="1" i="1" dirty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zh-CN" sz="2400" b="1" i="1" dirty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err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i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Hà Thanh Huyền</a:t>
            </a:r>
            <a:endParaRPr lang="zh-CN" altLang="en-US" sz="2400" b="1" i="1" dirty="0">
              <a:solidFill>
                <a:srgbClr val="E94B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9248" y="105456"/>
            <a:ext cx="8111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grpSp>
        <p:nvGrpSpPr>
          <p:cNvPr id="21" name="组合 75"/>
          <p:cNvGrpSpPr/>
          <p:nvPr/>
        </p:nvGrpSpPr>
        <p:grpSpPr>
          <a:xfrm rot="691748">
            <a:off x="10811702" y="3647464"/>
            <a:ext cx="382943" cy="426552"/>
            <a:chOff x="10646778" y="4753862"/>
            <a:chExt cx="751521" cy="737702"/>
          </a:xfrm>
        </p:grpSpPr>
        <p:sp>
          <p:nvSpPr>
            <p:cNvPr id="2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95"/>
          <p:cNvGrpSpPr/>
          <p:nvPr/>
        </p:nvGrpSpPr>
        <p:grpSpPr>
          <a:xfrm rot="1562261">
            <a:off x="11362206" y="1341443"/>
            <a:ext cx="394195" cy="411683"/>
            <a:chOff x="10646778" y="4753862"/>
            <a:chExt cx="751521" cy="737702"/>
          </a:xfrm>
        </p:grpSpPr>
        <p:sp>
          <p:nvSpPr>
            <p:cNvPr id="2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3" name="组合 140"/>
          <p:cNvGrpSpPr/>
          <p:nvPr/>
        </p:nvGrpSpPr>
        <p:grpSpPr>
          <a:xfrm rot="920444">
            <a:off x="1569651" y="136157"/>
            <a:ext cx="479728" cy="438341"/>
            <a:chOff x="10646773" y="4753862"/>
            <a:chExt cx="751526" cy="737702"/>
          </a:xfrm>
        </p:grpSpPr>
        <p:sp>
          <p:nvSpPr>
            <p:cNvPr id="3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142"/>
            <p:cNvGrpSpPr/>
            <p:nvPr/>
          </p:nvGrpSpPr>
          <p:grpSpPr>
            <a:xfrm>
              <a:off x="10646773" y="4762829"/>
              <a:ext cx="749726" cy="728735"/>
              <a:chOff x="11012534" y="4493889"/>
              <a:chExt cx="749726" cy="728735"/>
            </a:xfrm>
          </p:grpSpPr>
          <p:sp>
            <p:nvSpPr>
              <p:cNvPr id="36" name="五角星 2"/>
              <p:cNvSpPr/>
              <p:nvPr/>
            </p:nvSpPr>
            <p:spPr>
              <a:xfrm rot="20227648" flipH="1">
                <a:off x="11012534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2" name="组合 47"/>
          <p:cNvGrpSpPr/>
          <p:nvPr/>
        </p:nvGrpSpPr>
        <p:grpSpPr>
          <a:xfrm rot="21335217">
            <a:off x="456527" y="3636349"/>
            <a:ext cx="446031" cy="443883"/>
            <a:chOff x="7973454" y="5027358"/>
            <a:chExt cx="1573288" cy="1594782"/>
          </a:xfrm>
        </p:grpSpPr>
        <p:sp>
          <p:nvSpPr>
            <p:cNvPr id="43" name="五角星 2"/>
            <p:cNvSpPr/>
            <p:nvPr/>
          </p:nvSpPr>
          <p:spPr>
            <a:xfrm rot="20480842">
              <a:off x="7975659" y="5027358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五角星 2"/>
            <p:cNvSpPr/>
            <p:nvPr/>
          </p:nvSpPr>
          <p:spPr>
            <a:xfrm rot="20480842">
              <a:off x="7973454" y="5041849"/>
              <a:ext cx="1571084" cy="1580291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A3C4"/>
            </a:solidFill>
            <a:ln w="666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 t="47739" r="25874" b="33613"/>
          <a:stretch/>
        </p:blipFill>
        <p:spPr>
          <a:xfrm rot="1121511">
            <a:off x="2748830" y="6326006"/>
            <a:ext cx="950405" cy="385300"/>
          </a:xfrm>
          <a:prstGeom prst="rect">
            <a:avLst/>
          </a:prstGeom>
        </p:spPr>
      </p:pic>
      <p:pic>
        <p:nvPicPr>
          <p:cNvPr id="47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1" t="37048" r="27692" b="32121"/>
          <a:stretch/>
        </p:blipFill>
        <p:spPr>
          <a:xfrm>
            <a:off x="8318715" y="6119381"/>
            <a:ext cx="609172" cy="778736"/>
          </a:xfrm>
          <a:prstGeom prst="rect">
            <a:avLst/>
          </a:prstGeom>
        </p:spPr>
      </p:pic>
      <p:grpSp>
        <p:nvGrpSpPr>
          <p:cNvPr id="50" name="Group 23"/>
          <p:cNvGrpSpPr>
            <a:grpSpLocks/>
          </p:cNvGrpSpPr>
          <p:nvPr/>
        </p:nvGrpSpPr>
        <p:grpSpPr bwMode="auto">
          <a:xfrm rot="165186">
            <a:off x="11361049" y="5787834"/>
            <a:ext cx="749606" cy="468619"/>
            <a:chOff x="0" y="0"/>
            <a:chExt cx="389342" cy="339426"/>
          </a:xfrm>
          <a:solidFill>
            <a:srgbClr val="93D7E5"/>
          </a:solidFill>
        </p:grpSpPr>
        <p:sp>
          <p:nvSpPr>
            <p:cNvPr id="51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3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4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5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6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7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8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65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70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71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72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</p:grpSp>
      <p:pic>
        <p:nvPicPr>
          <p:cNvPr id="73" name="图片 10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5" t="37503" r="39510" b="33696"/>
          <a:stretch/>
        </p:blipFill>
        <p:spPr>
          <a:xfrm>
            <a:off x="9977290" y="6251252"/>
            <a:ext cx="782984" cy="663627"/>
          </a:xfrm>
          <a:prstGeom prst="rect">
            <a:avLst/>
          </a:prstGeom>
        </p:spPr>
      </p:pic>
      <p:pic>
        <p:nvPicPr>
          <p:cNvPr id="75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116047" y="4464505"/>
            <a:ext cx="2546498" cy="247049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77B10AD-8648-4065-B118-DCC65DF7E8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" y="0"/>
            <a:ext cx="1468246" cy="1468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09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FDC922F3-2CED-4257-9740-1450B783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>
            <a:extLst>
              <a:ext uri="{FF2B5EF4-FFF2-40B4-BE49-F238E27FC236}">
                <a16:creationId xmlns:a16="http://schemas.microsoft.com/office/drawing/2014/main" id="{1C0CF49C-FD62-4ABD-93D6-221D2D421F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22800" y="2745582"/>
            <a:ext cx="58166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49116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31" name="Group 59">
            <a:extLst>
              <a:ext uri="{FF2B5EF4-FFF2-40B4-BE49-F238E27FC236}">
                <a16:creationId xmlns:a16="http://schemas.microsoft.com/office/drawing/2014/main" id="{47FFDB6E-C34E-4880-8E0B-609A9264B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189559"/>
              </p:ext>
            </p:extLst>
          </p:nvPr>
        </p:nvGraphicFramePr>
        <p:xfrm>
          <a:off x="285750" y="1056019"/>
          <a:ext cx="11620500" cy="54031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76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0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80712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7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lăm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9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triệu, 5 trăm, 9 đơn vị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72" name="Text Box 41">
            <a:extLst>
              <a:ext uri="{FF2B5EF4-FFF2-40B4-BE49-F238E27FC236}">
                <a16:creationId xmlns:a16="http://schemas.microsoft.com/office/drawing/2014/main" id="{225ABF91-CE83-4AA2-8F7E-57ED6AEFD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117971"/>
            <a:ext cx="6032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Bài 1: Viết theo mẫu: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CFD50-4FCB-4AB7-AE6B-7B9A7AFDD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400" y="2882900"/>
            <a:ext cx="106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5864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58CAE-D7F2-46CE-B29F-6F868396E8EB}"/>
              </a:ext>
            </a:extLst>
          </p:cNvPr>
          <p:cNvSpPr txBox="1"/>
          <p:nvPr/>
        </p:nvSpPr>
        <p:spPr>
          <a:xfrm>
            <a:off x="7162800" y="2754315"/>
            <a:ext cx="50482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nghìn,8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,6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4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575DF-2ED2-4231-8C36-079592D51EC1}"/>
              </a:ext>
            </a:extLst>
          </p:cNvPr>
          <p:cNvSpPr txBox="1"/>
          <p:nvPr/>
        </p:nvSpPr>
        <p:spPr>
          <a:xfrm>
            <a:off x="285750" y="3647203"/>
            <a:ext cx="44386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35A777-CB82-46D4-BA72-71A6444D8B11}"/>
              </a:ext>
            </a:extLst>
          </p:cNvPr>
          <p:cNvSpPr txBox="1"/>
          <p:nvPr/>
        </p:nvSpPr>
        <p:spPr>
          <a:xfrm>
            <a:off x="7162800" y="3757614"/>
            <a:ext cx="434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97DE05-8CFF-4626-9C91-883FBBB45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4846461"/>
            <a:ext cx="1182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55500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433919-0B6F-43C1-B197-E8C36A98CA08}"/>
              </a:ext>
            </a:extLst>
          </p:cNvPr>
          <p:cNvSpPr txBox="1"/>
          <p:nvPr/>
        </p:nvSpPr>
        <p:spPr>
          <a:xfrm>
            <a:off x="7162800" y="4606762"/>
            <a:ext cx="462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eaLnBrk="1" hangingPunct="1">
              <a:defRPr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altLang="en-US" sz="28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D4C9AD-8F4D-4A95-ACDE-05FCDA7BF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863" y="5698771"/>
            <a:ext cx="1895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9 000 509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4BFBFC-29F6-44A5-AF80-18E63CF89FA0}"/>
              </a:ext>
            </a:extLst>
          </p:cNvPr>
          <p:cNvSpPr txBox="1"/>
          <p:nvPr/>
        </p:nvSpPr>
        <p:spPr>
          <a:xfrm>
            <a:off x="288134" y="5548137"/>
            <a:ext cx="44362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7214D7-1BC5-4731-B35C-677B5BDE2E10}"/>
              </a:ext>
            </a:extLst>
          </p:cNvPr>
          <p:cNvCxnSpPr/>
          <p:nvPr/>
        </p:nvCxnSpPr>
        <p:spPr>
          <a:xfrm>
            <a:off x="3282156" y="754216"/>
            <a:ext cx="26614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0" grpId="0"/>
      <p:bldP spid="21" grpId="0"/>
      <p:bldP spid="2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>
            <a:extLst>
              <a:ext uri="{FF2B5EF4-FFF2-40B4-BE49-F238E27FC236}">
                <a16:creationId xmlns:a16="http://schemas.microsoft.com/office/drawing/2014/main" id="{B38F21F7-6C1A-4802-9942-D2BF00854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6708"/>
            <a:ext cx="94932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Bài 2: Viết mỗi số sau thành tổng: (theo mẫu)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387, 873, 4738, 10 837</a:t>
            </a:r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8EBAD97A-FC5C-4488-AB23-50FDB16AA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218" y="2032361"/>
            <a:ext cx="14374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3366FF"/>
                </a:solidFill>
                <a:cs typeface="Arial" panose="020B0604020202020204" pitchFamily="34" charset="0"/>
              </a:rPr>
              <a:t>Mẫu:</a:t>
            </a: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A58271EA-2ACA-4551-AA85-ED6AD55B0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899" y="2024732"/>
            <a:ext cx="6246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366FF"/>
                </a:solidFill>
                <a:cs typeface="Arial" panose="020B0604020202020204" pitchFamily="34" charset="0"/>
              </a:rPr>
              <a:t>387   = 300 + 80 + 7</a:t>
            </a:r>
          </a:p>
        </p:txBody>
      </p:sp>
      <p:sp>
        <p:nvSpPr>
          <p:cNvPr id="29708" name="Text Box 12">
            <a:extLst>
              <a:ext uri="{FF2B5EF4-FFF2-40B4-BE49-F238E27FC236}">
                <a16:creationId xmlns:a16="http://schemas.microsoft.com/office/drawing/2014/main" id="{AD47C426-ADA2-48BA-BF0E-E21280266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2926557"/>
            <a:ext cx="586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cs typeface="Arial" panose="020B0604020202020204" pitchFamily="34" charset="0"/>
              </a:rPr>
              <a:t>    873   = …     + …    +…</a:t>
            </a:r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id="{8B1E9808-0B06-4849-B40A-81921996D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2" y="3844926"/>
            <a:ext cx="685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cs typeface="Arial" panose="020B0604020202020204" pitchFamily="34" charset="0"/>
              </a:rPr>
              <a:t>  4738  = …      + …   + …  +…</a:t>
            </a:r>
          </a:p>
        </p:txBody>
      </p:sp>
      <p:sp>
        <p:nvSpPr>
          <p:cNvPr id="29710" name="Text Box 14">
            <a:extLst>
              <a:ext uri="{FF2B5EF4-FFF2-40B4-BE49-F238E27FC236}">
                <a16:creationId xmlns:a16="http://schemas.microsoft.com/office/drawing/2014/main" id="{52BC8D73-B1A7-4ED3-A6BD-23FA87255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794470"/>
            <a:ext cx="716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cs typeface="Arial" panose="020B0604020202020204" pitchFamily="34" charset="0"/>
              </a:rPr>
              <a:t>10 837 = …       + …    + … +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E39C5-4F40-4820-999E-C90655775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0" y="2859883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800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AE509B-7F80-4C35-B4C0-4126535F8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859883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70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6665CE-7CC8-4996-9936-0E93A535D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200" y="2859883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  3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6D5EDF-B440-4ABC-9CF0-AEBFF1C9D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0" y="3813176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4000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22078-B7BB-4D23-A2FE-298ACCA06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13176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700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DEACC0-C782-464B-9ABA-41FFE7FDC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3813176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30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9C7CFF-749F-420A-8A03-A59752234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600" y="3813176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  8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71E589-644F-441C-8893-CE9E4B507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4741415"/>
            <a:ext cx="167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10000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E552B7-E38E-4EF3-8E72-DBA99BE40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741415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800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F4B3CD-3CE1-4BCF-BFF1-F14236BB8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741415"/>
            <a:ext cx="76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30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747E67-03E3-41FF-94EE-64285D2D5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7900" y="4741415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  7 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B00546-185D-4FE0-8E66-11E328D4CB32}"/>
              </a:ext>
            </a:extLst>
          </p:cNvPr>
          <p:cNvCxnSpPr/>
          <p:nvPr/>
        </p:nvCxnSpPr>
        <p:spPr>
          <a:xfrm>
            <a:off x="6540500" y="875866"/>
            <a:ext cx="2006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29707" grpId="0"/>
      <p:bldP spid="29708" grpId="0"/>
      <p:bldP spid="29709" grpId="0"/>
      <p:bldP spid="297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4" name="Group 44">
            <a:extLst>
              <a:ext uri="{FF2B5EF4-FFF2-40B4-BE49-F238E27FC236}">
                <a16:creationId xmlns:a16="http://schemas.microsoft.com/office/drawing/2014/main" id="{0714BFC6-0C2E-4389-9D74-C0C273270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007627"/>
              </p:ext>
            </p:extLst>
          </p:nvPr>
        </p:nvGraphicFramePr>
        <p:xfrm>
          <a:off x="228601" y="1968500"/>
          <a:ext cx="11569698" cy="27976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3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8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5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33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5824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5 842 769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85" name="Text Box 38">
            <a:extLst>
              <a:ext uri="{FF2B5EF4-FFF2-40B4-BE49-F238E27FC236}">
                <a16:creationId xmlns:a16="http://schemas.microsoft.com/office/drawing/2014/main" id="{1FC05A20-29BE-448D-B862-379AE80BC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54001"/>
            <a:ext cx="10985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Bài 3: Ghi giá trị của chữ số 5 trong mỗi số ở bảng sau ( theo mẫu) :</a:t>
            </a:r>
          </a:p>
        </p:txBody>
      </p:sp>
      <p:sp>
        <p:nvSpPr>
          <p:cNvPr id="23" name="Round Diagonal Corner Rectangle 22">
            <a:extLst>
              <a:ext uri="{FF2B5EF4-FFF2-40B4-BE49-F238E27FC236}">
                <a16:creationId xmlns:a16="http://schemas.microsoft.com/office/drawing/2014/main" id="{51362538-290D-4131-A8CA-F7F2F0AF9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3683000"/>
            <a:ext cx="838200" cy="990600"/>
          </a:xfrm>
          <a:custGeom>
            <a:avLst/>
            <a:gdLst>
              <a:gd name="T0" fmla="*/ 162927 w 990600"/>
              <a:gd name="T1" fmla="*/ 3114384 h 685800"/>
              <a:gd name="T2" fmla="*/ 81463 w 990600"/>
              <a:gd name="T3" fmla="*/ 6228775 h 685800"/>
              <a:gd name="T4" fmla="*/ 0 w 990600"/>
              <a:gd name="T5" fmla="*/ 3114384 h 685800"/>
              <a:gd name="T6" fmla="*/ 81463 w 990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9 w 990600"/>
              <a:gd name="T13" fmla="*/ 33478 h 685800"/>
              <a:gd name="T14" fmla="*/ 957121 w 990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85800">
                <a:moveTo>
                  <a:pt x="114302" y="0"/>
                </a:moveTo>
                <a:lnTo>
                  <a:pt x="990600" y="0"/>
                </a:lnTo>
                <a:lnTo>
                  <a:pt x="990600" y="571498"/>
                </a:lnTo>
                <a:cubicBezTo>
                  <a:pt x="990600" y="634625"/>
                  <a:pt x="939425" y="685799"/>
                  <a:pt x="876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/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50</a:t>
            </a:r>
          </a:p>
        </p:txBody>
      </p:sp>
      <p:sp>
        <p:nvSpPr>
          <p:cNvPr id="22" name="Round Diagonal Corner Rectangle 21">
            <a:extLst>
              <a:ext uri="{FF2B5EF4-FFF2-40B4-BE49-F238E27FC236}">
                <a16:creationId xmlns:a16="http://schemas.microsoft.com/office/drawing/2014/main" id="{DACA122A-18C4-4929-9A77-C4F304D69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3683000"/>
            <a:ext cx="838200" cy="990600"/>
          </a:xfrm>
          <a:custGeom>
            <a:avLst/>
            <a:gdLst>
              <a:gd name="T0" fmla="*/ 363575 w 990600"/>
              <a:gd name="T1" fmla="*/ 3114384 h 685800"/>
              <a:gd name="T2" fmla="*/ 181788 w 990600"/>
              <a:gd name="T3" fmla="*/ 6228775 h 685800"/>
              <a:gd name="T4" fmla="*/ 0 w 990600"/>
              <a:gd name="T5" fmla="*/ 3114384 h 685800"/>
              <a:gd name="T6" fmla="*/ 181788 w 990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9 w 990600"/>
              <a:gd name="T13" fmla="*/ 33478 h 685800"/>
              <a:gd name="T14" fmla="*/ 957121 w 990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85800">
                <a:moveTo>
                  <a:pt x="114302" y="0"/>
                </a:moveTo>
                <a:lnTo>
                  <a:pt x="990600" y="0"/>
                </a:lnTo>
                <a:lnTo>
                  <a:pt x="990600" y="571498"/>
                </a:lnTo>
                <a:cubicBezTo>
                  <a:pt x="990600" y="634625"/>
                  <a:pt x="939425" y="685799"/>
                  <a:pt x="876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/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500</a:t>
            </a:r>
          </a:p>
        </p:txBody>
      </p:sp>
      <p:sp>
        <p:nvSpPr>
          <p:cNvPr id="21" name="Round Diagonal Corner Rectangle 20">
            <a:extLst>
              <a:ext uri="{FF2B5EF4-FFF2-40B4-BE49-F238E27FC236}">
                <a16:creationId xmlns:a16="http://schemas.microsoft.com/office/drawing/2014/main" id="{C4B0AF2E-CD28-4907-8355-34C47480A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683000"/>
            <a:ext cx="1143000" cy="990600"/>
          </a:xfrm>
          <a:custGeom>
            <a:avLst/>
            <a:gdLst>
              <a:gd name="T0" fmla="*/ 2337683 w 990600"/>
              <a:gd name="T1" fmla="*/ 3114384 h 685800"/>
              <a:gd name="T2" fmla="*/ 1168842 w 990600"/>
              <a:gd name="T3" fmla="*/ 6228775 h 685800"/>
              <a:gd name="T4" fmla="*/ 0 w 990600"/>
              <a:gd name="T5" fmla="*/ 3114384 h 685800"/>
              <a:gd name="T6" fmla="*/ 1168842 w 990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990600"/>
              <a:gd name="T13" fmla="*/ 33478 h 685800"/>
              <a:gd name="T14" fmla="*/ 957122 w 990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85800">
                <a:moveTo>
                  <a:pt x="114302" y="0"/>
                </a:moveTo>
                <a:lnTo>
                  <a:pt x="990600" y="0"/>
                </a:lnTo>
                <a:lnTo>
                  <a:pt x="990600" y="571498"/>
                </a:lnTo>
                <a:cubicBezTo>
                  <a:pt x="990600" y="634625"/>
                  <a:pt x="939425" y="685799"/>
                  <a:pt x="876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/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5000</a:t>
            </a:r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C6B12F09-9C5F-4C7F-A891-1DB37017F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850" y="3683000"/>
            <a:ext cx="2393950" cy="990600"/>
          </a:xfrm>
          <a:custGeom>
            <a:avLst/>
            <a:gdLst>
              <a:gd name="T0" fmla="*/ 4572233 w 1371600"/>
              <a:gd name="T1" fmla="*/ 3114384 h 685800"/>
              <a:gd name="T2" fmla="*/ 2286118 w 1371600"/>
              <a:gd name="T3" fmla="*/ 6228775 h 685800"/>
              <a:gd name="T4" fmla="*/ 0 w 1371600"/>
              <a:gd name="T5" fmla="*/ 3114384 h 685800"/>
              <a:gd name="T6" fmla="*/ 2286118 w 1371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1371600"/>
              <a:gd name="T13" fmla="*/ 33478 h 685800"/>
              <a:gd name="T14" fmla="*/ 1338122 w 1371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1600" h="685800">
                <a:moveTo>
                  <a:pt x="114302" y="0"/>
                </a:moveTo>
                <a:lnTo>
                  <a:pt x="1371600" y="0"/>
                </a:lnTo>
                <a:lnTo>
                  <a:pt x="1371600" y="571498"/>
                </a:lnTo>
                <a:cubicBezTo>
                  <a:pt x="1371600" y="634625"/>
                  <a:pt x="1320425" y="685799"/>
                  <a:pt x="1257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/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cs typeface="Arial" panose="020B0604020202020204" pitchFamily="34" charset="0"/>
              </a:rPr>
              <a:t>5 000 000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74188B-4257-4DEA-892D-7F8E862298BD}"/>
              </a:ext>
            </a:extLst>
          </p:cNvPr>
          <p:cNvCxnSpPr/>
          <p:nvPr/>
        </p:nvCxnSpPr>
        <p:spPr>
          <a:xfrm>
            <a:off x="2921000" y="774700"/>
            <a:ext cx="3632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2" grpId="0" animBg="1" autoUpdateAnimBg="0"/>
      <p:bldP spid="21" grpId="0" animBg="1" autoUpdateAnimBg="0"/>
      <p:bldP spid="1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7" name="Text Box 33">
            <a:extLst>
              <a:ext uri="{FF2B5EF4-FFF2-40B4-BE49-F238E27FC236}">
                <a16:creationId xmlns:a16="http://schemas.microsoft.com/office/drawing/2014/main" id="{AF116692-A2A7-447E-B279-74572C4A6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825500"/>
            <a:ext cx="10553700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cs typeface="Arial" panose="020B0604020202020204" pitchFamily="34" charset="0"/>
              </a:rPr>
              <a:t>  Trong hệ thập phân cứ 10 đơn vị ở một hàng thì tạo thành mấy đơn vị ở hàng trên liền tiếp nó?</a:t>
            </a:r>
          </a:p>
        </p:txBody>
      </p:sp>
      <p:sp>
        <p:nvSpPr>
          <p:cNvPr id="31778" name="Text Box 34">
            <a:extLst>
              <a:ext uri="{FF2B5EF4-FFF2-40B4-BE49-F238E27FC236}">
                <a16:creationId xmlns:a16="http://schemas.microsoft.com/office/drawing/2014/main" id="{648B8697-7AFF-4B1C-A3B8-107BEB7C9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2655888"/>
            <a:ext cx="10460304" cy="10779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cs typeface="Arial" panose="020B0604020202020204" pitchFamily="34" charset="0"/>
              </a:rPr>
              <a:t>   Hệ thập phân có bao nhiêu chữ số, đó là những chữ số nào?</a:t>
            </a:r>
          </a:p>
        </p:txBody>
      </p:sp>
      <p:sp>
        <p:nvSpPr>
          <p:cNvPr id="31779" name="Text Box 35">
            <a:extLst>
              <a:ext uri="{FF2B5EF4-FFF2-40B4-BE49-F238E27FC236}">
                <a16:creationId xmlns:a16="http://schemas.microsoft.com/office/drawing/2014/main" id="{89042468-2F84-4A19-812B-117C72DFC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471988"/>
            <a:ext cx="10647096" cy="107791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cs typeface="Arial" panose="020B0604020202020204" pitchFamily="34" charset="0"/>
              </a:rPr>
              <a:t>   Với mấy chữ số có thể viết được mọi số tự nhiên? Cho ví dụ.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7" grpId="0" animBg="1"/>
      <p:bldP spid="31778" grpId="0" animBg="1"/>
      <p:bldP spid="317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>
            <a:extLst>
              <a:ext uri="{FF2B5EF4-FFF2-40B4-BE49-F238E27FC236}">
                <a16:creationId xmlns:a16="http://schemas.microsoft.com/office/drawing/2014/main" id="{78D60B94-D817-4636-9C15-FD304040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896" y="599966"/>
            <a:ext cx="29338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defTabSz="155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defTabSz="155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55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55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5557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C35D50-7CB3-480F-A9F3-B2DC2617E58E}"/>
              </a:ext>
            </a:extLst>
          </p:cNvPr>
          <p:cNvGrpSpPr>
            <a:grpSpLocks/>
          </p:cNvGrpSpPr>
          <p:nvPr/>
        </p:nvGrpSpPr>
        <p:grpSpPr bwMode="auto">
          <a:xfrm>
            <a:off x="1208723" y="472440"/>
            <a:ext cx="1162050" cy="5873750"/>
            <a:chOff x="1374772" y="1213680"/>
            <a:chExt cx="274322" cy="5187394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FF9B33AE-F11B-4C5B-AEC2-5C5370FEA3CC}"/>
                </a:ext>
              </a:extLst>
            </p:cNvPr>
            <p:cNvSpPr/>
            <p:nvPr/>
          </p:nvSpPr>
          <p:spPr>
            <a:xfrm rot="5400000">
              <a:off x="1103903" y="5857383"/>
              <a:ext cx="814561" cy="272823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07FF88-DEBD-470A-BF25-E45A9C704561}"/>
                </a:ext>
              </a:extLst>
            </p:cNvPr>
            <p:cNvSpPr/>
            <p:nvPr/>
          </p:nvSpPr>
          <p:spPr>
            <a:xfrm>
              <a:off x="1374772" y="2007211"/>
              <a:ext cx="273572" cy="3776984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C87B14"/>
                </a:gs>
                <a:gs pos="82000">
                  <a:srgbClr val="FF9F0B">
                    <a:lumMod val="90000"/>
                  </a:srgbClr>
                </a:gs>
                <a:gs pos="34000">
                  <a:srgbClr val="FEA30A">
                    <a:lumMod val="90000"/>
                  </a:srgbClr>
                </a:gs>
                <a:gs pos="0">
                  <a:srgbClr val="B87B00">
                    <a:lumMod val="90000"/>
                    <a:lumOff val="10000"/>
                  </a:srgbClr>
                </a:gs>
                <a:gs pos="33000">
                  <a:srgbClr val="BD7C04">
                    <a:lumMod val="100000"/>
                  </a:srgbClr>
                </a:gs>
                <a:gs pos="100000">
                  <a:srgbClr val="BC7908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8498737C-2709-49B3-BE26-23B0884167BD}"/>
                </a:ext>
              </a:extLst>
            </p:cNvPr>
            <p:cNvSpPr/>
            <p:nvPr/>
          </p:nvSpPr>
          <p:spPr>
            <a:xfrm>
              <a:off x="1374772" y="1416970"/>
              <a:ext cx="272823" cy="5902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AB98439-C615-41C4-857B-B063861F9EE9}"/>
                </a:ext>
              </a:extLst>
            </p:cNvPr>
            <p:cNvSpPr/>
            <p:nvPr/>
          </p:nvSpPr>
          <p:spPr>
            <a:xfrm>
              <a:off x="1405127" y="1213680"/>
              <a:ext cx="212112" cy="203290"/>
            </a:xfrm>
            <a:prstGeom prst="rect">
              <a:avLst/>
            </a:prstGeom>
            <a:gradFill flip="none" rotWithShape="1">
              <a:gsLst>
                <a:gs pos="16000">
                  <a:srgbClr val="B24349"/>
                </a:gs>
                <a:gs pos="52000">
                  <a:srgbClr val="FFB3C7">
                    <a:lumMod val="84000"/>
                  </a:srgbClr>
                </a:gs>
                <a:gs pos="100000">
                  <a:srgbClr val="CC7190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C9C97F69-9416-42A3-930C-9D25E6AD782A}"/>
                </a:ext>
              </a:extLst>
            </p:cNvPr>
            <p:cNvSpPr/>
            <p:nvPr/>
          </p:nvSpPr>
          <p:spPr>
            <a:xfrm rot="5400000">
              <a:off x="1396733" y="6250647"/>
              <a:ext cx="228525" cy="72328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F12FBFB-9CE0-4A48-9A01-CFC08FED89E4}"/>
                </a:ext>
              </a:extLst>
            </p:cNvPr>
            <p:cNvCxnSpPr/>
            <p:nvPr/>
          </p:nvCxnSpPr>
          <p:spPr>
            <a:xfrm>
              <a:off x="1374772" y="1487070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EB322011-F68E-468C-A4D2-73968204DA70}"/>
                </a:ext>
              </a:extLst>
            </p:cNvPr>
            <p:cNvCxnSpPr/>
            <p:nvPr/>
          </p:nvCxnSpPr>
          <p:spPr>
            <a:xfrm>
              <a:off x="1374772" y="1562778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F685DE77-EE32-4917-B7CF-C73E63E9D27B}"/>
                </a:ext>
              </a:extLst>
            </p:cNvPr>
            <p:cNvCxnSpPr/>
            <p:nvPr/>
          </p:nvCxnSpPr>
          <p:spPr>
            <a:xfrm>
              <a:off x="1374772" y="1638486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DA4A4DF-F6F1-4FE2-9F56-2E7A11E94FCB}"/>
                </a:ext>
              </a:extLst>
            </p:cNvPr>
            <p:cNvCxnSpPr/>
            <p:nvPr/>
          </p:nvCxnSpPr>
          <p:spPr>
            <a:xfrm>
              <a:off x="1374772" y="1714194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28BE22D-A6D6-4B80-9319-FB248D987672}"/>
                </a:ext>
              </a:extLst>
            </p:cNvPr>
            <p:cNvCxnSpPr/>
            <p:nvPr/>
          </p:nvCxnSpPr>
          <p:spPr>
            <a:xfrm>
              <a:off x="1374772" y="1789902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03A6E716-6C69-4B6C-97CC-ABBBEF6905B5}"/>
                </a:ext>
              </a:extLst>
            </p:cNvPr>
            <p:cNvCxnSpPr/>
            <p:nvPr/>
          </p:nvCxnSpPr>
          <p:spPr>
            <a:xfrm>
              <a:off x="1374772" y="1865610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A1CEBA9A-1CFD-4D32-ACDA-DFB08965EDF6}"/>
                </a:ext>
              </a:extLst>
            </p:cNvPr>
            <p:cNvCxnSpPr/>
            <p:nvPr/>
          </p:nvCxnSpPr>
          <p:spPr>
            <a:xfrm>
              <a:off x="1374772" y="1941318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922D640-FC2E-439A-9F15-7745D0FE778A}"/>
              </a:ext>
            </a:extLst>
          </p:cNvPr>
          <p:cNvGrpSpPr>
            <a:grpSpLocks/>
          </p:cNvGrpSpPr>
          <p:nvPr/>
        </p:nvGrpSpPr>
        <p:grpSpPr bwMode="auto">
          <a:xfrm>
            <a:off x="2011682" y="2487293"/>
            <a:ext cx="9711582" cy="1872296"/>
            <a:chOff x="738273" y="1755042"/>
            <a:chExt cx="8815430" cy="1519542"/>
          </a:xfrm>
        </p:grpSpPr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5BD8CBA8-92BF-4110-9922-0C966BE4AE49}"/>
                </a:ext>
              </a:extLst>
            </p:cNvPr>
            <p:cNvSpPr/>
            <p:nvPr/>
          </p:nvSpPr>
          <p:spPr>
            <a:xfrm rot="16200000">
              <a:off x="29805" y="2463510"/>
              <a:ext cx="1519542" cy="102605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id="{0F3D0E5D-DF7B-4A07-95E1-6AA9F5C674F6}"/>
                </a:ext>
              </a:extLst>
            </p:cNvPr>
            <p:cNvSpPr/>
            <p:nvPr/>
          </p:nvSpPr>
          <p:spPr>
            <a:xfrm>
              <a:off x="826319" y="1809929"/>
              <a:ext cx="8727384" cy="1464655"/>
            </a:xfrm>
            <a:prstGeom prst="homePlate">
              <a:avLst>
                <a:gd name="adj" fmla="val 36274"/>
              </a:avLst>
            </a:prstGeom>
            <a:solidFill>
              <a:srgbClr val="F6D8C3"/>
            </a:solidFill>
            <a:ln w="3175">
              <a:solidFill>
                <a:srgbClr val="92D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430145E-B534-412A-874E-FA748359EA48}"/>
                </a:ext>
              </a:extLst>
            </p:cNvPr>
            <p:cNvSpPr txBox="1"/>
            <p:nvPr/>
          </p:nvSpPr>
          <p:spPr>
            <a:xfrm>
              <a:off x="810299" y="1825947"/>
              <a:ext cx="1502104" cy="14237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</a:p>
          </p:txBody>
        </p:sp>
        <p:sp>
          <p:nvSpPr>
            <p:cNvPr id="24601" name="TextBox 39">
              <a:extLst>
                <a:ext uri="{FF2B5EF4-FFF2-40B4-BE49-F238E27FC236}">
                  <a16:creationId xmlns:a16="http://schemas.microsoft.com/office/drawing/2014/main" id="{E212B6AA-19D1-418F-BFC9-F36AE5AF0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0650" y="1962081"/>
              <a:ext cx="6906292" cy="1124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2800" i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Viết các số gồm 9 chữ số, trong đó các chữ số ở lớp đơn vị và lớp nghìn đều là 0. Các chữ số ở lớp triệu đều khác 0 và khác nhau, tổng các chữ số = 6</a:t>
              </a:r>
              <a:endParaRPr lang="en-US" sz="2400"/>
            </a:p>
          </p:txBody>
        </p:sp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A5414BED-1A99-46D4-8470-82616DD2A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-38735"/>
            <a:ext cx="2105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730153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>
            <a:extLst>
              <a:ext uri="{FF2B5EF4-FFF2-40B4-BE49-F238E27FC236}">
                <a16:creationId xmlns:a16="http://schemas.microsoft.com/office/drawing/2014/main" id="{78D60B94-D817-4636-9C15-FD304040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949" y="599966"/>
            <a:ext cx="21932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defTabSz="155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defTabSz="155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55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55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5557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C35D50-7CB3-480F-A9F3-B2DC2617E58E}"/>
              </a:ext>
            </a:extLst>
          </p:cNvPr>
          <p:cNvGrpSpPr>
            <a:grpSpLocks/>
          </p:cNvGrpSpPr>
          <p:nvPr/>
        </p:nvGrpSpPr>
        <p:grpSpPr bwMode="auto">
          <a:xfrm>
            <a:off x="1452563" y="653141"/>
            <a:ext cx="1162050" cy="5873750"/>
            <a:chOff x="1374772" y="1213680"/>
            <a:chExt cx="274322" cy="5187394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FF9B33AE-F11B-4C5B-AEC2-5C5370FEA3CC}"/>
                </a:ext>
              </a:extLst>
            </p:cNvPr>
            <p:cNvSpPr/>
            <p:nvPr/>
          </p:nvSpPr>
          <p:spPr>
            <a:xfrm rot="5400000">
              <a:off x="1103903" y="5857383"/>
              <a:ext cx="814561" cy="272823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07FF88-DEBD-470A-BF25-E45A9C704561}"/>
                </a:ext>
              </a:extLst>
            </p:cNvPr>
            <p:cNvSpPr/>
            <p:nvPr/>
          </p:nvSpPr>
          <p:spPr>
            <a:xfrm>
              <a:off x="1374772" y="2007211"/>
              <a:ext cx="273572" cy="3776984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C87B14"/>
                </a:gs>
                <a:gs pos="82000">
                  <a:srgbClr val="FF9F0B">
                    <a:lumMod val="90000"/>
                  </a:srgbClr>
                </a:gs>
                <a:gs pos="34000">
                  <a:srgbClr val="FEA30A">
                    <a:lumMod val="90000"/>
                  </a:srgbClr>
                </a:gs>
                <a:gs pos="0">
                  <a:srgbClr val="B87B00">
                    <a:lumMod val="90000"/>
                    <a:lumOff val="10000"/>
                  </a:srgbClr>
                </a:gs>
                <a:gs pos="33000">
                  <a:srgbClr val="BD7C04">
                    <a:lumMod val="100000"/>
                  </a:srgbClr>
                </a:gs>
                <a:gs pos="100000">
                  <a:srgbClr val="BC7908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8498737C-2709-49B3-BE26-23B0884167BD}"/>
                </a:ext>
              </a:extLst>
            </p:cNvPr>
            <p:cNvSpPr/>
            <p:nvPr/>
          </p:nvSpPr>
          <p:spPr>
            <a:xfrm>
              <a:off x="1374772" y="1416970"/>
              <a:ext cx="272823" cy="5902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AB98439-C615-41C4-857B-B063861F9EE9}"/>
                </a:ext>
              </a:extLst>
            </p:cNvPr>
            <p:cNvSpPr/>
            <p:nvPr/>
          </p:nvSpPr>
          <p:spPr>
            <a:xfrm>
              <a:off x="1405127" y="1213680"/>
              <a:ext cx="212112" cy="203290"/>
            </a:xfrm>
            <a:prstGeom prst="rect">
              <a:avLst/>
            </a:prstGeom>
            <a:gradFill flip="none" rotWithShape="1">
              <a:gsLst>
                <a:gs pos="16000">
                  <a:srgbClr val="B24349"/>
                </a:gs>
                <a:gs pos="52000">
                  <a:srgbClr val="FFB3C7">
                    <a:lumMod val="84000"/>
                  </a:srgbClr>
                </a:gs>
                <a:gs pos="100000">
                  <a:srgbClr val="CC7190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C9C97F69-9416-42A3-930C-9D25E6AD782A}"/>
                </a:ext>
              </a:extLst>
            </p:cNvPr>
            <p:cNvSpPr/>
            <p:nvPr/>
          </p:nvSpPr>
          <p:spPr>
            <a:xfrm rot="5400000">
              <a:off x="1396733" y="6250647"/>
              <a:ext cx="228525" cy="72328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F12FBFB-9CE0-4A48-9A01-CFC08FED89E4}"/>
                </a:ext>
              </a:extLst>
            </p:cNvPr>
            <p:cNvCxnSpPr/>
            <p:nvPr/>
          </p:nvCxnSpPr>
          <p:spPr>
            <a:xfrm>
              <a:off x="1374772" y="1487070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EB322011-F68E-468C-A4D2-73968204DA70}"/>
                </a:ext>
              </a:extLst>
            </p:cNvPr>
            <p:cNvCxnSpPr/>
            <p:nvPr/>
          </p:nvCxnSpPr>
          <p:spPr>
            <a:xfrm>
              <a:off x="1374772" y="1562778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F685DE77-EE32-4917-B7CF-C73E63E9D27B}"/>
                </a:ext>
              </a:extLst>
            </p:cNvPr>
            <p:cNvCxnSpPr/>
            <p:nvPr/>
          </p:nvCxnSpPr>
          <p:spPr>
            <a:xfrm>
              <a:off x="1374772" y="1638486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DA4A4DF-F6F1-4FE2-9F56-2E7A11E94FCB}"/>
                </a:ext>
              </a:extLst>
            </p:cNvPr>
            <p:cNvCxnSpPr/>
            <p:nvPr/>
          </p:nvCxnSpPr>
          <p:spPr>
            <a:xfrm>
              <a:off x="1374772" y="1714194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28BE22D-A6D6-4B80-9319-FB248D987672}"/>
                </a:ext>
              </a:extLst>
            </p:cNvPr>
            <p:cNvCxnSpPr/>
            <p:nvPr/>
          </p:nvCxnSpPr>
          <p:spPr>
            <a:xfrm>
              <a:off x="1374772" y="1789902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03A6E716-6C69-4B6C-97CC-ABBBEF6905B5}"/>
                </a:ext>
              </a:extLst>
            </p:cNvPr>
            <p:cNvCxnSpPr/>
            <p:nvPr/>
          </p:nvCxnSpPr>
          <p:spPr>
            <a:xfrm>
              <a:off x="1374772" y="1865610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A1CEBA9A-1CFD-4D32-ACDA-DFB08965EDF6}"/>
                </a:ext>
              </a:extLst>
            </p:cNvPr>
            <p:cNvCxnSpPr/>
            <p:nvPr/>
          </p:nvCxnSpPr>
          <p:spPr>
            <a:xfrm>
              <a:off x="1374772" y="1941318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922D640-FC2E-439A-9F15-7745D0FE778A}"/>
              </a:ext>
            </a:extLst>
          </p:cNvPr>
          <p:cNvGrpSpPr>
            <a:grpSpLocks/>
          </p:cNvGrpSpPr>
          <p:nvPr/>
        </p:nvGrpSpPr>
        <p:grpSpPr bwMode="auto">
          <a:xfrm>
            <a:off x="2217738" y="2070100"/>
            <a:ext cx="6194425" cy="969963"/>
            <a:chOff x="740867" y="1755042"/>
            <a:chExt cx="6194385" cy="787215"/>
          </a:xfrm>
        </p:grpSpPr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5BD8CBA8-92BF-4110-9922-0C966BE4AE49}"/>
                </a:ext>
              </a:extLst>
            </p:cNvPr>
            <p:cNvSpPr/>
            <p:nvPr/>
          </p:nvSpPr>
          <p:spPr>
            <a:xfrm rot="16200000">
              <a:off x="397265" y="2098644"/>
              <a:ext cx="787215" cy="100011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id="{0F3D0E5D-DF7B-4A07-95E1-6AA9F5C674F6}"/>
                </a:ext>
              </a:extLst>
            </p:cNvPr>
            <p:cNvSpPr/>
            <p:nvPr/>
          </p:nvSpPr>
          <p:spPr>
            <a:xfrm>
              <a:off x="809129" y="1836212"/>
              <a:ext cx="6126123" cy="644202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solidFill>
                <a:srgbClr val="92D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430145E-B534-412A-874E-FA748359EA48}"/>
                </a:ext>
              </a:extLst>
            </p:cNvPr>
            <p:cNvSpPr txBox="1"/>
            <p:nvPr/>
          </p:nvSpPr>
          <p:spPr>
            <a:xfrm>
              <a:off x="751027" y="1844209"/>
              <a:ext cx="1496289" cy="6463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601" name="TextBox 39">
              <a:extLst>
                <a:ext uri="{FF2B5EF4-FFF2-40B4-BE49-F238E27FC236}">
                  <a16:creationId xmlns:a16="http://schemas.microsoft.com/office/drawing/2014/main" id="{E212B6AA-19D1-418F-BFC9-F36AE5AF0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950" y="1870998"/>
              <a:ext cx="2595545" cy="524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2E2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bài tập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DE639FC-F784-4681-AB89-3936B0318C75}"/>
              </a:ext>
            </a:extLst>
          </p:cNvPr>
          <p:cNvGrpSpPr>
            <a:grpSpLocks/>
          </p:cNvGrpSpPr>
          <p:nvPr/>
        </p:nvGrpSpPr>
        <p:grpSpPr bwMode="auto">
          <a:xfrm>
            <a:off x="2197101" y="3328988"/>
            <a:ext cx="6262764" cy="923925"/>
            <a:chOff x="816491" y="2978983"/>
            <a:chExt cx="8132489" cy="709572"/>
          </a:xfrm>
        </p:grpSpPr>
        <p:sp>
          <p:nvSpPr>
            <p:cNvPr id="178" name="Pentagon 177">
              <a:extLst>
                <a:ext uri="{FF2B5EF4-FFF2-40B4-BE49-F238E27FC236}">
                  <a16:creationId xmlns:a16="http://schemas.microsoft.com/office/drawing/2014/main" id="{973C34FE-AF49-40DD-B393-0721507447B1}"/>
                </a:ext>
              </a:extLst>
            </p:cNvPr>
            <p:cNvSpPr/>
            <p:nvPr/>
          </p:nvSpPr>
          <p:spPr>
            <a:xfrm>
              <a:off x="1704823" y="3041162"/>
              <a:ext cx="7244157" cy="647393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1D26993E-EF78-42E6-9BA7-3AB814AED5A1}"/>
                </a:ext>
              </a:extLst>
            </p:cNvPr>
            <p:cNvSpPr txBox="1"/>
            <p:nvPr/>
          </p:nvSpPr>
          <p:spPr>
            <a:xfrm>
              <a:off x="816491" y="3025901"/>
              <a:ext cx="1546538" cy="6463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595" name="TextBox 194">
              <a:extLst>
                <a:ext uri="{FF2B5EF4-FFF2-40B4-BE49-F238E27FC236}">
                  <a16:creationId xmlns:a16="http://schemas.microsoft.com/office/drawing/2014/main" id="{EFB74334-4A2B-4F8F-B1FE-E49816D9D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933" y="2978983"/>
              <a:ext cx="5395124" cy="64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2E2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 lại bài đã học </a:t>
              </a:r>
              <a:endParaRPr lang="en-US" altLang="en-US" sz="3600">
                <a:solidFill>
                  <a:srgbClr val="2E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346FD5B-C75C-4A0A-B324-FC618EC9AA17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4752975"/>
            <a:ext cx="6191326" cy="901700"/>
            <a:chOff x="751023" y="4390962"/>
            <a:chExt cx="10836280" cy="787215"/>
          </a:xfrm>
        </p:grpSpPr>
        <p:sp>
          <p:nvSpPr>
            <p:cNvPr id="182" name="Trapezoid 181">
              <a:extLst>
                <a:ext uri="{FF2B5EF4-FFF2-40B4-BE49-F238E27FC236}">
                  <a16:creationId xmlns:a16="http://schemas.microsoft.com/office/drawing/2014/main" id="{93F26936-31DE-4C28-8222-60056A4B6C9B}"/>
                </a:ext>
              </a:extLst>
            </p:cNvPr>
            <p:cNvSpPr/>
            <p:nvPr/>
          </p:nvSpPr>
          <p:spPr>
            <a:xfrm rot="16200000">
              <a:off x="409524" y="4734588"/>
              <a:ext cx="787215" cy="99962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Pentagon 180">
              <a:extLst>
                <a:ext uri="{FF2B5EF4-FFF2-40B4-BE49-F238E27FC236}">
                  <a16:creationId xmlns:a16="http://schemas.microsoft.com/office/drawing/2014/main" id="{DEF4C14F-FE94-4009-A286-24A21A5C0226}"/>
                </a:ext>
              </a:extLst>
            </p:cNvPr>
            <p:cNvSpPr/>
            <p:nvPr/>
          </p:nvSpPr>
          <p:spPr>
            <a:xfrm>
              <a:off x="751023" y="4451943"/>
              <a:ext cx="10836280" cy="625060"/>
            </a:xfrm>
            <a:prstGeom prst="homePlate">
              <a:avLst>
                <a:gd name="adj" fmla="val 362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36CA5B7F-C901-41A5-9D38-1C44200729E2}"/>
                </a:ext>
              </a:extLst>
            </p:cNvPr>
            <p:cNvSpPr txBox="1"/>
            <p:nvPr/>
          </p:nvSpPr>
          <p:spPr>
            <a:xfrm>
              <a:off x="751023" y="4470247"/>
              <a:ext cx="1990796" cy="646331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4590" name="TextBox 195">
              <a:extLst>
                <a:ext uri="{FF2B5EF4-FFF2-40B4-BE49-F238E27FC236}">
                  <a16:creationId xmlns:a16="http://schemas.microsoft.com/office/drawing/2014/main" id="{1821E8C8-E2C1-45B2-AEC9-F42ED7113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864" y="4428383"/>
              <a:ext cx="4866224" cy="648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2E2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bài mới</a:t>
              </a:r>
              <a:endParaRPr lang="en-US" altLang="en-US" sz="3600" i="1">
                <a:solidFill>
                  <a:srgbClr val="2E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583" name="Picture 3" descr="G:\BACK GROUND\245367938509487affe8be1cb078d9af.jpg">
            <a:extLst>
              <a:ext uri="{FF2B5EF4-FFF2-40B4-BE49-F238E27FC236}">
                <a16:creationId xmlns:a16="http://schemas.microsoft.com/office/drawing/2014/main" id="{041C7315-DEE7-4A86-B6D7-C8C2D0A11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-31750"/>
            <a:ext cx="2827338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DD457C-DC6A-4ADA-BAD0-6F4C96BEBADC}"/>
              </a:ext>
            </a:extLst>
          </p:cNvPr>
          <p:cNvSpPr/>
          <p:nvPr/>
        </p:nvSpPr>
        <p:spPr>
          <a:xfrm>
            <a:off x="9690100" y="3557588"/>
            <a:ext cx="966788" cy="719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399336"/>
            <a:ext cx="483298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5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5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</a:t>
            </a:r>
            <a:r>
              <a:rPr lang="en-US" altLang="zh-CN" sz="5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5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biệt</a:t>
            </a:r>
            <a:r>
              <a:rPr lang="en-US" altLang="zh-CN" sz="5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5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các</a:t>
            </a:r>
            <a:r>
              <a:rPr lang="en-US" altLang="zh-CN" sz="5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con!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FDC922F3-2CED-4257-9740-1450B783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>
            <a:extLst>
              <a:ext uri="{FF2B5EF4-FFF2-40B4-BE49-F238E27FC236}">
                <a16:creationId xmlns:a16="http://schemas.microsoft.com/office/drawing/2014/main" id="{1C0CF49C-FD62-4ABD-93D6-221D2D421F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2745582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Text Box 10">
            <a:extLst>
              <a:ext uri="{FF2B5EF4-FFF2-40B4-BE49-F238E27FC236}">
                <a16:creationId xmlns:a16="http://schemas.microsoft.com/office/drawing/2014/main" id="{80F365E7-7F4E-4EAF-97C0-F9F4BAD1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1"/>
            <a:ext cx="665477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 b="1">
                <a:solidFill>
                  <a:srgbClr val="FF0000"/>
                </a:solidFill>
                <a:cs typeface="Arial" panose="020B0604020202020204" pitchFamily="34" charset="0"/>
              </a:rPr>
              <a:t>Viết số thích hợp vào chỗ trống</a:t>
            </a:r>
            <a:r>
              <a:rPr lang="en-US" altLang="en-US" sz="330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3E68C1E3-B359-44F1-B032-2440760F9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71601"/>
            <a:ext cx="83058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chemeClr val="accent2"/>
                </a:solidFill>
                <a:cs typeface="Arial" panose="020B0604020202020204" pitchFamily="34" charset="0"/>
              </a:rPr>
              <a:t> a) 123; 124; ….. ; ….. ; ….. ; ….. ; …..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68E210E3-DCBF-4650-B5D0-36134882A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6001"/>
            <a:ext cx="82296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chemeClr val="accent2"/>
                </a:solidFill>
                <a:cs typeface="Arial" panose="020B0604020202020204" pitchFamily="34" charset="0"/>
              </a:rPr>
              <a:t>b) 0; 2; 4; 6; … ; … ; … ; ..   ; ..…; …</a:t>
            </a: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465D756A-CCE3-4915-87BE-CB73F4B00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52801"/>
            <a:ext cx="717856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chemeClr val="accent2"/>
                </a:solidFill>
                <a:cs typeface="Arial" panose="020B0604020202020204" pitchFamily="34" charset="0"/>
              </a:rPr>
              <a:t>c) 1; 3; 5; 7; … ;… ;  … ; … ;….  ; …. </a:t>
            </a:r>
          </a:p>
        </p:txBody>
      </p:sp>
      <p:sp>
        <p:nvSpPr>
          <p:cNvPr id="21521" name="Text Box 17">
            <a:extLst>
              <a:ext uri="{FF2B5EF4-FFF2-40B4-BE49-F238E27FC236}">
                <a16:creationId xmlns:a16="http://schemas.microsoft.com/office/drawing/2014/main" id="{697C3576-CA54-472A-8A24-25A41347C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1358901"/>
            <a:ext cx="89159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125</a:t>
            </a:r>
          </a:p>
        </p:txBody>
      </p:sp>
      <p:sp>
        <p:nvSpPr>
          <p:cNvPr id="21522" name="Text Box 18">
            <a:extLst>
              <a:ext uri="{FF2B5EF4-FFF2-40B4-BE49-F238E27FC236}">
                <a16:creationId xmlns:a16="http://schemas.microsoft.com/office/drawing/2014/main" id="{37A5F8A5-F02A-4D26-8DDE-0AE0AF133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4" y="1358901"/>
            <a:ext cx="89159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126</a:t>
            </a:r>
          </a:p>
        </p:txBody>
      </p:sp>
      <p:sp>
        <p:nvSpPr>
          <p:cNvPr id="21523" name="Text Box 19">
            <a:extLst>
              <a:ext uri="{FF2B5EF4-FFF2-40B4-BE49-F238E27FC236}">
                <a16:creationId xmlns:a16="http://schemas.microsoft.com/office/drawing/2014/main" id="{BFAAFC57-AF18-42F8-8099-4FD848683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1360488"/>
            <a:ext cx="89159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127</a:t>
            </a:r>
          </a:p>
        </p:txBody>
      </p:sp>
      <p:sp>
        <p:nvSpPr>
          <p:cNvPr id="21524" name="Text Box 20">
            <a:extLst>
              <a:ext uri="{FF2B5EF4-FFF2-40B4-BE49-F238E27FC236}">
                <a16:creationId xmlns:a16="http://schemas.microsoft.com/office/drawing/2014/main" id="{AC2A8565-AF2A-44EC-BC1D-FD6B38174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0" y="1360488"/>
            <a:ext cx="89159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129</a:t>
            </a:r>
          </a:p>
        </p:txBody>
      </p:sp>
      <p:sp>
        <p:nvSpPr>
          <p:cNvPr id="21525" name="Text Box 21">
            <a:extLst>
              <a:ext uri="{FF2B5EF4-FFF2-40B4-BE49-F238E27FC236}">
                <a16:creationId xmlns:a16="http://schemas.microsoft.com/office/drawing/2014/main" id="{A043994C-8B8C-40D7-8A69-6DB31A988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358901"/>
            <a:ext cx="11049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128</a:t>
            </a:r>
          </a:p>
        </p:txBody>
      </p:sp>
      <p:sp>
        <p:nvSpPr>
          <p:cNvPr id="21526" name="Text Box 22">
            <a:extLst>
              <a:ext uri="{FF2B5EF4-FFF2-40B4-BE49-F238E27FC236}">
                <a16:creationId xmlns:a16="http://schemas.microsoft.com/office/drawing/2014/main" id="{40FB685B-8E81-4914-B83E-BA2C75B4D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1" y="2286001"/>
            <a:ext cx="42030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8</a:t>
            </a:r>
          </a:p>
        </p:txBody>
      </p:sp>
      <p:sp>
        <p:nvSpPr>
          <p:cNvPr id="21527" name="Text Box 23">
            <a:extLst>
              <a:ext uri="{FF2B5EF4-FFF2-40B4-BE49-F238E27FC236}">
                <a16:creationId xmlns:a16="http://schemas.microsoft.com/office/drawing/2014/main" id="{B41EE236-4B3B-48E9-BC82-2E44FC0B1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2286001"/>
            <a:ext cx="655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528" name="Text Box 24">
            <a:extLst>
              <a:ext uri="{FF2B5EF4-FFF2-40B4-BE49-F238E27FC236}">
                <a16:creationId xmlns:a16="http://schemas.microsoft.com/office/drawing/2014/main" id="{35762E0E-4972-4548-898C-B45A48748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8" y="2286001"/>
            <a:ext cx="655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12</a:t>
            </a:r>
          </a:p>
        </p:txBody>
      </p:sp>
      <p:sp>
        <p:nvSpPr>
          <p:cNvPr id="21529" name="Text Box 25">
            <a:extLst>
              <a:ext uri="{FF2B5EF4-FFF2-40B4-BE49-F238E27FC236}">
                <a16:creationId xmlns:a16="http://schemas.microsoft.com/office/drawing/2014/main" id="{C32CA27F-09B7-43EE-8ED6-01595EF72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388" y="2287588"/>
            <a:ext cx="655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16</a:t>
            </a:r>
          </a:p>
        </p:txBody>
      </p:sp>
      <p:sp>
        <p:nvSpPr>
          <p:cNvPr id="21530" name="Text Box 26">
            <a:extLst>
              <a:ext uri="{FF2B5EF4-FFF2-40B4-BE49-F238E27FC236}">
                <a16:creationId xmlns:a16="http://schemas.microsoft.com/office/drawing/2014/main" id="{8B1AA1E4-9C01-4AA2-89E3-D2356F655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888" y="2273301"/>
            <a:ext cx="655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14</a:t>
            </a:r>
          </a:p>
        </p:txBody>
      </p:sp>
      <p:sp>
        <p:nvSpPr>
          <p:cNvPr id="21531" name="Text Box 27">
            <a:extLst>
              <a:ext uri="{FF2B5EF4-FFF2-40B4-BE49-F238E27FC236}">
                <a16:creationId xmlns:a16="http://schemas.microsoft.com/office/drawing/2014/main" id="{D9D54B76-6097-4FA3-BEE5-A8C98B925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3352801"/>
            <a:ext cx="53732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 9</a:t>
            </a:r>
          </a:p>
        </p:txBody>
      </p:sp>
      <p:sp>
        <p:nvSpPr>
          <p:cNvPr id="21532" name="Text Box 28">
            <a:extLst>
              <a:ext uri="{FF2B5EF4-FFF2-40B4-BE49-F238E27FC236}">
                <a16:creationId xmlns:a16="http://schemas.microsoft.com/office/drawing/2014/main" id="{7037112E-4A0F-425B-B8E5-ACE83E26B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1"/>
            <a:ext cx="6858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11</a:t>
            </a:r>
          </a:p>
        </p:txBody>
      </p:sp>
      <p:sp>
        <p:nvSpPr>
          <p:cNvPr id="21533" name="Text Box 29">
            <a:extLst>
              <a:ext uri="{FF2B5EF4-FFF2-40B4-BE49-F238E27FC236}">
                <a16:creationId xmlns:a16="http://schemas.microsoft.com/office/drawing/2014/main" id="{CB5A049C-C5AB-4D73-8C2E-AC9A1E94C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037" y="3343981"/>
            <a:ext cx="655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13</a:t>
            </a:r>
          </a:p>
        </p:txBody>
      </p:sp>
      <p:sp>
        <p:nvSpPr>
          <p:cNvPr id="21534" name="Text Box 30">
            <a:extLst>
              <a:ext uri="{FF2B5EF4-FFF2-40B4-BE49-F238E27FC236}">
                <a16:creationId xmlns:a16="http://schemas.microsoft.com/office/drawing/2014/main" id="{16065C9B-5EBD-4501-A501-8C4482BDB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237" y="3352801"/>
            <a:ext cx="655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15</a:t>
            </a:r>
          </a:p>
        </p:txBody>
      </p:sp>
      <p:sp>
        <p:nvSpPr>
          <p:cNvPr id="5140" name="Text Box 32">
            <a:extLst>
              <a:ext uri="{FF2B5EF4-FFF2-40B4-BE49-F238E27FC236}">
                <a16:creationId xmlns:a16="http://schemas.microsoft.com/office/drawing/2014/main" id="{49F6C70A-B1F0-491C-9241-C3A8F4459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"/>
            <a:ext cx="8458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3300">
              <a:cs typeface="Arial" panose="020B0604020202020204" pitchFamily="34" charset="0"/>
            </a:endParaRPr>
          </a:p>
        </p:txBody>
      </p:sp>
      <p:sp>
        <p:nvSpPr>
          <p:cNvPr id="21540" name="Text Box 36">
            <a:extLst>
              <a:ext uri="{FF2B5EF4-FFF2-40B4-BE49-F238E27FC236}">
                <a16:creationId xmlns:a16="http://schemas.microsoft.com/office/drawing/2014/main" id="{8E0E67D6-7816-4E8D-9F59-BE679497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837" y="3352801"/>
            <a:ext cx="655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17</a:t>
            </a:r>
          </a:p>
        </p:txBody>
      </p:sp>
      <p:sp>
        <p:nvSpPr>
          <p:cNvPr id="21541" name="Text Box 37">
            <a:extLst>
              <a:ext uri="{FF2B5EF4-FFF2-40B4-BE49-F238E27FC236}">
                <a16:creationId xmlns:a16="http://schemas.microsoft.com/office/drawing/2014/main" id="{0A9DFBF2-6205-4B8E-B729-6D10EAB1A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039" y="3352801"/>
            <a:ext cx="655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19</a:t>
            </a:r>
          </a:p>
        </p:txBody>
      </p:sp>
      <p:sp>
        <p:nvSpPr>
          <p:cNvPr id="21542" name="Text Box 38">
            <a:extLst>
              <a:ext uri="{FF2B5EF4-FFF2-40B4-BE49-F238E27FC236}">
                <a16:creationId xmlns:a16="http://schemas.microsoft.com/office/drawing/2014/main" id="{150081D6-DFD4-4107-8576-A6F8C6C65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7888" y="2286001"/>
            <a:ext cx="655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E1107A00-C492-4B9D-B7C4-D3378E865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4572001"/>
            <a:ext cx="755527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chemeClr val="accent2"/>
                </a:solidFill>
                <a:cs typeface="Arial" panose="020B0604020202020204" pitchFamily="34" charset="0"/>
              </a:rPr>
              <a:t>d) 1; 4; 7;  10; … ;… ;  … ; … ;….  ; …. </a:t>
            </a: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08F7E0A5-F20B-4900-8F6C-9A73F6CE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800" y="4573588"/>
            <a:ext cx="7729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 13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EEA63773-6993-484F-B911-D95D1060E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559301"/>
            <a:ext cx="7729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 16</a:t>
            </a:r>
          </a:p>
        </p:txBody>
      </p:sp>
      <p:sp>
        <p:nvSpPr>
          <p:cNvPr id="27" name="Text Box 27">
            <a:extLst>
              <a:ext uri="{FF2B5EF4-FFF2-40B4-BE49-F238E27FC236}">
                <a16:creationId xmlns:a16="http://schemas.microsoft.com/office/drawing/2014/main" id="{8CC942A3-232D-4402-B54C-A36376D39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700" y="4572001"/>
            <a:ext cx="7729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 19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025343A9-0A2B-4E0B-81B4-B5D8C1123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4572001"/>
            <a:ext cx="7729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 22</a:t>
            </a:r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A0E33489-5181-4A1F-8191-E58D4A0AF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0" y="4572001"/>
            <a:ext cx="7729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 25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6BBCF350-869D-45D1-9170-8857F8AF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4560888"/>
            <a:ext cx="7729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 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/>
      <p:bldP spid="21522" grpId="0"/>
      <p:bldP spid="21523" grpId="0"/>
      <p:bldP spid="21524" grpId="0"/>
      <p:bldP spid="21525" grpId="0"/>
      <p:bldP spid="21526" grpId="0"/>
      <p:bldP spid="21527" grpId="0"/>
      <p:bldP spid="21528" grpId="0"/>
      <p:bldP spid="21529" grpId="0"/>
      <p:bldP spid="21530" grpId="0"/>
      <p:bldP spid="21531" grpId="0"/>
      <p:bldP spid="21532" grpId="0"/>
      <p:bldP spid="21533" grpId="0"/>
      <p:bldP spid="21534" grpId="0"/>
      <p:bldP spid="21540" grpId="0"/>
      <p:bldP spid="21541" grpId="0"/>
      <p:bldP spid="2154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E3C74A86-CA4E-4C7C-8A61-D1190ABDA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>
            <a:extLst>
              <a:ext uri="{FF2B5EF4-FFF2-40B4-BE49-F238E27FC236}">
                <a16:creationId xmlns:a16="http://schemas.microsoft.com/office/drawing/2014/main" id="{AFC0CEE9-044E-46BB-921E-975BB5399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79425"/>
            <a:ext cx="47831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4F7DA83-2632-4B9B-9F68-5698EA28C383}"/>
              </a:ext>
            </a:extLst>
          </p:cNvPr>
          <p:cNvSpPr/>
          <p:nvPr/>
        </p:nvSpPr>
        <p:spPr>
          <a:xfrm>
            <a:off x="3304425" y="1663041"/>
            <a:ext cx="4576840" cy="652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450"/>
              </a:spcAft>
              <a:defRPr/>
            </a:pPr>
            <a:r>
              <a:rPr lang="en-GB" sz="1613" b="1">
                <a:solidFill>
                  <a:schemeClr val="bg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vi-VN" sz="1613" b="1">
                <a:solidFill>
                  <a:schemeClr val="bg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13" b="1">
                <a:solidFill>
                  <a:schemeClr val="bg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 TRÌNH</a:t>
            </a:r>
          </a:p>
          <a:p>
            <a:pPr algn="ctr">
              <a:spcAft>
                <a:spcPts val="450"/>
              </a:spcAft>
              <a:defRPr/>
            </a:pPr>
            <a:r>
              <a:rPr lang="en-US" sz="1613" b="1">
                <a:solidFill>
                  <a:schemeClr val="bg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 HỌC TRỰC TUYẾN</a:t>
            </a:r>
            <a:endParaRPr lang="en-GB" sz="1613" b="1">
              <a:solidFill>
                <a:schemeClr val="bg1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537D30-6834-43B6-95BE-21B3E5A13CA6}"/>
              </a:ext>
            </a:extLst>
          </p:cNvPr>
          <p:cNvSpPr/>
          <p:nvPr/>
        </p:nvSpPr>
        <p:spPr>
          <a:xfrm>
            <a:off x="9424989" y="917576"/>
            <a:ext cx="700087" cy="6889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050"/>
          </a:p>
        </p:txBody>
      </p:sp>
      <p:sp>
        <p:nvSpPr>
          <p:cNvPr id="3079" name="Rectangle 22">
            <a:extLst>
              <a:ext uri="{FF2B5EF4-FFF2-40B4-BE49-F238E27FC236}">
                <a16:creationId xmlns:a16="http://schemas.microsoft.com/office/drawing/2014/main" id="{1BBD1B44-858F-47B5-AC2E-AD8852BCB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876" y="1028700"/>
            <a:ext cx="7286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705500"/>
                </a:solidFill>
                <a:cs typeface="Arial" panose="020B0604020202020204" pitchFamily="34" charset="0"/>
              </a:rPr>
              <a:t>TUẦN 3</a:t>
            </a:r>
            <a:endParaRPr lang="en-GB" altLang="en-US" sz="1500" b="1">
              <a:solidFill>
                <a:srgbClr val="705500"/>
              </a:solidFill>
            </a:endParaRPr>
          </a:p>
        </p:txBody>
      </p:sp>
      <p:sp>
        <p:nvSpPr>
          <p:cNvPr id="3080" name="Rectangle 23">
            <a:extLst>
              <a:ext uri="{FF2B5EF4-FFF2-40B4-BE49-F238E27FC236}">
                <a16:creationId xmlns:a16="http://schemas.microsoft.com/office/drawing/2014/main" id="{124F5419-B763-4B1C-9576-4F4C99437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088" y="2254251"/>
            <a:ext cx="36179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rgbClr val="FF99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Môn: TǨn</a:t>
            </a:r>
            <a:endParaRPr lang="en-GB" altLang="en-US" sz="4500">
              <a:solidFill>
                <a:srgbClr val="FF9900"/>
              </a:solidFill>
              <a:latin typeface="HP001 4 hàng" panose="020B0603050302020204" pitchFamily="34" charset="0"/>
            </a:endParaRPr>
          </a:p>
        </p:txBody>
      </p:sp>
      <p:sp>
        <p:nvSpPr>
          <p:cNvPr id="3081" name="Rectangle 27">
            <a:extLst>
              <a:ext uri="{FF2B5EF4-FFF2-40B4-BE49-F238E27FC236}">
                <a16:creationId xmlns:a16="http://schemas.microsoft.com/office/drawing/2014/main" id="{8C51C86B-199E-4AEA-8BEF-01D49FFC8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3981451"/>
            <a:ext cx="74803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6000" b="1">
                <a:solidFill>
                  <a:srgbClr val="FF0000"/>
                </a:solidFill>
                <a:latin typeface="HP001 4 hàng" panose="020B0603050302020204" pitchFamily="34" charset="0"/>
                <a:cs typeface="Tahoma" panose="020B0604030504040204" pitchFamily="34" charset="0"/>
              </a:rPr>
              <a:t>Viết số tự nhiên</a:t>
            </a:r>
          </a:p>
          <a:p>
            <a:pPr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6000" b="1">
                <a:solidFill>
                  <a:srgbClr val="FF0000"/>
                </a:solidFill>
                <a:latin typeface="HP001 4 hàng" panose="020B0603050302020204" pitchFamily="34" charset="0"/>
                <a:cs typeface="Tahoma" panose="020B0604030504040204" pitchFamily="34" charset="0"/>
              </a:rPr>
              <a:t>trong hệ thập phân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C8BDBA-E260-4D49-BF32-DA1E83DDFEC1}"/>
              </a:ext>
            </a:extLst>
          </p:cNvPr>
          <p:cNvSpPr/>
          <p:nvPr/>
        </p:nvSpPr>
        <p:spPr>
          <a:xfrm>
            <a:off x="3153434" y="3038475"/>
            <a:ext cx="1133644" cy="60016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sz="3300" b="1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Bài: </a:t>
            </a:r>
            <a:endParaRPr lang="en-GB" sz="3300" b="1">
              <a:ln/>
              <a:solidFill>
                <a:schemeClr val="accent4"/>
              </a:solidFill>
            </a:endParaRPr>
          </a:p>
        </p:txBody>
      </p:sp>
      <p:sp>
        <p:nvSpPr>
          <p:cNvPr id="3085" name="Rectangle 30">
            <a:extLst>
              <a:ext uri="{FF2B5EF4-FFF2-40B4-BE49-F238E27FC236}">
                <a16:creationId xmlns:a16="http://schemas.microsoft.com/office/drawing/2014/main" id="{EE82AD1A-3C24-4AE1-88CC-F7725B8F8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046164"/>
            <a:ext cx="2660650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1200" b="1">
                <a:solidFill>
                  <a:srgbClr val="7055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</a:t>
            </a:r>
            <a:r>
              <a:rPr lang="vi-VN" altLang="en-US" sz="1200" b="1">
                <a:solidFill>
                  <a:srgbClr val="7055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altLang="en-US" sz="1200" b="1">
                <a:solidFill>
                  <a:srgbClr val="7055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ỜNG TIỂU HỌC ĐOÀN K</a:t>
            </a:r>
          </a:p>
          <a:p>
            <a:pPr algn="ctr"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1200" b="1">
                <a:solidFill>
                  <a:srgbClr val="7055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KHỐI LỚP 4 -</a:t>
            </a:r>
          </a:p>
        </p:txBody>
      </p:sp>
    </p:spTree>
  </p:cSld>
  <p:clrMapOvr>
    <a:masterClrMapping/>
  </p:clrMapOvr>
  <p:transition spd="slow" advTm="154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21">
            <a:extLst>
              <a:ext uri="{FF2B5EF4-FFF2-40B4-BE49-F238E27FC236}">
                <a16:creationId xmlns:a16="http://schemas.microsoft.com/office/drawing/2014/main" id="{0274DB72-CC08-4AB5-8590-D34D1E2BA2F8}"/>
              </a:ext>
            </a:extLst>
          </p:cNvPr>
          <p:cNvGrpSpPr>
            <a:grpSpLocks/>
          </p:cNvGrpSpPr>
          <p:nvPr/>
        </p:nvGrpSpPr>
        <p:grpSpPr bwMode="auto">
          <a:xfrm>
            <a:off x="1187719" y="1878778"/>
            <a:ext cx="10423661" cy="1795044"/>
            <a:chOff x="1465" y="1698"/>
            <a:chExt cx="3720" cy="315"/>
          </a:xfrm>
        </p:grpSpPr>
        <p:sp>
          <p:nvSpPr>
            <p:cNvPr id="7207" name="Oval 69">
              <a:extLst>
                <a:ext uri="{FF2B5EF4-FFF2-40B4-BE49-F238E27FC236}">
                  <a16:creationId xmlns:a16="http://schemas.microsoft.com/office/drawing/2014/main" id="{845EDE63-A36F-46BB-AA2E-F97B1314E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8" name="Text Box 70">
              <a:extLst>
                <a:ext uri="{FF2B5EF4-FFF2-40B4-BE49-F238E27FC236}">
                  <a16:creationId xmlns:a16="http://schemas.microsoft.com/office/drawing/2014/main" id="{1D4F2977-4B09-48DE-9A18-AA8132290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to add Title</a:t>
              </a:r>
            </a:p>
          </p:txBody>
        </p:sp>
        <p:sp>
          <p:nvSpPr>
            <p:cNvPr id="7209" name="Text Box 71">
              <a:extLst>
                <a:ext uri="{FF2B5EF4-FFF2-40B4-BE49-F238E27FC236}">
                  <a16:creationId xmlns:a16="http://schemas.microsoft.com/office/drawing/2014/main" id="{A7E4A783-9E0C-475B-BFF7-7B761A6C5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" y="1698"/>
              <a:ext cx="12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2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" name="AutoShape 103">
              <a:extLst>
                <a:ext uri="{FF2B5EF4-FFF2-40B4-BE49-F238E27FC236}">
                  <a16:creationId xmlns:a16="http://schemas.microsoft.com/office/drawing/2014/main" id="{2EB0E5BA-2762-4C00-A450-73343D37CB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29" y="1746"/>
              <a:ext cx="3434" cy="19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</a:ln>
          </p:spPr>
          <p:txBody>
            <a:bodyPr vert="eaVert" wrap="none" anchor="ctr"/>
            <a:lstStyle/>
            <a:p>
              <a:pPr defTabSz="457189">
                <a:defRPr/>
              </a:pPr>
              <a:endParaRPr lang="en-US" sz="2400" b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7212" name="Oval 105">
              <a:extLst>
                <a:ext uri="{FF2B5EF4-FFF2-40B4-BE49-F238E27FC236}">
                  <a16:creationId xmlns:a16="http://schemas.microsoft.com/office/drawing/2014/main" id="{0FB7C9E9-72D1-4D50-8552-C40BDB2B67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306167">
              <a:off x="1465" y="1713"/>
              <a:ext cx="540" cy="25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13" name="Text Box 107">
              <a:extLst>
                <a:ext uri="{FF2B5EF4-FFF2-40B4-BE49-F238E27FC236}">
                  <a16:creationId xmlns:a16="http://schemas.microsoft.com/office/drawing/2014/main" id="{EBD63097-9004-4654-918B-405E82212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9" y="1807"/>
              <a:ext cx="315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sz="2800" b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Hiểu biết ban đầu về: Đặc điểm của hệ thập phân.</a:t>
              </a:r>
              <a:endPara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214" name="Picture 216" descr="Picture1">
              <a:extLst>
                <a:ext uri="{FF2B5EF4-FFF2-40B4-BE49-F238E27FC236}">
                  <a16:creationId xmlns:a16="http://schemas.microsoft.com/office/drawing/2014/main" id="{BE0AE5D7-D245-44C0-94CB-77DFC7D19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5" name="Text Box 108">
              <a:extLst>
                <a:ext uri="{FF2B5EF4-FFF2-40B4-BE49-F238E27FC236}">
                  <a16:creationId xmlns:a16="http://schemas.microsoft.com/office/drawing/2014/main" id="{80D1309B-6155-4E81-BB02-B48F8FA9D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0" y="1760"/>
              <a:ext cx="21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4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171" name="Group 221">
            <a:extLst>
              <a:ext uri="{FF2B5EF4-FFF2-40B4-BE49-F238E27FC236}">
                <a16:creationId xmlns:a16="http://schemas.microsoft.com/office/drawing/2014/main" id="{1FCC3146-7265-40C2-B6ED-200EB2CC8F36}"/>
              </a:ext>
            </a:extLst>
          </p:cNvPr>
          <p:cNvGrpSpPr>
            <a:grpSpLocks/>
          </p:cNvGrpSpPr>
          <p:nvPr/>
        </p:nvGrpSpPr>
        <p:grpSpPr bwMode="auto">
          <a:xfrm>
            <a:off x="1311275" y="3518855"/>
            <a:ext cx="10608951" cy="1363662"/>
            <a:chOff x="1440" y="1680"/>
            <a:chExt cx="3788" cy="432"/>
          </a:xfrm>
        </p:grpSpPr>
        <p:sp>
          <p:nvSpPr>
            <p:cNvPr id="7192" name="AutoShape 66">
              <a:extLst>
                <a:ext uri="{FF2B5EF4-FFF2-40B4-BE49-F238E27FC236}">
                  <a16:creationId xmlns:a16="http://schemas.microsoft.com/office/drawing/2014/main" id="{606DFB85-2C5E-4278-818E-9A1A4886E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3" name="Oval 67">
              <a:extLst>
                <a:ext uri="{FF2B5EF4-FFF2-40B4-BE49-F238E27FC236}">
                  <a16:creationId xmlns:a16="http://schemas.microsoft.com/office/drawing/2014/main" id="{C7DD7217-522E-4BE0-BAFB-4622F87E69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4" name="Oval 68">
              <a:extLst>
                <a:ext uri="{FF2B5EF4-FFF2-40B4-BE49-F238E27FC236}">
                  <a16:creationId xmlns:a16="http://schemas.microsoft.com/office/drawing/2014/main" id="{FCCE92C7-6F17-45E7-A5DD-08FCFA75D1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5" name="Oval 69">
              <a:extLst>
                <a:ext uri="{FF2B5EF4-FFF2-40B4-BE49-F238E27FC236}">
                  <a16:creationId xmlns:a16="http://schemas.microsoft.com/office/drawing/2014/main" id="{17F17C47-D68E-4C6A-8ABC-66E359F6E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6" name="Text Box 70">
              <a:extLst>
                <a:ext uri="{FF2B5EF4-FFF2-40B4-BE49-F238E27FC236}">
                  <a16:creationId xmlns:a16="http://schemas.microsoft.com/office/drawing/2014/main" id="{0AF33A34-BBFF-475F-9D90-8D97D033B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to add Title</a:t>
              </a:r>
            </a:p>
          </p:txBody>
        </p:sp>
        <p:sp>
          <p:nvSpPr>
            <p:cNvPr id="7197" name="Text Box 71">
              <a:extLst>
                <a:ext uri="{FF2B5EF4-FFF2-40B4-BE49-F238E27FC236}">
                  <a16:creationId xmlns:a16="http://schemas.microsoft.com/office/drawing/2014/main" id="{5B0B9DF6-7165-46D1-8E5A-A3F4A067C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" y="1698"/>
              <a:ext cx="12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2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198" name="AutoShape 103">
              <a:extLst>
                <a:ext uri="{FF2B5EF4-FFF2-40B4-BE49-F238E27FC236}">
                  <a16:creationId xmlns:a16="http://schemas.microsoft.com/office/drawing/2014/main" id="{BE59F557-5F0C-437F-B9E2-6FC5D1F9E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334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9" name="Oval 104">
              <a:extLst>
                <a:ext uri="{FF2B5EF4-FFF2-40B4-BE49-F238E27FC236}">
                  <a16:creationId xmlns:a16="http://schemas.microsoft.com/office/drawing/2014/main" id="{F12D583D-5466-4133-BC92-62853F197B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105">
              <a:extLst>
                <a:ext uri="{FF2B5EF4-FFF2-40B4-BE49-F238E27FC236}">
                  <a16:creationId xmlns:a16="http://schemas.microsoft.com/office/drawing/2014/main" id="{01706F19-072C-4699-B670-7402D03D62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defTabSz="457189">
                <a:defRPr/>
              </a:pPr>
              <a:endParaRPr lang="en-US" sz="2400" b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7201" name="Text Box 107">
              <a:extLst>
                <a:ext uri="{FF2B5EF4-FFF2-40B4-BE49-F238E27FC236}">
                  <a16:creationId xmlns:a16="http://schemas.microsoft.com/office/drawing/2014/main" id="{CB476872-F992-4EE0-8B85-45232DD72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6" y="1792"/>
              <a:ext cx="324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s-ES" sz="2800" b="1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Sử dụng 10 kí hiệu chữ để viết số trong hệ thập phân.</a:t>
              </a:r>
              <a:endParaRPr lang="en-US" sz="2800" b="1">
                <a:effectLst/>
                <a:latin typeface=".VnTime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202" name="Picture 216" descr="Picture1">
              <a:extLst>
                <a:ext uri="{FF2B5EF4-FFF2-40B4-BE49-F238E27FC236}">
                  <a16:creationId xmlns:a16="http://schemas.microsoft.com/office/drawing/2014/main" id="{C533E630-6960-44D0-B817-B154927F4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3" name="Text Box 108">
              <a:extLst>
                <a:ext uri="{FF2B5EF4-FFF2-40B4-BE49-F238E27FC236}">
                  <a16:creationId xmlns:a16="http://schemas.microsoft.com/office/drawing/2014/main" id="{5F0FE456-6E4A-428C-92F0-387CCFC53F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3" y="1753"/>
              <a:ext cx="16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4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9" name="Google Shape;1351;p29">
            <a:extLst>
              <a:ext uri="{FF2B5EF4-FFF2-40B4-BE49-F238E27FC236}">
                <a16:creationId xmlns:a16="http://schemas.microsoft.com/office/drawing/2014/main" id="{F3815F99-BE72-4AA0-A211-38D8F2EB2A6B}"/>
              </a:ext>
            </a:extLst>
          </p:cNvPr>
          <p:cNvGrpSpPr/>
          <p:nvPr/>
        </p:nvGrpSpPr>
        <p:grpSpPr>
          <a:xfrm>
            <a:off x="2271742" y="-178903"/>
            <a:ext cx="7583456" cy="2137952"/>
            <a:chOff x="1966944" y="49159"/>
            <a:chExt cx="5930106" cy="125149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00" name="Google Shape;1352;p29">
              <a:extLst>
                <a:ext uri="{FF2B5EF4-FFF2-40B4-BE49-F238E27FC236}">
                  <a16:creationId xmlns:a16="http://schemas.microsoft.com/office/drawing/2014/main" id="{A9051AC9-E566-4565-95B8-FE787227CD61}"/>
                </a:ext>
              </a:extLst>
            </p:cNvPr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434343">
                    <a:lumMod val="5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53;p29">
              <a:extLst>
                <a:ext uri="{FF2B5EF4-FFF2-40B4-BE49-F238E27FC236}">
                  <a16:creationId xmlns:a16="http://schemas.microsoft.com/office/drawing/2014/main" id="{DBB0D7DE-7B6C-4C35-8839-70EE21C42A98}"/>
                </a:ext>
              </a:extLst>
            </p:cNvPr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434343">
                    <a:lumMod val="5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54;p29">
              <a:extLst>
                <a:ext uri="{FF2B5EF4-FFF2-40B4-BE49-F238E27FC236}">
                  <a16:creationId xmlns:a16="http://schemas.microsoft.com/office/drawing/2014/main" id="{7912FC2F-FA0C-4A05-A191-BA40E09FB2C4}"/>
                </a:ext>
              </a:extLst>
            </p:cNvPr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434343">
                    <a:lumMod val="5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173" name="Google Shape;595;p35">
            <a:extLst>
              <a:ext uri="{FF2B5EF4-FFF2-40B4-BE49-F238E27FC236}">
                <a16:creationId xmlns:a16="http://schemas.microsoft.com/office/drawing/2014/main" id="{F6E1840D-DFB5-4385-ABE6-0E91FA0EF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479425"/>
            <a:ext cx="48656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600"/>
              <a:buFont typeface="Fira Sans Condensed Medium"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YÊU CẦU CẦN ĐẠT</a:t>
            </a:r>
          </a:p>
        </p:txBody>
      </p:sp>
      <p:pic>
        <p:nvPicPr>
          <p:cNvPr id="178" name="Picture 4" descr="Drawing Draw Sticker for iOS &amp;amp; Android | GIPHY">
            <a:extLst>
              <a:ext uri="{FF2B5EF4-FFF2-40B4-BE49-F238E27FC236}">
                <a16:creationId xmlns:a16="http://schemas.microsoft.com/office/drawing/2014/main" id="{9AA522DE-A92D-42BE-9E31-6FB13C25C3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09036" flipV="1">
            <a:off x="-81296" y="1524620"/>
            <a:ext cx="1454151" cy="1382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9" name="Picture 4" descr="Drawing Draw Sticker for iOS &amp;amp; Android | GIPHY">
            <a:extLst>
              <a:ext uri="{FF2B5EF4-FFF2-40B4-BE49-F238E27FC236}">
                <a16:creationId xmlns:a16="http://schemas.microsoft.com/office/drawing/2014/main" id="{B42DD56A-A34F-42CA-A703-08A18044D9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09036" flipV="1">
            <a:off x="95250" y="3141030"/>
            <a:ext cx="1452563" cy="13843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1" name="Google Shape;151;p19">
            <a:extLst>
              <a:ext uri="{FF2B5EF4-FFF2-40B4-BE49-F238E27FC236}">
                <a16:creationId xmlns:a16="http://schemas.microsoft.com/office/drawing/2014/main" id="{9F57627B-A61E-4173-A050-7945ADDBEE69}"/>
              </a:ext>
            </a:extLst>
          </p:cNvPr>
          <p:cNvSpPr/>
          <p:nvPr/>
        </p:nvSpPr>
        <p:spPr>
          <a:xfrm>
            <a:off x="255588" y="265113"/>
            <a:ext cx="11663362" cy="6327775"/>
          </a:xfrm>
          <a:prstGeom prst="rect">
            <a:avLst/>
          </a:prstGeom>
          <a:noFill/>
          <a:ln w="28575" cap="flat" cmpd="sng">
            <a:solidFill>
              <a:srgbClr val="DC5D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82283" tIns="41130" rIns="82283" bIns="41130" anchor="ctr"/>
          <a:lstStyle/>
          <a:p>
            <a:pPr algn="ctr">
              <a:defRPr/>
            </a:pPr>
            <a:endParaRPr sz="162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5C040141-E4F0-4FFF-9DD4-237F59AA1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41" y="224359"/>
            <a:ext cx="1468246" cy="1468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178" name="Group 221">
            <a:extLst>
              <a:ext uri="{FF2B5EF4-FFF2-40B4-BE49-F238E27FC236}">
                <a16:creationId xmlns:a16="http://schemas.microsoft.com/office/drawing/2014/main" id="{90793EE8-55FD-4145-8602-C04DFCB7B47B}"/>
              </a:ext>
            </a:extLst>
          </p:cNvPr>
          <p:cNvGrpSpPr>
            <a:grpSpLocks/>
          </p:cNvGrpSpPr>
          <p:nvPr/>
        </p:nvGrpSpPr>
        <p:grpSpPr bwMode="auto">
          <a:xfrm>
            <a:off x="1400175" y="5076192"/>
            <a:ext cx="9792493" cy="1576672"/>
            <a:chOff x="1440" y="1680"/>
            <a:chExt cx="3576" cy="432"/>
          </a:xfrm>
        </p:grpSpPr>
        <p:sp>
          <p:nvSpPr>
            <p:cNvPr id="7180" name="AutoShape 66">
              <a:extLst>
                <a:ext uri="{FF2B5EF4-FFF2-40B4-BE49-F238E27FC236}">
                  <a16:creationId xmlns:a16="http://schemas.microsoft.com/office/drawing/2014/main" id="{A7AE1BD7-E8E0-4A12-B290-4FC8F34EF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1" name="Oval 67">
              <a:extLst>
                <a:ext uri="{FF2B5EF4-FFF2-40B4-BE49-F238E27FC236}">
                  <a16:creationId xmlns:a16="http://schemas.microsoft.com/office/drawing/2014/main" id="{6E98449C-9F68-4852-B776-E2E713000E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2" name="Oval 68">
              <a:extLst>
                <a:ext uri="{FF2B5EF4-FFF2-40B4-BE49-F238E27FC236}">
                  <a16:creationId xmlns:a16="http://schemas.microsoft.com/office/drawing/2014/main" id="{F0C9D9BB-25E6-40A5-8A9E-750B6CF808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3" name="Oval 69">
              <a:extLst>
                <a:ext uri="{FF2B5EF4-FFF2-40B4-BE49-F238E27FC236}">
                  <a16:creationId xmlns:a16="http://schemas.microsoft.com/office/drawing/2014/main" id="{73561E49-A898-4EC6-97DC-F0163ADF0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4" name="Text Box 70">
              <a:extLst>
                <a:ext uri="{FF2B5EF4-FFF2-40B4-BE49-F238E27FC236}">
                  <a16:creationId xmlns:a16="http://schemas.microsoft.com/office/drawing/2014/main" id="{A882FABF-CCB0-42F0-9B0B-30384775A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to add Title</a:t>
              </a:r>
            </a:p>
          </p:txBody>
        </p:sp>
        <p:sp>
          <p:nvSpPr>
            <p:cNvPr id="7185" name="Text Box 71">
              <a:extLst>
                <a:ext uri="{FF2B5EF4-FFF2-40B4-BE49-F238E27FC236}">
                  <a16:creationId xmlns:a16="http://schemas.microsoft.com/office/drawing/2014/main" id="{D294DA2C-60AE-4EE8-B7E0-8B554E966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" y="1698"/>
              <a:ext cx="12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2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186" name="AutoShape 103">
              <a:extLst>
                <a:ext uri="{FF2B5EF4-FFF2-40B4-BE49-F238E27FC236}">
                  <a16:creationId xmlns:a16="http://schemas.microsoft.com/office/drawing/2014/main" id="{70C24415-7AE7-4BBE-A243-AAB0B6386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334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7" name="Oval 104">
              <a:extLst>
                <a:ext uri="{FF2B5EF4-FFF2-40B4-BE49-F238E27FC236}">
                  <a16:creationId xmlns:a16="http://schemas.microsoft.com/office/drawing/2014/main" id="{B80A1F71-5260-43CF-AEF9-8DF70B68AB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7E356BB-45F0-4C2B-9892-860A284FC54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defTabSz="457189">
                <a:defRPr/>
              </a:pPr>
              <a:endParaRPr lang="en-US" sz="2400" b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7189" name="Text Box 107">
              <a:extLst>
                <a:ext uri="{FF2B5EF4-FFF2-40B4-BE49-F238E27FC236}">
                  <a16:creationId xmlns:a16="http://schemas.microsoft.com/office/drawing/2014/main" id="{7F38D584-D4C0-4EC0-82D9-E8B7B04AA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6" y="1749"/>
              <a:ext cx="3050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sz="2800" b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Giá trị của chữ số phụ thuộc vào vị trí của chữ số đó trong một số cụ thể.</a:t>
              </a:r>
              <a:endParaRPr lang="vi-VN" altLang="vi-VN" sz="4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190" name="Picture 216" descr="Picture1">
              <a:extLst>
                <a:ext uri="{FF2B5EF4-FFF2-40B4-BE49-F238E27FC236}">
                  <a16:creationId xmlns:a16="http://schemas.microsoft.com/office/drawing/2014/main" id="{DE8C1E6C-2FC4-4CCA-B6C3-B7BDB75F8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1" name="Text Box 108">
              <a:extLst>
                <a:ext uri="{FF2B5EF4-FFF2-40B4-BE49-F238E27FC236}">
                  <a16:creationId xmlns:a16="http://schemas.microsoft.com/office/drawing/2014/main" id="{C30E0EA2-9474-4DEB-8D74-B2EB655B8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1747"/>
              <a:ext cx="17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vi-VN" sz="4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altLang="vi-VN" sz="4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7" name="Picture 4" descr="Drawing Draw Sticker for iOS &amp;amp; Android | GIPHY">
            <a:extLst>
              <a:ext uri="{FF2B5EF4-FFF2-40B4-BE49-F238E27FC236}">
                <a16:creationId xmlns:a16="http://schemas.microsoft.com/office/drawing/2014/main" id="{D3F9F360-DBDF-4AC1-B498-87FD09AF0F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09036" flipV="1">
            <a:off x="247650" y="4665030"/>
            <a:ext cx="1452563" cy="13843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FDC922F3-2CED-4257-9740-1450B783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>
            <a:extLst>
              <a:ext uri="{FF2B5EF4-FFF2-40B4-BE49-F238E27FC236}">
                <a16:creationId xmlns:a16="http://schemas.microsoft.com/office/drawing/2014/main" id="{1C0CF49C-FD62-4ABD-93D6-221D2D421F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22800" y="2745582"/>
            <a:ext cx="58166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1655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BF168B-9D78-4E84-91CB-E4B5D6310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33401"/>
            <a:ext cx="538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cs typeface="Arial" panose="020B0604020202020204" pitchFamily="34" charset="0"/>
              </a:rPr>
              <a:t>10 đơn vị = …… chục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D5404-5748-49AB-983C-D57362D15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371601"/>
            <a:ext cx="56633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cs typeface="Arial" panose="020B0604020202020204" pitchFamily="34" charset="0"/>
              </a:rPr>
              <a:t>10 chục  = ……. trăm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ADC07-06E2-4FAF-A413-8A259B060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999" y="2133601"/>
            <a:ext cx="677742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cs typeface="Arial" panose="020B0604020202020204" pitchFamily="34" charset="0"/>
              </a:rPr>
              <a:t>10 trăm = …… nghìn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D3445-4FF8-4329-8311-09B06A24F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58801"/>
            <a:ext cx="55704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F22D0C-F94A-4328-87B0-CB2F4A1F6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371601"/>
            <a:ext cx="55704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69830F-D4EE-4CFB-9C60-A7D7799B9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133601"/>
            <a:ext cx="55704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A2E81B-8A6F-43F2-8C99-774931C32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199" y="3292475"/>
            <a:ext cx="194966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7066D1CF-8A1D-472D-9EC1-47042FB62D92}"/>
              </a:ext>
            </a:extLst>
          </p:cNvPr>
          <p:cNvSpPr/>
          <p:nvPr/>
        </p:nvSpPr>
        <p:spPr>
          <a:xfrm>
            <a:off x="1828799" y="3124200"/>
            <a:ext cx="10305393" cy="3124200"/>
          </a:xfrm>
          <a:prstGeom prst="cloudCallout">
            <a:avLst>
              <a:gd name="adj1" fmla="val -23928"/>
              <a:gd name="adj2" fmla="val -6790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 eaLnBrk="1" hangingPunct="1"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0274BC-5286-41AD-8C71-BE27484A0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957" y="3601243"/>
            <a:ext cx="9655503" cy="2170113"/>
          </a:xfrm>
          <a:prstGeom prst="rect">
            <a:avLst/>
          </a:prstGeom>
          <a:solidFill>
            <a:schemeClr val="bg1"/>
          </a:solidFill>
          <a:ln w="25400" cap="rnd" algn="ctr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   </a:t>
            </a:r>
            <a:r>
              <a:rPr lang="en-US" altLang="en-US" sz="3600" b="1">
                <a:solidFill>
                  <a:srgbClr val="000000"/>
                </a:solidFill>
                <a:cs typeface="Arial" panose="020B0604020202020204" pitchFamily="34" charset="0"/>
              </a:rPr>
              <a:t>Trong hệ thập phân cứ 10 đơn vị của một hàng hợp thành một đơn vị hàng trên tiếp liền nó.</a:t>
            </a:r>
            <a:endParaRPr lang="en-US" altLang="en-US" sz="3600" b="1">
              <a:solidFill>
                <a:srgbClr val="CC00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6" grpId="0" animBg="1"/>
      <p:bldP spid="16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698E08-9723-4FD3-9A7A-74C8F8B85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676401"/>
            <a:ext cx="95631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>
                <a:cs typeface="Arial" panose="020B0604020202020204" pitchFamily="34" charset="0"/>
              </a:rPr>
              <a:t>Chín trăm chín mươi chín.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Arial" panose="020B0604020202020204" pitchFamily="34" charset="0"/>
              </a:rPr>
              <a:t>- Hai nghìn không trăm linh năm.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Arial" panose="020B0604020202020204" pitchFamily="34" charset="0"/>
              </a:rPr>
              <a:t>- Sáu trăm tám mươi lăm triệu bốn trăm linh hai nghìn bảy trăm chín mươi ba.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D7951-2187-4742-AC4F-BABD2D8BF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609600"/>
            <a:ext cx="9893300" cy="5942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cs typeface="Arial" panose="020B0604020202020204" pitchFamily="34" charset="0"/>
              </a:rPr>
              <a:t>Hệ thập phân có 10 chữ số: 0 ; 1 ; 2 ; 3 ; 4 ; 5 ; 6 ; 7 ; 8 ; 9</a:t>
            </a:r>
            <a:endParaRPr lang="en-US" altLang="en-US" sz="28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E7FC778B-5D95-42B8-B37C-D5625CA4933E}"/>
              </a:ext>
            </a:extLst>
          </p:cNvPr>
          <p:cNvGrpSpPr>
            <a:grpSpLocks/>
          </p:cNvGrpSpPr>
          <p:nvPr/>
        </p:nvGrpSpPr>
        <p:grpSpPr bwMode="auto">
          <a:xfrm>
            <a:off x="7988301" y="1760538"/>
            <a:ext cx="1531256" cy="609600"/>
            <a:chOff x="4237" y="1592"/>
            <a:chExt cx="816" cy="389"/>
          </a:xfrm>
        </p:grpSpPr>
        <p:sp>
          <p:nvSpPr>
            <p:cNvPr id="26635" name="Oval 11">
              <a:extLst>
                <a:ext uri="{FF2B5EF4-FFF2-40B4-BE49-F238E27FC236}">
                  <a16:creationId xmlns:a16="http://schemas.microsoft.com/office/drawing/2014/main" id="{04349726-DBB3-417A-9A57-40F2635D9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1597"/>
              <a:ext cx="816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1" name="Rectangle 12">
              <a:extLst>
                <a:ext uri="{FF2B5EF4-FFF2-40B4-BE49-F238E27FC236}">
                  <a16:creationId xmlns:a16="http://schemas.microsoft.com/office/drawing/2014/main" id="{9A965273-EA19-4967-9B7A-1BB045BCB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1592"/>
              <a:ext cx="5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C00000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999</a:t>
              </a:r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2367BEED-E789-4FBD-9ABD-48173AEFFC83}"/>
              </a:ext>
            </a:extLst>
          </p:cNvPr>
          <p:cNvGrpSpPr>
            <a:grpSpLocks/>
          </p:cNvGrpSpPr>
          <p:nvPr/>
        </p:nvGrpSpPr>
        <p:grpSpPr bwMode="auto">
          <a:xfrm>
            <a:off x="8305799" y="2514600"/>
            <a:ext cx="1366157" cy="609600"/>
            <a:chOff x="4237" y="2055"/>
            <a:chExt cx="816" cy="384"/>
          </a:xfrm>
        </p:grpSpPr>
        <p:sp>
          <p:nvSpPr>
            <p:cNvPr id="26638" name="Oval 14">
              <a:extLst>
                <a:ext uri="{FF2B5EF4-FFF2-40B4-BE49-F238E27FC236}">
                  <a16:creationId xmlns:a16="http://schemas.microsoft.com/office/drawing/2014/main" id="{A7A60A7B-537A-4AB6-9DE0-5A632E867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2055"/>
              <a:ext cx="816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09" name="Rectangle 15">
              <a:extLst>
                <a:ext uri="{FF2B5EF4-FFF2-40B4-BE49-F238E27FC236}">
                  <a16:creationId xmlns:a16="http://schemas.microsoft.com/office/drawing/2014/main" id="{0E231DD2-E79A-4B76-A469-19A5C6FCD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" y="2066"/>
              <a:ext cx="69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C00000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2005</a:t>
              </a:r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F2F690F2-E9F4-4111-A213-46355A8DCA1E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886200"/>
            <a:ext cx="2387427" cy="762000"/>
            <a:chOff x="1453" y="2379"/>
            <a:chExt cx="1426" cy="480"/>
          </a:xfrm>
        </p:grpSpPr>
        <p:sp>
          <p:nvSpPr>
            <p:cNvPr id="26641" name="Oval 17">
              <a:extLst>
                <a:ext uri="{FF2B5EF4-FFF2-40B4-BE49-F238E27FC236}">
                  <a16:creationId xmlns:a16="http://schemas.microsoft.com/office/drawing/2014/main" id="{1C8E54C0-7446-400A-8F31-52806179F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2379"/>
              <a:ext cx="1344" cy="4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07" name="Rectangle 18">
              <a:extLst>
                <a:ext uri="{FF2B5EF4-FFF2-40B4-BE49-F238E27FC236}">
                  <a16:creationId xmlns:a16="http://schemas.microsoft.com/office/drawing/2014/main" id="{A07F516C-78EA-437A-B2D1-9AA2916C8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" y="2523"/>
              <a:ext cx="13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C00000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685 402 793</a:t>
              </a:r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99BA3D3C-5062-4115-A7B8-A9C7E3B1240B}"/>
              </a:ext>
            </a:extLst>
          </p:cNvPr>
          <p:cNvGrpSpPr>
            <a:grpSpLocks/>
          </p:cNvGrpSpPr>
          <p:nvPr/>
        </p:nvGrpSpPr>
        <p:grpSpPr bwMode="auto">
          <a:xfrm>
            <a:off x="4505326" y="4800600"/>
            <a:ext cx="4597387" cy="1473200"/>
            <a:chOff x="2544" y="3024"/>
            <a:chExt cx="2452" cy="939"/>
          </a:xfrm>
        </p:grpSpPr>
        <p:sp>
          <p:nvSpPr>
            <p:cNvPr id="7181" name="AutoShape 20">
              <a:extLst>
                <a:ext uri="{FF2B5EF4-FFF2-40B4-BE49-F238E27FC236}">
                  <a16:creationId xmlns:a16="http://schemas.microsoft.com/office/drawing/2014/main" id="{26A6A2BC-0E1B-4F47-A6D4-91C2C85ED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024"/>
              <a:ext cx="2452" cy="939"/>
            </a:xfrm>
            <a:prstGeom prst="cloudCallout">
              <a:avLst>
                <a:gd name="adj1" fmla="val 37429"/>
                <a:gd name="adj2" fmla="val -21537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8205" name="Text Box 21">
              <a:extLst>
                <a:ext uri="{FF2B5EF4-FFF2-40B4-BE49-F238E27FC236}">
                  <a16:creationId xmlns:a16="http://schemas.microsoft.com/office/drawing/2014/main" id="{FE177241-1FED-469E-987A-C1C252981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148"/>
              <a:ext cx="2112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cs typeface="Arial" panose="020B0604020202020204" pitchFamily="34" charset="0"/>
                </a:rPr>
                <a:t>Nêu các giá trị của chữ số 9 trong số 999.</a:t>
              </a:r>
            </a:p>
          </p:txBody>
        </p:sp>
      </p:grpSp>
      <p:sp>
        <p:nvSpPr>
          <p:cNvPr id="7179" name="AutoShape 23">
            <a:extLst>
              <a:ext uri="{FF2B5EF4-FFF2-40B4-BE49-F238E27FC236}">
                <a16:creationId xmlns:a16="http://schemas.microsoft.com/office/drawing/2014/main" id="{986AC41C-C8F5-4978-A0E9-0C010CA9E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62" y="5159375"/>
            <a:ext cx="5329017" cy="1403350"/>
          </a:xfrm>
          <a:prstGeom prst="cloudCallout">
            <a:avLst>
              <a:gd name="adj1" fmla="val 30991"/>
              <a:gd name="adj2" fmla="val -19021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cs typeface="Arial" panose="020B0604020202020204" pitchFamily="34" charset="0"/>
              </a:rPr>
              <a:t>Giá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trị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chữ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cs typeface="Arial" panose="020B0604020202020204" pitchFamily="34" charset="0"/>
              </a:rPr>
              <a:t> 5 </a:t>
            </a:r>
            <a:r>
              <a:rPr lang="en-US" altLang="en-US" sz="2400" dirty="0" err="1"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cs typeface="Arial" panose="020B0604020202020204" pitchFamily="34" charset="0"/>
              </a:rPr>
              <a:t> 2005 </a:t>
            </a:r>
            <a:r>
              <a:rPr lang="en-US" altLang="en-US" sz="2400" dirty="0" err="1"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bao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nhiêu</a:t>
            </a:r>
            <a:r>
              <a:rPr lang="en-US" altLang="en-US" sz="2400" dirty="0">
                <a:cs typeface="Arial" panose="020B0604020202020204" pitchFamily="34" charset="0"/>
              </a:rPr>
              <a:t>? </a:t>
            </a:r>
          </a:p>
          <a:p>
            <a:pPr algn="ctr" eaLnBrk="1" hangingPunct="1">
              <a:defRPr/>
            </a:pPr>
            <a:endParaRPr lang="vi-VN" altLang="en-US" sz="2400" dirty="0">
              <a:cs typeface="Arial" panose="020B0604020202020204" pitchFamily="34" charset="0"/>
            </a:endParaRPr>
          </a:p>
        </p:txBody>
      </p:sp>
      <p:sp>
        <p:nvSpPr>
          <p:cNvPr id="22" name="AutoShape 23">
            <a:extLst>
              <a:ext uri="{FF2B5EF4-FFF2-40B4-BE49-F238E27FC236}">
                <a16:creationId xmlns:a16="http://schemas.microsoft.com/office/drawing/2014/main" id="{4EA154C0-8596-4DEB-9E3C-2286E7A2F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6" y="4953001"/>
            <a:ext cx="5956847" cy="1439863"/>
          </a:xfrm>
          <a:prstGeom prst="cloudCallout">
            <a:avLst>
              <a:gd name="adj1" fmla="val -25188"/>
              <a:gd name="adj2" fmla="val -7544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cs typeface="Arial" panose="020B0604020202020204" pitchFamily="34" charset="0"/>
              </a:rPr>
              <a:t>Giá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trị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chữ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cs typeface="Arial" panose="020B0604020202020204" pitchFamily="34" charset="0"/>
              </a:rPr>
              <a:t> 5 </a:t>
            </a:r>
            <a:r>
              <a:rPr lang="en-US" altLang="en-US" sz="2400" dirty="0" err="1"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cs typeface="Arial" panose="020B0604020202020204" pitchFamily="34" charset="0"/>
              </a:rPr>
              <a:t> 658 402 793 </a:t>
            </a:r>
            <a:r>
              <a:rPr lang="en-US" altLang="en-US" sz="2400" dirty="0" err="1"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bao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nhiêu</a:t>
            </a:r>
            <a:r>
              <a:rPr lang="en-US" altLang="en-US" sz="2400" dirty="0">
                <a:cs typeface="Arial" panose="020B0604020202020204" pitchFamily="34" charset="0"/>
              </a:rPr>
              <a:t>? </a:t>
            </a:r>
          </a:p>
          <a:p>
            <a:pPr algn="ctr" eaLnBrk="1" hangingPunct="1">
              <a:defRPr/>
            </a:pPr>
            <a:endParaRPr lang="vi-VN" altLang="en-US" sz="2400" dirty="0">
              <a:cs typeface="Arial" panose="020B06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22CD665-937D-4B42-8360-252727329FED}"/>
              </a:ext>
            </a:extLst>
          </p:cNvPr>
          <p:cNvSpPr/>
          <p:nvPr/>
        </p:nvSpPr>
        <p:spPr>
          <a:xfrm>
            <a:off x="1193800" y="410491"/>
            <a:ext cx="9893300" cy="9461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00FA5530-F7F8-47FA-92D2-2A68CE3493A2}"/>
              </a:ext>
            </a:extLst>
          </p:cNvPr>
          <p:cNvSpPr/>
          <p:nvPr/>
        </p:nvSpPr>
        <p:spPr>
          <a:xfrm>
            <a:off x="3951287" y="4800601"/>
            <a:ext cx="7083591" cy="1668463"/>
          </a:xfrm>
          <a:prstGeom prst="cloudCallout">
            <a:avLst>
              <a:gd name="adj1" fmla="val -56787"/>
              <a:gd name="adj2" fmla="val -24903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179" grpId="0" animBg="1"/>
      <p:bldP spid="7179" grpId="1" animBg="1"/>
      <p:bldP spid="22" grpId="0" animBg="1"/>
      <p:bldP spid="22" grpId="1" animBg="1"/>
      <p:bldP spid="2" grpId="0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F643CE-626D-42FB-809E-6CA7616C5132}"/>
              </a:ext>
            </a:extLst>
          </p:cNvPr>
          <p:cNvSpPr/>
          <p:nvPr/>
        </p:nvSpPr>
        <p:spPr>
          <a:xfrm>
            <a:off x="3048000" y="381000"/>
            <a:ext cx="6096000" cy="1371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999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2DD1E946-0A56-4AAD-866A-5207DC8FFBC7}"/>
              </a:ext>
            </a:extLst>
          </p:cNvPr>
          <p:cNvSpPr/>
          <p:nvPr/>
        </p:nvSpPr>
        <p:spPr>
          <a:xfrm>
            <a:off x="2819400" y="1905000"/>
            <a:ext cx="7391400" cy="2743200"/>
          </a:xfrm>
          <a:prstGeom prst="cloudCallout">
            <a:avLst>
              <a:gd name="adj1" fmla="val -28165"/>
              <a:gd name="adj2" fmla="val -7251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999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:…;….;…….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DB3BF-5201-4CF1-8959-A586C1690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4290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F8350-A248-4325-963A-8F7ACBE9D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2900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703AB6-50DF-4A28-A3F8-E4F874E0A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175" y="34544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900</a:t>
            </a:r>
          </a:p>
        </p:txBody>
      </p:sp>
      <p:sp>
        <p:nvSpPr>
          <p:cNvPr id="9" name="Text Box 25">
            <a:extLst>
              <a:ext uri="{FF2B5EF4-FFF2-40B4-BE49-F238E27FC236}">
                <a16:creationId xmlns:a16="http://schemas.microsoft.com/office/drawing/2014/main" id="{2C61056F-7AFE-415B-A079-2E18ECC51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4167693"/>
            <a:ext cx="11607800" cy="159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    </a:t>
            </a:r>
            <a:r>
              <a:rPr lang="en-US" altLang="en-US" sz="2800" b="1" u="sng">
                <a:solidFill>
                  <a:srgbClr val="FF6600"/>
                </a:solidFill>
                <a:cs typeface="Arial" panose="020B0604020202020204" pitchFamily="34" charset="0"/>
              </a:rPr>
              <a:t>Nhận xét</a:t>
            </a:r>
            <a:r>
              <a:rPr lang="en-US" altLang="en-US" sz="2800" b="1">
                <a:solidFill>
                  <a:srgbClr val="FF6600"/>
                </a:solidFill>
                <a:cs typeface="Arial" panose="020B0604020202020204" pitchFamily="34" charset="0"/>
              </a:rPr>
              <a:t>:</a:t>
            </a:r>
            <a:r>
              <a:rPr lang="en-US" altLang="en-US" sz="2800"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  - </a:t>
            </a:r>
            <a:r>
              <a:rPr lang="en-US" altLang="en-US" sz="2800" b="1" i="1">
                <a:cs typeface="Arial" panose="020B0604020202020204" pitchFamily="34" charset="0"/>
              </a:rPr>
              <a:t>Giá trị của mỗi chữ số phụ thuộc vào vị trí của nó trong số đó.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en-US" altLang="en-US" sz="2800" b="1" i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4ADB31-29D6-42CA-B04C-7260E1E15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5482764"/>
            <a:ext cx="11137900" cy="107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b="1" i="1">
                <a:cs typeface="Arial" panose="020B0604020202020204" pitchFamily="34" charset="0"/>
              </a:rPr>
              <a:t> Viết số với các đặc điểm trên được gọi là viết số trong hệ thập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2800" b="1" i="1">
                <a:cs typeface="Arial" panose="020B0604020202020204" pitchFamily="34" charset="0"/>
              </a:rPr>
              <a:t>phân. </a:t>
            </a:r>
            <a:endParaRPr lang="en-US" altLang="en-US" sz="2800" b="1" i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886</Words>
  <Application>Microsoft Office PowerPoint</Application>
  <PresentationFormat>Widescreen</PresentationFormat>
  <Paragraphs>172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.VnTime</vt:lpstr>
      <vt:lpstr>Arial</vt:lpstr>
      <vt:lpstr>Calibri</vt:lpstr>
      <vt:lpstr>Calibri Light</vt:lpstr>
      <vt:lpstr>Fira Sans Condensed Medium</vt:lpstr>
      <vt:lpstr>HP001 4 hàng</vt:lpstr>
      <vt:lpstr>Tahoma</vt:lpstr>
      <vt:lpstr>Times New Roman</vt:lpstr>
      <vt:lpstr>UTM Cooper Black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Huyền Thanh</cp:lastModifiedBy>
  <cp:revision>33</cp:revision>
  <dcterms:created xsi:type="dcterms:W3CDTF">2018-01-20T12:50:04Z</dcterms:created>
  <dcterms:modified xsi:type="dcterms:W3CDTF">2021-10-15T07:42:15Z</dcterms:modified>
</cp:coreProperties>
</file>