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316" r:id="rId4"/>
    <p:sldId id="282" r:id="rId5"/>
    <p:sldId id="264" r:id="rId6"/>
    <p:sldId id="263" r:id="rId7"/>
    <p:sldId id="283" r:id="rId8"/>
    <p:sldId id="257" r:id="rId9"/>
    <p:sldId id="329" r:id="rId10"/>
    <p:sldId id="315" r:id="rId11"/>
    <p:sldId id="330" r:id="rId12"/>
    <p:sldId id="259" r:id="rId13"/>
    <p:sldId id="331" r:id="rId14"/>
    <p:sldId id="317" r:id="rId15"/>
    <p:sldId id="313" r:id="rId16"/>
    <p:sldId id="314" r:id="rId17"/>
    <p:sldId id="262" r:id="rId18"/>
    <p:sldId id="265" r:id="rId19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FF"/>
    <a:srgbClr val="FF0000"/>
    <a:srgbClr val="CC00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04"/>
    <p:restoredTop sz="94660"/>
  </p:normalViewPr>
  <p:slideViewPr>
    <p:cSldViewPr showGuides="1"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vi-VN" dirty="0"/>
            </a:fld>
            <a:endParaRPr lang="en-US" altLang="vi-V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vi-VN" dirty="0"/>
            </a:fld>
            <a:endParaRPr lang="en-US" altLang="vi-V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vi-VN" dirty="0"/>
            </a:fld>
            <a:endParaRPr lang="en-US" altLang="vi-V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vi-VN" dirty="0"/>
            </a:fld>
            <a:endParaRPr lang="en-US" altLang="vi-V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vi-VN" dirty="0"/>
            </a:fld>
            <a:endParaRPr lang="en-US" altLang="vi-V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vi-VN" dirty="0"/>
            </a:fld>
            <a:endParaRPr lang="en-US" altLang="vi-V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vi-VN" dirty="0"/>
            </a:fld>
            <a:endParaRPr lang="en-US" altLang="vi-V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vi-VN" dirty="0"/>
            </a:fld>
            <a:endParaRPr lang="en-US" altLang="vi-V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vi-VN" dirty="0"/>
            </a:fld>
            <a:endParaRPr lang="en-US" altLang="vi-V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vi-VN" dirty="0"/>
            </a:fld>
            <a:endParaRPr lang="en-US" altLang="vi-V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vi-VN" dirty="0"/>
            </a:fld>
            <a:endParaRPr lang="en-US" altLang="vi-V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vi-VN" dirty="0"/>
            </a:fld>
            <a:endParaRPr lang="en-US" altLang="vi-V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vi-VN" dirty="0"/>
            </a:fld>
            <a:endParaRPr lang="en-US" altLang="vi-V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vi-VN" dirty="0"/>
            </a:fld>
            <a:endParaRPr lang="en-US" altLang="vi-V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vi-VN" dirty="0"/>
            </a:fld>
            <a:endParaRPr lang="en-US" altLang="vi-V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vi-VN" dirty="0"/>
            </a:fld>
            <a:endParaRPr lang="en-US" altLang="vi-V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vi-VN" dirty="0"/>
            </a:fld>
            <a:endParaRPr lang="en-US" altLang="vi-V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vi-VN" dirty="0"/>
            </a:fld>
            <a:endParaRPr lang="en-US" altLang="vi-V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vi-VN" dirty="0"/>
            </a:fld>
            <a:endParaRPr lang="en-US" altLang="vi-V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vi-VN" dirty="0"/>
            </a:fld>
            <a:endParaRPr lang="en-US" altLang="vi-V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vi-VN" dirty="0"/>
            </a:fld>
            <a:endParaRPr lang="en-US" altLang="vi-V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vi-VN" dirty="0"/>
            </a:fld>
            <a:endParaRPr lang="en-US" altLang="vi-VN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vi-VN" dirty="0"/>
              <a:t>Click to edit Master title style</a:t>
            </a:r>
            <a:endParaRPr lang="en-US" altLang="vi-VN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vi-VN" dirty="0"/>
              <a:t>Click to edit Master text styles</a:t>
            </a:r>
            <a:endParaRPr lang="en-US" altLang="vi-VN" dirty="0"/>
          </a:p>
          <a:p>
            <a:pPr lvl="1"/>
            <a:r>
              <a:rPr lang="en-US" altLang="vi-VN" dirty="0"/>
              <a:t>Second level</a:t>
            </a:r>
            <a:endParaRPr lang="en-US" altLang="vi-VN" dirty="0"/>
          </a:p>
          <a:p>
            <a:pPr lvl="2"/>
            <a:r>
              <a:rPr lang="en-US" altLang="vi-VN" dirty="0"/>
              <a:t>Third level</a:t>
            </a:r>
            <a:endParaRPr lang="en-US" altLang="vi-VN" dirty="0"/>
          </a:p>
          <a:p>
            <a:pPr lvl="3"/>
            <a:r>
              <a:rPr lang="en-US" altLang="vi-VN" dirty="0"/>
              <a:t>Fourth level</a:t>
            </a:r>
            <a:endParaRPr lang="en-US" altLang="vi-VN" dirty="0"/>
          </a:p>
          <a:p>
            <a:pPr lvl="4"/>
            <a:r>
              <a:rPr lang="en-US" altLang="vi-VN" dirty="0"/>
              <a:t>Fifth level</a:t>
            </a:r>
            <a:endParaRPr lang="en-US" altLang="vi-VN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en-US" altLang="vi-VN" dirty="0"/>
            </a:fld>
            <a:endParaRPr lang="en-US" altLang="vi-VN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vi-VN" dirty="0"/>
              <a:t>Click to edit Master title style</a:t>
            </a:r>
            <a:endParaRPr lang="en-US" altLang="vi-VN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vi-VN" dirty="0"/>
              <a:t>Click to edit Master text styles</a:t>
            </a:r>
            <a:endParaRPr lang="en-US" altLang="vi-VN" dirty="0"/>
          </a:p>
          <a:p>
            <a:pPr lvl="1"/>
            <a:r>
              <a:rPr lang="en-US" altLang="vi-VN" dirty="0"/>
              <a:t>Second level</a:t>
            </a:r>
            <a:endParaRPr lang="en-US" altLang="vi-VN" dirty="0"/>
          </a:p>
          <a:p>
            <a:pPr lvl="2"/>
            <a:r>
              <a:rPr lang="en-US" altLang="vi-VN" dirty="0"/>
              <a:t>Third level</a:t>
            </a:r>
            <a:endParaRPr lang="en-US" altLang="vi-VN" dirty="0"/>
          </a:p>
          <a:p>
            <a:pPr lvl="3"/>
            <a:r>
              <a:rPr lang="en-US" altLang="vi-VN" dirty="0"/>
              <a:t>Fourth level</a:t>
            </a:r>
            <a:endParaRPr lang="en-US" altLang="vi-VN" dirty="0"/>
          </a:p>
          <a:p>
            <a:pPr lvl="4"/>
            <a:r>
              <a:rPr lang="en-US" altLang="vi-VN" dirty="0"/>
              <a:t>Fifth level</a:t>
            </a:r>
            <a:endParaRPr lang="en-US" altLang="vi-VN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vi-V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en-US" altLang="vi-VN" dirty="0"/>
            </a:fld>
            <a:endParaRPr lang="en-US" altLang="vi-VN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0" name="Picture 14" descr="Hình nền đẹp cho bài giảng điện tử - Ảnh nền thiết kế bài giảng điện tử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7938"/>
            <a:ext cx="920591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-476251" y="440591"/>
            <a:ext cx="10160508" cy="329320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8800" b="1" i="0" u="none" strike="noStrike" kern="1200" cap="none" spc="0" normalizeH="0" baseline="0" noProof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TOÁN</a:t>
            </a:r>
            <a:endParaRPr kumimoji="0" lang="en-US" altLang="en-US" sz="8800" b="1" i="0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6000" b="1" i="0" u="none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</a:t>
            </a: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kumimoji="0" lang="en-US" altLang="en-US" sz="6000" b="1" i="0" u="none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Luyện</a:t>
            </a: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6000" b="1" i="0" u="none" strike="noStrike" kern="1200" cap="none" spc="0" normalizeH="0" baseline="0" noProof="0" dirty="0" err="1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tập</a:t>
            </a:r>
            <a:endParaRPr kumimoji="0" lang="en-US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Trang 58</a:t>
            </a:r>
            <a:endParaRPr kumimoji="0" lang="en-US" altLang="en-US" sz="60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Tm="3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Picture 25" descr="Hình nền đẹp 168 - Hình nền - Phạm Thu Thảnh - Website trường mầm non Gia  Thượ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457200" y="0"/>
            <a:ext cx="9844088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9" name="Rectangle 9"/>
          <p:cNvSpPr/>
          <p:nvPr/>
        </p:nvSpPr>
        <p:spPr>
          <a:xfrm>
            <a:off x="-152400" y="593725"/>
            <a:ext cx="9386888" cy="8540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just" eaLnBrk="1" hangingPunct="1"/>
            <a:r>
              <a:rPr lang="en-US" altLang="vi-V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 Bài 3: Một người đi xe đạp, trong 3 giờ đầu mỗi giờ đi được 10,8km, trong 4 giờ tiếp theo mỗi giờ đi được 9,52km. Hỏi người đó đã đi được tất cả bao nhiêu ki – lô – mét ?</a:t>
            </a:r>
            <a:endParaRPr lang="en-US" altLang="vi-VN" sz="28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48" name="Rectangle 28"/>
          <p:cNvSpPr/>
          <p:nvPr/>
        </p:nvSpPr>
        <p:spPr>
          <a:xfrm>
            <a:off x="3810000" y="2636838"/>
            <a:ext cx="1676400" cy="102076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just" eaLnBrk="1" hangingPunct="1"/>
            <a:r>
              <a:rPr lang="en-US" altLang="vi-VN" sz="280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Bài giải</a:t>
            </a:r>
            <a:r>
              <a:rPr lang="en-US" altLang="vi-V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endParaRPr lang="en-US" altLang="vi-VN" sz="28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49" name="Rectangle 29"/>
          <p:cNvSpPr/>
          <p:nvPr/>
        </p:nvSpPr>
        <p:spPr>
          <a:xfrm>
            <a:off x="101600" y="3429000"/>
            <a:ext cx="8763000" cy="3048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eaLnBrk="1" hangingPunct="1"/>
            <a:r>
              <a:rPr lang="en-US" altLang="vi-VN" sz="2800" dirty="0">
                <a:solidFill>
                  <a:schemeClr val="tx2"/>
                </a:solidFill>
                <a:latin typeface="Times New Roman" panose="02020603050405020304" pitchFamily="18" charset="0"/>
              </a:rPr>
              <a:t>    Quãng đường người đi xe đạp đi được trong 3 giờ đầu là: </a:t>
            </a:r>
            <a:br>
              <a:rPr lang="en-US" altLang="vi-VN" sz="2800" dirty="0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en-US" altLang="vi-VN" sz="2800" dirty="0">
                <a:solidFill>
                  <a:schemeClr val="tx2"/>
                </a:solidFill>
                <a:latin typeface="Times New Roman" panose="02020603050405020304" pitchFamily="18" charset="0"/>
              </a:rPr>
              <a:t>                              10,8 x 3 = 32,4 (km)</a:t>
            </a:r>
            <a:br>
              <a:rPr lang="en-US" altLang="vi-VN" sz="2800" dirty="0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en-US" altLang="vi-VN" sz="2800" dirty="0">
                <a:solidFill>
                  <a:schemeClr val="tx2"/>
                </a:solidFill>
                <a:latin typeface="Times New Roman" panose="02020603050405020304" pitchFamily="18" charset="0"/>
              </a:rPr>
              <a:t>     Quãng đường người đi xe đạp đi được trong 4 giờ sau là: </a:t>
            </a:r>
            <a:br>
              <a:rPr lang="en-US" altLang="vi-VN" sz="2800" dirty="0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en-US" altLang="vi-VN" sz="2800" dirty="0">
                <a:solidFill>
                  <a:schemeClr val="tx2"/>
                </a:solidFill>
                <a:latin typeface="Times New Roman" panose="02020603050405020304" pitchFamily="18" charset="0"/>
              </a:rPr>
              <a:t>                              9,52 x 4 = 38,08 (km)</a:t>
            </a:r>
            <a:br>
              <a:rPr lang="en-US" altLang="vi-VN" sz="2800" dirty="0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en-US" altLang="vi-VN" sz="2800" dirty="0">
                <a:solidFill>
                  <a:schemeClr val="tx2"/>
                </a:solidFill>
                <a:latin typeface="Times New Roman" panose="02020603050405020304" pitchFamily="18" charset="0"/>
              </a:rPr>
              <a:t>               Quãng đường người đó đi được trong 7 giờ là:</a:t>
            </a:r>
            <a:br>
              <a:rPr lang="en-US" altLang="vi-VN" sz="2800" dirty="0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en-US" altLang="vi-VN" sz="2800" dirty="0">
                <a:solidFill>
                  <a:schemeClr val="tx2"/>
                </a:solidFill>
                <a:latin typeface="Times New Roman" panose="02020603050405020304" pitchFamily="18" charset="0"/>
              </a:rPr>
              <a:t>                             32,4 + 38,08 = 70,48 (km)</a:t>
            </a:r>
            <a:br>
              <a:rPr lang="en-US" altLang="vi-VN" sz="2800" dirty="0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en-US" altLang="vi-VN" sz="2800" dirty="0">
                <a:solidFill>
                  <a:schemeClr val="tx2"/>
                </a:solidFill>
                <a:latin typeface="Times New Roman" panose="02020603050405020304" pitchFamily="18" charset="0"/>
              </a:rPr>
              <a:t>                                         </a:t>
            </a:r>
            <a:r>
              <a:rPr lang="en-US" altLang="vi-VN" sz="2800" u="sng" dirty="0">
                <a:solidFill>
                  <a:schemeClr val="tx2"/>
                </a:solidFill>
                <a:latin typeface="Times New Roman" panose="02020603050405020304" pitchFamily="18" charset="0"/>
              </a:rPr>
              <a:t>Đáp số:</a:t>
            </a:r>
            <a:r>
              <a:rPr lang="en-US" altLang="vi-VN" sz="2800" dirty="0">
                <a:solidFill>
                  <a:schemeClr val="tx2"/>
                </a:solidFill>
                <a:latin typeface="Times New Roman" panose="02020603050405020304" pitchFamily="18" charset="0"/>
              </a:rPr>
              <a:t> 70,48 km</a:t>
            </a:r>
            <a:endParaRPr lang="en-US" altLang="vi-VN" sz="28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9222" name="Group 1"/>
          <p:cNvGrpSpPr/>
          <p:nvPr/>
        </p:nvGrpSpPr>
        <p:grpSpPr>
          <a:xfrm>
            <a:off x="139700" y="1797050"/>
            <a:ext cx="8851900" cy="1098550"/>
            <a:chOff x="139700" y="674688"/>
            <a:chExt cx="8851900" cy="1098550"/>
          </a:xfrm>
        </p:grpSpPr>
        <p:sp>
          <p:nvSpPr>
            <p:cNvPr id="9223" name="Rectangle 10"/>
            <p:cNvSpPr/>
            <p:nvPr/>
          </p:nvSpPr>
          <p:spPr>
            <a:xfrm>
              <a:off x="1600200" y="674688"/>
              <a:ext cx="7391400" cy="10985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 anchorCtr="0"/>
            <a:p>
              <a:pPr eaLnBrk="1" hangingPunct="1"/>
              <a:r>
                <a:rPr lang="en-US" altLang="vi-VN" sz="2800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3 giờ đầu : mỗi giờ đi được: 10,8 km</a:t>
              </a:r>
              <a:br>
                <a:rPr lang="en-US" altLang="vi-VN" sz="2800" dirty="0">
                  <a:solidFill>
                    <a:schemeClr val="tx2"/>
                  </a:solidFill>
                  <a:latin typeface="Times New Roman" panose="02020603050405020304" pitchFamily="18" charset="0"/>
                </a:rPr>
              </a:br>
              <a:r>
                <a:rPr lang="en-US" altLang="vi-VN" sz="2800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4 giờ sau : mỗi giờ đi được: 9,52 km</a:t>
              </a:r>
              <a:endParaRPr lang="en-US" altLang="vi-VN" sz="2800" dirty="0">
                <a:solidFill>
                  <a:schemeClr val="tx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224" name="AutoShape 11"/>
            <p:cNvSpPr/>
            <p:nvPr/>
          </p:nvSpPr>
          <p:spPr>
            <a:xfrm>
              <a:off x="7162800" y="944563"/>
              <a:ext cx="76200" cy="685800"/>
            </a:xfrm>
            <a:prstGeom prst="rightBrace">
              <a:avLst>
                <a:gd name="adj1" fmla="val 75000"/>
                <a:gd name="adj2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eaLnBrk="1" hangingPunct="1"/>
              <a:endParaRPr lang="vi-VN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9225" name="Rectangle 13"/>
            <p:cNvSpPr/>
            <p:nvPr/>
          </p:nvSpPr>
          <p:spPr>
            <a:xfrm>
              <a:off x="7480300" y="944563"/>
              <a:ext cx="1066800" cy="56356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 anchorCtr="0"/>
            <a:p>
              <a:pPr algn="just" eaLnBrk="1" hangingPunct="1"/>
              <a:r>
                <a:rPr lang="en-US" altLang="vi-VN" sz="2800" dirty="0">
                  <a:solidFill>
                    <a:schemeClr val="tx2"/>
                  </a:solidFill>
                  <a:latin typeface="Times New Roman" panose="02020603050405020304" pitchFamily="18" charset="0"/>
                </a:rPr>
                <a:t>? km</a:t>
              </a:r>
              <a:endParaRPr lang="en-US" altLang="vi-VN" sz="2800" dirty="0">
                <a:solidFill>
                  <a:schemeClr val="tx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226" name="Text Box 36"/>
            <p:cNvSpPr txBox="1"/>
            <p:nvPr/>
          </p:nvSpPr>
          <p:spPr>
            <a:xfrm>
              <a:off x="139700" y="720725"/>
              <a:ext cx="1752600" cy="51911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eaLnBrk="1" hangingPunct="1">
                <a:spcBef>
                  <a:spcPct val="50000"/>
                </a:spcBef>
              </a:pPr>
              <a:r>
                <a:rPr lang="en-US" altLang="vi-VN" sz="2800" u="sng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Tóm tắt:</a:t>
              </a:r>
              <a:endParaRPr lang="en-US" altLang="vi-VN" sz="2800" u="sng" dirty="0">
                <a:solidFill>
                  <a:srgbClr val="0000FF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/>
      <p:bldP spid="5148" grpId="0"/>
      <p:bldP spid="51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Picture 25" descr="Hình nền đẹp 168 - Hình nền - Phạm Thu Thảnh - Website trường mầm non Gia  Thượ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457200" y="0"/>
            <a:ext cx="9844088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9" name="Rectangle 9"/>
          <p:cNvSpPr/>
          <p:nvPr/>
        </p:nvSpPr>
        <p:spPr>
          <a:xfrm>
            <a:off x="304800" y="2286000"/>
            <a:ext cx="9386888" cy="8540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just" eaLnBrk="1" hangingPunct="1"/>
            <a:r>
              <a:rPr lang="en-US" altLang="vi-V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 Bài 4: Tìm số tự nhiên </a:t>
            </a:r>
            <a:r>
              <a:rPr lang="en-US" altLang="vi-VN" sz="2800" b="1" dirty="0">
                <a:solidFill>
                  <a:schemeClr val="tx2"/>
                </a:solidFill>
                <a:latin typeface="HP001 Kieu 2 5H" panose="020B0603050302020204" charset="0"/>
                <a:cs typeface="HP001 Kieu 2 5H" panose="020B0603050302020204" charset="0"/>
              </a:rPr>
              <a:t>x</a:t>
            </a:r>
            <a:r>
              <a:rPr lang="en-US" altLang="vi-V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, biết: 2,5 x </a:t>
            </a:r>
            <a:r>
              <a:rPr lang="en-US" altLang="vi-VN" sz="2800" b="1" dirty="0">
                <a:solidFill>
                  <a:schemeClr val="tx2"/>
                </a:solidFill>
                <a:latin typeface="HP001 Kieu 2 5H" panose="020B0603050302020204" charset="0"/>
                <a:cs typeface="HP001 Kieu 2 5H" panose="020B0603050302020204" charset="0"/>
              </a:rPr>
              <a:t>x</a:t>
            </a:r>
            <a:r>
              <a:rPr lang="en-US" altLang="vi-V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&lt; 7</a:t>
            </a:r>
            <a:endParaRPr lang="en-US" altLang="vi-VN" sz="28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828800" y="3581400"/>
            <a:ext cx="721995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 b="1">
                <a:solidFill>
                  <a:srgbClr val="FF0000"/>
                </a:solidFill>
                <a:latin typeface="HP001 Kieu 2 5H" panose="020B0603050302020204" charset="0"/>
                <a:cs typeface="HP001 Kieu 2 5H" panose="020B0603050302020204" charset="0"/>
              </a:rPr>
              <a:t>x</a:t>
            </a:r>
            <a:r>
              <a:rPr lang="en-US" sz="2800" b="1">
                <a:solidFill>
                  <a:srgbClr val="FF0000"/>
                </a:solidFill>
              </a:rPr>
              <a:t> = 1</a:t>
            </a:r>
            <a:r>
              <a:rPr lang="en-US" sz="2800"/>
              <a:t> vì 2,5 x 1 = 2,5 &lt; 7</a:t>
            </a:r>
            <a:endParaRPr lang="en-US" sz="2800"/>
          </a:p>
          <a:p>
            <a:r>
              <a:rPr lang="en-US" sz="2800" b="1">
                <a:solidFill>
                  <a:srgbClr val="FF0000"/>
                </a:solidFill>
                <a:latin typeface="HP001 Kieu 2 5H" panose="020B0603050302020204" charset="0"/>
                <a:cs typeface="HP001 Kieu 2 5H" panose="020B0603050302020204" charset="0"/>
              </a:rPr>
              <a:t>x</a:t>
            </a:r>
            <a:r>
              <a:rPr lang="en-US" sz="2800" b="1">
                <a:solidFill>
                  <a:srgbClr val="FF0000"/>
                </a:solidFill>
              </a:rPr>
              <a:t> = 2</a:t>
            </a:r>
            <a:r>
              <a:rPr lang="en-US" sz="2800"/>
              <a:t> vì 2,5 x 2 = 5 &lt; 7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2" name="Picture 2" descr="2 Vector trẻ em vui chơi - file vector - Kho Stock Việt Nam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12737" y="0"/>
            <a:ext cx="9779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3" name="WordArt 30"/>
          <p:cNvSpPr>
            <a:spLocks noTextEdit="1"/>
          </p:cNvSpPr>
          <p:nvPr/>
        </p:nvSpPr>
        <p:spPr>
          <a:xfrm>
            <a:off x="1371600" y="2209800"/>
            <a:ext cx="6162675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4000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FF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Trò chơi : Ai nhanh, ai đúng</a:t>
            </a:r>
            <a:endParaRPr lang="en-US" sz="4000">
              <a:ln w="19050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FF00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Tm="3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266" name="Picture 25" descr="Hình nền đẹp 168 - Hình nền - Phạm Thu Thảnh - Website trường mầm non Gia  Thượ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457200" y="0"/>
            <a:ext cx="9844088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8069" name="Text Box 5"/>
          <p:cNvSpPr txBox="1"/>
          <p:nvPr/>
        </p:nvSpPr>
        <p:spPr>
          <a:xfrm>
            <a:off x="533400" y="1143000"/>
            <a:ext cx="87630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Viết chữ Đ vào ô trống có phép tính đúng ; chữ S vào ô trống có phép tính sai.</a:t>
            </a:r>
            <a:endParaRPr lang="en-US" altLang="vi-VN" sz="28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8070" name="Text Box 6"/>
          <p:cNvSpPr txBox="1"/>
          <p:nvPr/>
        </p:nvSpPr>
        <p:spPr>
          <a:xfrm>
            <a:off x="1816100" y="2774950"/>
            <a:ext cx="34290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600" dirty="0">
                <a:latin typeface="Times New Roman" panose="02020603050405020304" pitchFamily="18" charset="0"/>
              </a:rPr>
              <a:t>a. </a:t>
            </a:r>
            <a:r>
              <a:rPr lang="en-US" altLang="vi-VN" sz="3200" dirty="0">
                <a:latin typeface="Times New Roman" panose="02020603050405020304" pitchFamily="18" charset="0"/>
              </a:rPr>
              <a:t>7,7 x 100 = 770</a:t>
            </a:r>
            <a:endParaRPr lang="en-US" altLang="vi-VN" sz="3200" dirty="0">
              <a:latin typeface="Times New Roman" panose="02020603050405020304" pitchFamily="18" charset="0"/>
            </a:endParaRPr>
          </a:p>
        </p:txBody>
      </p:sp>
      <p:sp>
        <p:nvSpPr>
          <p:cNvPr id="88074" name="Rectangle 10"/>
          <p:cNvSpPr/>
          <p:nvPr/>
        </p:nvSpPr>
        <p:spPr>
          <a:xfrm>
            <a:off x="5930900" y="2774950"/>
            <a:ext cx="685800" cy="685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en-US" dirty="0">
              <a:latin typeface="Times New Roman" panose="02020603050405020304" pitchFamily="18" charset="0"/>
            </a:endParaRPr>
          </a:p>
        </p:txBody>
      </p:sp>
      <p:sp>
        <p:nvSpPr>
          <p:cNvPr id="88075" name="Text Box 11"/>
          <p:cNvSpPr txBox="1"/>
          <p:nvPr/>
        </p:nvSpPr>
        <p:spPr>
          <a:xfrm>
            <a:off x="6083300" y="2851150"/>
            <a:ext cx="457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Đ</a:t>
            </a:r>
            <a:endParaRPr lang="en-US" altLang="vi-VN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8077" name="Text Box 13"/>
          <p:cNvSpPr txBox="1"/>
          <p:nvPr/>
        </p:nvSpPr>
        <p:spPr>
          <a:xfrm>
            <a:off x="1739900" y="2698750"/>
            <a:ext cx="32766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endParaRPr lang="vi-VN" altLang="vi-VN" dirty="0">
              <a:latin typeface="Times New Roman" panose="02020603050405020304" pitchFamily="18" charset="0"/>
            </a:endParaRPr>
          </a:p>
        </p:txBody>
      </p:sp>
      <p:sp>
        <p:nvSpPr>
          <p:cNvPr id="88078" name="Text Box 14"/>
          <p:cNvSpPr txBox="1"/>
          <p:nvPr/>
        </p:nvSpPr>
        <p:spPr>
          <a:xfrm>
            <a:off x="1739900" y="3689350"/>
            <a:ext cx="3276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dirty="0">
                <a:latin typeface="Times New Roman" panose="02020603050405020304" pitchFamily="18" charset="0"/>
              </a:rPr>
              <a:t> b. 0,19 x 10 = 19</a:t>
            </a:r>
            <a:endParaRPr lang="en-US" altLang="vi-VN" sz="3200" dirty="0">
              <a:latin typeface="Times New Roman" panose="02020603050405020304" pitchFamily="18" charset="0"/>
            </a:endParaRPr>
          </a:p>
        </p:txBody>
      </p:sp>
      <p:sp>
        <p:nvSpPr>
          <p:cNvPr id="88079" name="Rectangle 15"/>
          <p:cNvSpPr/>
          <p:nvPr/>
        </p:nvSpPr>
        <p:spPr>
          <a:xfrm>
            <a:off x="5930900" y="3689350"/>
            <a:ext cx="685800" cy="685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en-US" dirty="0">
              <a:latin typeface="Times New Roman" panose="02020603050405020304" pitchFamily="18" charset="0"/>
            </a:endParaRPr>
          </a:p>
        </p:txBody>
      </p:sp>
      <p:sp>
        <p:nvSpPr>
          <p:cNvPr id="88081" name="Rectangle 17"/>
          <p:cNvSpPr/>
          <p:nvPr/>
        </p:nvSpPr>
        <p:spPr>
          <a:xfrm>
            <a:off x="5930900" y="4451350"/>
            <a:ext cx="685800" cy="685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en-US" dirty="0">
              <a:latin typeface="Times New Roman" panose="02020603050405020304" pitchFamily="18" charset="0"/>
            </a:endParaRPr>
          </a:p>
        </p:txBody>
      </p:sp>
      <p:sp>
        <p:nvSpPr>
          <p:cNvPr id="88083" name="Text Box 19"/>
          <p:cNvSpPr txBox="1"/>
          <p:nvPr/>
        </p:nvSpPr>
        <p:spPr>
          <a:xfrm>
            <a:off x="6096000" y="3613150"/>
            <a:ext cx="5334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4400" dirty="0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endParaRPr lang="en-US" altLang="vi-VN" sz="4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8086" name="Text Box 22"/>
          <p:cNvSpPr txBox="1"/>
          <p:nvPr/>
        </p:nvSpPr>
        <p:spPr>
          <a:xfrm>
            <a:off x="1816100" y="4527550"/>
            <a:ext cx="3276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dirty="0">
                <a:latin typeface="Times New Roman" panose="02020603050405020304" pitchFamily="18" charset="0"/>
              </a:rPr>
              <a:t>c.</a:t>
            </a:r>
            <a:r>
              <a:rPr lang="en-US" altLang="vi-VN" sz="2800" dirty="0">
                <a:latin typeface="Times New Roman" panose="02020603050405020304" pitchFamily="18" charset="0"/>
              </a:rPr>
              <a:t>  52,3 x 100 = 5230</a:t>
            </a:r>
            <a:endParaRPr lang="en-US" altLang="vi-VN" sz="2800" dirty="0">
              <a:latin typeface="Times New Roman" panose="02020603050405020304" pitchFamily="18" charset="0"/>
            </a:endParaRPr>
          </a:p>
        </p:txBody>
      </p:sp>
      <p:sp>
        <p:nvSpPr>
          <p:cNvPr id="88092" name="Text Box 28"/>
          <p:cNvSpPr txBox="1"/>
          <p:nvPr/>
        </p:nvSpPr>
        <p:spPr>
          <a:xfrm>
            <a:off x="6083300" y="4557713"/>
            <a:ext cx="3810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Đ</a:t>
            </a:r>
            <a:endParaRPr lang="en-US" altLang="vi-VN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charRg st="0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8069">
                                            <p:txEl>
                                              <p:charRg st="0" end="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88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88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88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8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88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8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88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88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0" grpId="0"/>
      <p:bldP spid="88074" grpId="0" animBg="1"/>
      <p:bldP spid="88075" grpId="0"/>
      <p:bldP spid="88077" grpId="0"/>
      <p:bldP spid="88078" grpId="0"/>
      <p:bldP spid="88079" grpId="0" animBg="1"/>
      <p:bldP spid="88081" grpId="0" animBg="1"/>
      <p:bldP spid="88083" grpId="0"/>
      <p:bldP spid="88086" grpId="0"/>
      <p:bldP spid="8809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0" name="Picture 25" descr="Hình nền đẹp 168 - Hình nền - Phạm Thu Thảnh - Website trường mầm non Gia  Thượ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457200" y="0"/>
            <a:ext cx="9844088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Text Box 2"/>
          <p:cNvSpPr txBox="1"/>
          <p:nvPr/>
        </p:nvSpPr>
        <p:spPr>
          <a:xfrm>
            <a:off x="381000" y="1143000"/>
            <a:ext cx="87630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Viết chữ Đ vào ô trống có phép tính đúng ; chữ S vào ô trống có phép tính sai.</a:t>
            </a:r>
            <a:endParaRPr lang="en-US" altLang="vi-VN" sz="28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9104" name="Text Box 16"/>
          <p:cNvSpPr txBox="1"/>
          <p:nvPr/>
        </p:nvSpPr>
        <p:spPr>
          <a:xfrm>
            <a:off x="2806700" y="2476500"/>
            <a:ext cx="914400" cy="1160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2800" dirty="0">
                <a:latin typeface="Times New Roman" panose="02020603050405020304" pitchFamily="18" charset="0"/>
              </a:rPr>
              <a:t>75,5</a:t>
            </a:r>
            <a:endParaRPr lang="en-US" altLang="vi-VN" sz="28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vi-VN" sz="2800" dirty="0">
                <a:latin typeface="Times New Roman" panose="02020603050405020304" pitchFamily="18" charset="0"/>
              </a:rPr>
              <a:t>   20</a:t>
            </a:r>
            <a:endParaRPr lang="en-US" altLang="vi-VN" sz="2800" dirty="0">
              <a:latin typeface="Times New Roman" panose="02020603050405020304" pitchFamily="18" charset="0"/>
            </a:endParaRPr>
          </a:p>
        </p:txBody>
      </p:sp>
      <p:sp>
        <p:nvSpPr>
          <p:cNvPr id="89166" name="Line 78"/>
          <p:cNvSpPr/>
          <p:nvPr/>
        </p:nvSpPr>
        <p:spPr>
          <a:xfrm>
            <a:off x="2578100" y="3009900"/>
            <a:ext cx="101600" cy="203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9167" name="Line 79"/>
          <p:cNvSpPr/>
          <p:nvPr/>
        </p:nvSpPr>
        <p:spPr>
          <a:xfrm flipV="1">
            <a:off x="2578100" y="3009900"/>
            <a:ext cx="127000" cy="203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9168" name="Line 80"/>
          <p:cNvSpPr/>
          <p:nvPr/>
        </p:nvSpPr>
        <p:spPr>
          <a:xfrm>
            <a:off x="2578100" y="3695700"/>
            <a:ext cx="1066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9169" name="Text Box 81"/>
          <p:cNvSpPr txBox="1"/>
          <p:nvPr/>
        </p:nvSpPr>
        <p:spPr>
          <a:xfrm>
            <a:off x="2489200" y="3695700"/>
            <a:ext cx="1371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2800" dirty="0">
                <a:solidFill>
                  <a:srgbClr val="CC0099"/>
                </a:solidFill>
                <a:latin typeface="Times New Roman" panose="02020603050405020304" pitchFamily="18" charset="0"/>
              </a:rPr>
              <a:t>1510,0</a:t>
            </a:r>
            <a:endParaRPr lang="en-US" altLang="vi-VN" sz="2800" dirty="0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89170" name="Line 82"/>
          <p:cNvSpPr/>
          <p:nvPr/>
        </p:nvSpPr>
        <p:spPr>
          <a:xfrm>
            <a:off x="2578100" y="3009900"/>
            <a:ext cx="101600" cy="203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9171" name="Line 83"/>
          <p:cNvSpPr/>
          <p:nvPr/>
        </p:nvSpPr>
        <p:spPr>
          <a:xfrm flipV="1">
            <a:off x="2578100" y="3009900"/>
            <a:ext cx="127000" cy="203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9172" name="Text Box 84"/>
          <p:cNvSpPr txBox="1"/>
          <p:nvPr/>
        </p:nvSpPr>
        <p:spPr>
          <a:xfrm>
            <a:off x="1587500" y="2349500"/>
            <a:ext cx="5207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2800" dirty="0">
                <a:latin typeface="Times New Roman" panose="02020603050405020304" pitchFamily="18" charset="0"/>
              </a:rPr>
              <a:t>a.</a:t>
            </a:r>
            <a:endParaRPr lang="en-US" altLang="vi-VN" sz="2800" dirty="0">
              <a:latin typeface="Times New Roman" panose="02020603050405020304" pitchFamily="18" charset="0"/>
            </a:endParaRPr>
          </a:p>
        </p:txBody>
      </p:sp>
      <p:sp>
        <p:nvSpPr>
          <p:cNvPr id="89173" name="Text Box 85"/>
          <p:cNvSpPr txBox="1"/>
          <p:nvPr/>
        </p:nvSpPr>
        <p:spPr>
          <a:xfrm>
            <a:off x="2806700" y="4381500"/>
            <a:ext cx="1282700" cy="1160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2800" dirty="0">
                <a:latin typeface="Times New Roman" panose="02020603050405020304" pitchFamily="18" charset="0"/>
              </a:rPr>
              <a:t>0,25</a:t>
            </a:r>
            <a:endParaRPr lang="en-US" altLang="vi-VN" sz="28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vi-VN" sz="2800" dirty="0">
                <a:latin typeface="Times New Roman" panose="02020603050405020304" pitchFamily="18" charset="0"/>
              </a:rPr>
              <a:t> 300</a:t>
            </a:r>
            <a:endParaRPr lang="en-US" altLang="vi-VN" sz="2800" dirty="0">
              <a:latin typeface="Times New Roman" panose="02020603050405020304" pitchFamily="18" charset="0"/>
            </a:endParaRPr>
          </a:p>
        </p:txBody>
      </p:sp>
      <p:sp>
        <p:nvSpPr>
          <p:cNvPr id="89174" name="Line 86"/>
          <p:cNvSpPr/>
          <p:nvPr/>
        </p:nvSpPr>
        <p:spPr>
          <a:xfrm>
            <a:off x="2578100" y="4914900"/>
            <a:ext cx="101600" cy="203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9175" name="Line 87"/>
          <p:cNvSpPr/>
          <p:nvPr/>
        </p:nvSpPr>
        <p:spPr>
          <a:xfrm flipV="1">
            <a:off x="2578100" y="4914900"/>
            <a:ext cx="127000" cy="203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9176" name="Line 88"/>
          <p:cNvSpPr/>
          <p:nvPr/>
        </p:nvSpPr>
        <p:spPr>
          <a:xfrm>
            <a:off x="2590800" y="5562600"/>
            <a:ext cx="1066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9177" name="Text Box 89"/>
          <p:cNvSpPr txBox="1"/>
          <p:nvPr/>
        </p:nvSpPr>
        <p:spPr>
          <a:xfrm>
            <a:off x="2819400" y="5562600"/>
            <a:ext cx="1371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2800" dirty="0">
                <a:solidFill>
                  <a:srgbClr val="CC0099"/>
                </a:solidFill>
                <a:latin typeface="Times New Roman" panose="02020603050405020304" pitchFamily="18" charset="0"/>
              </a:rPr>
              <a:t>7,50</a:t>
            </a:r>
            <a:endParaRPr lang="en-US" altLang="vi-VN" sz="2800" dirty="0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89178" name="Line 90"/>
          <p:cNvSpPr/>
          <p:nvPr/>
        </p:nvSpPr>
        <p:spPr>
          <a:xfrm>
            <a:off x="2578100" y="4914900"/>
            <a:ext cx="101600" cy="203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9179" name="Line 91"/>
          <p:cNvSpPr/>
          <p:nvPr/>
        </p:nvSpPr>
        <p:spPr>
          <a:xfrm flipV="1">
            <a:off x="2578100" y="4914900"/>
            <a:ext cx="127000" cy="203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9180" name="Text Box 92"/>
          <p:cNvSpPr txBox="1"/>
          <p:nvPr/>
        </p:nvSpPr>
        <p:spPr>
          <a:xfrm>
            <a:off x="1625600" y="4292600"/>
            <a:ext cx="5207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2800" dirty="0">
                <a:latin typeface="Times New Roman" panose="02020603050405020304" pitchFamily="18" charset="0"/>
              </a:rPr>
              <a:t>b.</a:t>
            </a:r>
            <a:endParaRPr lang="en-US" altLang="vi-VN" sz="2800" dirty="0">
              <a:latin typeface="Times New Roman" panose="02020603050405020304" pitchFamily="18" charset="0"/>
            </a:endParaRPr>
          </a:p>
        </p:txBody>
      </p:sp>
      <p:sp>
        <p:nvSpPr>
          <p:cNvPr id="89181" name="Rectangle 93"/>
          <p:cNvSpPr/>
          <p:nvPr/>
        </p:nvSpPr>
        <p:spPr>
          <a:xfrm>
            <a:off x="5410200" y="3048000"/>
            <a:ext cx="685800" cy="685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en-US" dirty="0">
              <a:latin typeface="Times New Roman" panose="02020603050405020304" pitchFamily="18" charset="0"/>
            </a:endParaRPr>
          </a:p>
        </p:txBody>
      </p:sp>
      <p:sp>
        <p:nvSpPr>
          <p:cNvPr id="89182" name="Text Box 94"/>
          <p:cNvSpPr txBox="1"/>
          <p:nvPr/>
        </p:nvSpPr>
        <p:spPr>
          <a:xfrm>
            <a:off x="5537200" y="3086100"/>
            <a:ext cx="4572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Đ</a:t>
            </a:r>
            <a:endParaRPr lang="en-US" altLang="vi-VN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9183" name="Rectangle 95"/>
          <p:cNvSpPr/>
          <p:nvPr/>
        </p:nvSpPr>
        <p:spPr>
          <a:xfrm>
            <a:off x="5410200" y="4800600"/>
            <a:ext cx="685800" cy="685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eaLnBrk="1" hangingPunct="1"/>
            <a:endParaRPr lang="vi-VN" altLang="en-US" dirty="0">
              <a:latin typeface="Times New Roman" panose="02020603050405020304" pitchFamily="18" charset="0"/>
            </a:endParaRPr>
          </a:p>
        </p:txBody>
      </p:sp>
      <p:sp>
        <p:nvSpPr>
          <p:cNvPr id="89185" name="Text Box 97"/>
          <p:cNvSpPr txBox="1"/>
          <p:nvPr/>
        </p:nvSpPr>
        <p:spPr>
          <a:xfrm>
            <a:off x="5524500" y="4711700"/>
            <a:ext cx="4953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4400" dirty="0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endParaRPr lang="en-US" altLang="vi-VN" sz="4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9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8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89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8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89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89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89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89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89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89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89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04" grpId="0"/>
      <p:bldP spid="89169" grpId="0"/>
      <p:bldP spid="89172" grpId="0"/>
      <p:bldP spid="89173" grpId="0"/>
      <p:bldP spid="89177" grpId="0"/>
      <p:bldP spid="89180" grpId="0"/>
      <p:bldP spid="89181" grpId="0" animBg="1"/>
      <p:bldP spid="89182" grpId="0"/>
      <p:bldP spid="89183" grpId="0" animBg="1"/>
      <p:bldP spid="8918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4" name="Picture 25" descr="Hình nền đẹp 168 - Hình nền - Phạm Thu Thảnh - Website trường mầm non Gia  Thượ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04800" y="0"/>
            <a:ext cx="9844088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3797" name="Text Box 5"/>
          <p:cNvSpPr txBox="1"/>
          <p:nvPr/>
        </p:nvSpPr>
        <p:spPr>
          <a:xfrm>
            <a:off x="914400" y="1447800"/>
            <a:ext cx="7334250" cy="50165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  <a:buClr>
                <a:srgbClr val="0000D0"/>
              </a:buClr>
              <a:buSzPct val="160000"/>
              <a:buFont typeface="Wingdings" panose="05000000000000000000" pitchFamily="2" charset="2"/>
              <a:buChar char="v"/>
            </a:pP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>
                <a:srgbClr val="0000D0"/>
              </a:buClr>
              <a:buSzPct val="160000"/>
              <a:buFont typeface="Wingdings" panose="05000000000000000000" pitchFamily="2" charset="2"/>
              <a:buChar char="v"/>
            </a:pPr>
            <a:r>
              <a:rPr lang="en-US" altLang="en-US" sz="32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>
                <a:srgbClr val="0000D0"/>
              </a:buClr>
              <a:buSzPct val="160000"/>
              <a:buFont typeface="Wingdings" panose="05000000000000000000" pitchFamily="2" charset="2"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Luyện tập nhân một số thập phân 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>
                <a:srgbClr val="0000D0"/>
              </a:buClr>
              <a:buSzPct val="160000"/>
              <a:buFont typeface="Wingdings" panose="05000000000000000000" pitchFamily="2" charset="2"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với 10, 100, 1000,</a:t>
            </a:r>
            <a:r>
              <a:rPr lang="en-US" alt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>
                <a:srgbClr val="0000D0"/>
              </a:buClr>
              <a:buSzPct val="160000"/>
              <a:buFont typeface="Wingdings" panose="05000000000000000000" pitchFamily="2" charset="2"/>
              <a:buChar char="v"/>
            </a:pPr>
            <a:r>
              <a:rPr lang="en-US" altLang="en-US" sz="32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 bị b</a:t>
            </a:r>
            <a:r>
              <a:rPr lang="en-US" altLang="en-US" sz="3200" b="1" dirty="0">
                <a:solidFill>
                  <a:srgbClr val="FF99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i:</a:t>
            </a:r>
            <a:endParaRPr lang="en-US" altLang="en-US" sz="32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>
                <a:srgbClr val="0000D0"/>
              </a:buClr>
              <a:buSzPct val="160000"/>
              <a:buFont typeface="Wingdings" panose="05000000000000000000" pitchFamily="2" charset="2"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Nhân một số thập phân với một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>
                <a:srgbClr val="0000D0"/>
              </a:buClr>
              <a:buSzPct val="160000"/>
              <a:buFont typeface="Wingdings" panose="05000000000000000000" pitchFamily="2" charset="2"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số thập phân (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trang 58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WordArt 7"/>
          <p:cNvSpPr>
            <a:spLocks noTextEdit="1"/>
          </p:cNvSpPr>
          <p:nvPr/>
        </p:nvSpPr>
        <p:spPr>
          <a:xfrm>
            <a:off x="6019800" y="6172200"/>
            <a:ext cx="2695575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1800">
                <a:ln w="9525" cap="flat" cmpd="sng">
                  <a:solidFill>
                    <a:srgbClr val="0000D0"/>
                  </a:solidFill>
                  <a:prstDash val="sysDot"/>
                  <a:headEnd type="none" w="med" len="med"/>
                  <a:tailEnd type="none" w="med" len="med"/>
                </a:ln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Giáo viên: Vũ Thị Thu Hương</a:t>
            </a:r>
            <a:endParaRPr lang="en-US" sz="1800">
              <a:ln w="9525" cap="flat" cmpd="sng">
                <a:solidFill>
                  <a:srgbClr val="0000D0"/>
                </a:solidFill>
                <a:prstDash val="sysDot"/>
                <a:headEnd type="none" w="med" len="med"/>
                <a:tailEnd type="none" w="med" len="med"/>
              </a:ln>
              <a:solidFill>
                <a:schemeClr val="bg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39" name="WordArt 18"/>
          <p:cNvSpPr>
            <a:spLocks noTextEdit="1"/>
          </p:cNvSpPr>
          <p:nvPr/>
        </p:nvSpPr>
        <p:spPr>
          <a:xfrm>
            <a:off x="1295400" y="762000"/>
            <a:ext cx="74485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PHÒNG GD-ĐÔ THỊ VIỆT HƯNG</a:t>
            </a:r>
            <a:endParaRPr lang="en-US" sz="3600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4340" name="Picture 14" descr="Hình nền đẹp cho bài giảng điện tử - Ảnh nền thiết kế bài giảng điện tử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7938"/>
            <a:ext cx="920591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1" name="WordArt 2"/>
          <p:cNvSpPr>
            <a:spLocks noTextEdit="1"/>
          </p:cNvSpPr>
          <p:nvPr/>
        </p:nvSpPr>
        <p:spPr>
          <a:xfrm>
            <a:off x="1066800" y="1295400"/>
            <a:ext cx="7162800" cy="22860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0"/>
              </a:avLst>
            </a:prstTxWarp>
            <a:normAutofit/>
            <a:scene3d>
              <a:camera prst="legacyObliqueTopRight">
                <a:rot lat="0" lon="0" rev="0"/>
              </a:camera>
              <a:lightRig rig="legacyFlat3" dir="b"/>
            </a:scene3d>
            <a:sp3d extrusionH="430200" prstMaterial="legacyMatte">
              <a:extrusionClr>
                <a:srgbClr val="FC9FCB"/>
              </a:extrusionClr>
            </a:sp3d>
          </a:bodyPr>
          <a:p>
            <a:pPr algn="ctr"/>
            <a:r>
              <a:rPr lang="en-US" sz="3600">
                <a:gradFill rotWithShape="1">
                  <a:gsLst>
                    <a:gs pos="0">
                      <a:srgbClr val="FC9FCB">
                        <a:alpha val="100000"/>
                      </a:srgbClr>
                    </a:gs>
                    <a:gs pos="13000">
                      <a:srgbClr val="F8B049">
                        <a:alpha val="100000"/>
                      </a:srgbClr>
                    </a:gs>
                    <a:gs pos="21001">
                      <a:srgbClr val="F8B049">
                        <a:alpha val="100000"/>
                      </a:srgbClr>
                    </a:gs>
                    <a:gs pos="63000">
                      <a:srgbClr val="FEE7F2">
                        <a:alpha val="100000"/>
                      </a:srgbClr>
                    </a:gs>
                    <a:gs pos="67000">
                      <a:srgbClr val="F952A0">
                        <a:alpha val="100000"/>
                      </a:srgbClr>
                    </a:gs>
                    <a:gs pos="69000">
                      <a:srgbClr val="C50849">
                        <a:alpha val="100000"/>
                      </a:srgbClr>
                    </a:gs>
                    <a:gs pos="82001">
                      <a:srgbClr val="B43E85">
                        <a:alpha val="100000"/>
                      </a:srgbClr>
                    </a:gs>
                    <a:gs pos="100000">
                      <a:srgbClr val="F8B049">
                        <a:alpha val="100000"/>
                      </a:srgbClr>
                    </a:gs>
                  </a:gsLst>
                  <a:path path="rect">
                    <a:fillToRect l="100000" t="100000"/>
                  </a:path>
                  <a:tileRect/>
                </a:gradFill>
                <a:latin typeface="Times New Roman" panose="02020603050405020304" pitchFamily="18" charset="0"/>
                <a:ea typeface="Times New Roman" panose="02020603050405020304" pitchFamily="18" charset="0"/>
              </a:rPr>
              <a:t>CHÀO TẠM BIỆT </a:t>
            </a:r>
            <a:endParaRPr lang="en-US" sz="3600">
              <a:gradFill rotWithShape="1">
                <a:gsLst>
                  <a:gs pos="0">
                    <a:srgbClr val="FC9FCB">
                      <a:alpha val="100000"/>
                    </a:srgbClr>
                  </a:gs>
                  <a:gs pos="13000">
                    <a:srgbClr val="F8B049">
                      <a:alpha val="100000"/>
                    </a:srgbClr>
                  </a:gs>
                  <a:gs pos="21001">
                    <a:srgbClr val="F8B049">
                      <a:alpha val="100000"/>
                    </a:srgbClr>
                  </a:gs>
                  <a:gs pos="63000">
                    <a:srgbClr val="FEE7F2">
                      <a:alpha val="100000"/>
                    </a:srgbClr>
                  </a:gs>
                  <a:gs pos="67000">
                    <a:srgbClr val="F952A0">
                      <a:alpha val="100000"/>
                    </a:srgbClr>
                  </a:gs>
                  <a:gs pos="69000">
                    <a:srgbClr val="C50849">
                      <a:alpha val="100000"/>
                    </a:srgbClr>
                  </a:gs>
                  <a:gs pos="82001">
                    <a:srgbClr val="B43E85">
                      <a:alpha val="100000"/>
                    </a:srgbClr>
                  </a:gs>
                  <a:gs pos="100000">
                    <a:srgbClr val="F8B049">
                      <a:alpha val="100000"/>
                    </a:srgbClr>
                  </a:gs>
                </a:gsLst>
                <a:path path="rect">
                  <a:fillToRect l="100000" t="100000"/>
                </a:path>
                <a:tileRect/>
              </a:gra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600">
                <a:gradFill rotWithShape="1">
                  <a:gsLst>
                    <a:gs pos="0">
                      <a:srgbClr val="FC9FCB">
                        <a:alpha val="100000"/>
                      </a:srgbClr>
                    </a:gs>
                    <a:gs pos="13000">
                      <a:srgbClr val="F8B049">
                        <a:alpha val="100000"/>
                      </a:srgbClr>
                    </a:gs>
                    <a:gs pos="21001">
                      <a:srgbClr val="F8B049">
                        <a:alpha val="100000"/>
                      </a:srgbClr>
                    </a:gs>
                    <a:gs pos="63000">
                      <a:srgbClr val="FEE7F2">
                        <a:alpha val="100000"/>
                      </a:srgbClr>
                    </a:gs>
                    <a:gs pos="67000">
                      <a:srgbClr val="F952A0">
                        <a:alpha val="100000"/>
                      </a:srgbClr>
                    </a:gs>
                    <a:gs pos="69000">
                      <a:srgbClr val="C50849">
                        <a:alpha val="100000"/>
                      </a:srgbClr>
                    </a:gs>
                    <a:gs pos="82001">
                      <a:srgbClr val="B43E85">
                        <a:alpha val="100000"/>
                      </a:srgbClr>
                    </a:gs>
                    <a:gs pos="100000">
                      <a:srgbClr val="F8B049">
                        <a:alpha val="100000"/>
                      </a:srgbClr>
                    </a:gs>
                  </a:gsLst>
                  <a:path path="rect">
                    <a:fillToRect l="100000" t="100000"/>
                  </a:path>
                  <a:tileRect/>
                </a:gradFill>
                <a:latin typeface="Times New Roman" panose="02020603050405020304" pitchFamily="18" charset="0"/>
                <a:ea typeface="Times New Roman" panose="02020603050405020304" pitchFamily="18" charset="0"/>
              </a:rPr>
              <a:t>QUÝ THẦY CÔ GIÁO</a:t>
            </a:r>
            <a:endParaRPr lang="en-US" sz="3600">
              <a:gradFill rotWithShape="1">
                <a:gsLst>
                  <a:gs pos="0">
                    <a:srgbClr val="FC9FCB">
                      <a:alpha val="100000"/>
                    </a:srgbClr>
                  </a:gs>
                  <a:gs pos="13000">
                    <a:srgbClr val="F8B049">
                      <a:alpha val="100000"/>
                    </a:srgbClr>
                  </a:gs>
                  <a:gs pos="21001">
                    <a:srgbClr val="F8B049">
                      <a:alpha val="100000"/>
                    </a:srgbClr>
                  </a:gs>
                  <a:gs pos="63000">
                    <a:srgbClr val="FEE7F2">
                      <a:alpha val="100000"/>
                    </a:srgbClr>
                  </a:gs>
                  <a:gs pos="67000">
                    <a:srgbClr val="F952A0">
                      <a:alpha val="100000"/>
                    </a:srgbClr>
                  </a:gs>
                  <a:gs pos="69000">
                    <a:srgbClr val="C50849">
                      <a:alpha val="100000"/>
                    </a:srgbClr>
                  </a:gs>
                  <a:gs pos="82001">
                    <a:srgbClr val="B43E85">
                      <a:alpha val="100000"/>
                    </a:srgbClr>
                  </a:gs>
                  <a:gs pos="100000">
                    <a:srgbClr val="F8B049">
                      <a:alpha val="100000"/>
                    </a:srgbClr>
                  </a:gs>
                </a:gsLst>
                <a:path path="rect">
                  <a:fillToRect l="100000" t="100000"/>
                </a:path>
                <a:tileRect/>
              </a:gra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4" name="Picture 2" descr="2 Vector trẻ em vui chơi - file vector - Kho Stock Việt Nam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12737" y="0"/>
            <a:ext cx="9779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TextBox 1"/>
          <p:cNvSpPr txBox="1"/>
          <p:nvPr/>
        </p:nvSpPr>
        <p:spPr>
          <a:xfrm>
            <a:off x="1981200" y="1828800"/>
            <a:ext cx="6400800" cy="1108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6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altLang="en-US" sz="6600" b="1" dirty="0">
              <a:solidFill>
                <a:srgbClr val="FFC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Tm="3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098" name="Picture 25" descr="Hình nền đẹp 168 - Hình nền - Phạm Thu Thảnh - Website trường mầm non Gia  Thượ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50837" y="0"/>
            <a:ext cx="984567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3" name="Text Box 5"/>
          <p:cNvSpPr txBox="1"/>
          <p:nvPr/>
        </p:nvSpPr>
        <p:spPr>
          <a:xfrm>
            <a:off x="1536700" y="1879600"/>
            <a:ext cx="6616700" cy="1477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600" dirty="0">
                <a:latin typeface="Times New Roman" panose="02020603050405020304" pitchFamily="18" charset="0"/>
              </a:rPr>
              <a:t>1.   a.  1,8 x 100    = </a:t>
            </a:r>
            <a:endParaRPr lang="en-US" altLang="vi-VN" sz="3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vi-VN" sz="3600" dirty="0">
                <a:latin typeface="Times New Roman" panose="02020603050405020304" pitchFamily="18" charset="0"/>
              </a:rPr>
              <a:t>           26,23 x 10  =  </a:t>
            </a:r>
            <a:endParaRPr lang="en-US" altLang="vi-VN" sz="3600" dirty="0">
              <a:latin typeface="Times New Roman" panose="02020603050405020304" pitchFamily="18" charset="0"/>
            </a:endParaRPr>
          </a:p>
        </p:txBody>
      </p:sp>
      <p:sp>
        <p:nvSpPr>
          <p:cNvPr id="12294" name="Text Box 6"/>
          <p:cNvSpPr txBox="1"/>
          <p:nvPr/>
        </p:nvSpPr>
        <p:spPr>
          <a:xfrm>
            <a:off x="1524000" y="3771900"/>
            <a:ext cx="6019800" cy="1477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600" dirty="0">
                <a:latin typeface="Times New Roman" panose="02020603050405020304" pitchFamily="18" charset="0"/>
              </a:rPr>
              <a:t>  b. 12,5dm        = </a:t>
            </a: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</a:t>
            </a:r>
            <a:r>
              <a:rPr lang="en-US" altLang="vi-VN" sz="3600" dirty="0">
                <a:latin typeface="Times New Roman" panose="02020603050405020304" pitchFamily="18" charset="0"/>
              </a:rPr>
              <a:t>cm</a:t>
            </a:r>
            <a:endParaRPr lang="en-US" altLang="vi-VN" sz="3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vi-VN" sz="3600" dirty="0">
                <a:latin typeface="Times New Roman" panose="02020603050405020304" pitchFamily="18" charset="0"/>
              </a:rPr>
              <a:t>0,12m</a:t>
            </a: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</a:t>
            </a:r>
            <a:r>
              <a:rPr lang="en-US" altLang="vi-VN" sz="3600" dirty="0">
                <a:latin typeface="Times New Roman" panose="02020603050405020304" pitchFamily="18" charset="0"/>
              </a:rPr>
              <a:t>=</a:t>
            </a: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</a:t>
            </a:r>
            <a:r>
              <a:rPr lang="en-US" altLang="vi-VN" sz="3600" dirty="0">
                <a:latin typeface="Times New Roman" panose="02020603050405020304" pitchFamily="18" charset="0"/>
              </a:rPr>
              <a:t>cm</a:t>
            </a:r>
            <a:endParaRPr lang="en-US" altLang="vi-VN" sz="3600" dirty="0">
              <a:latin typeface="Times New Roman" panose="02020603050405020304" pitchFamily="18" charset="0"/>
            </a:endParaRPr>
          </a:p>
        </p:txBody>
      </p:sp>
      <p:sp>
        <p:nvSpPr>
          <p:cNvPr id="4101" name="Text Box 10"/>
          <p:cNvSpPr txBox="1"/>
          <p:nvPr/>
        </p:nvSpPr>
        <p:spPr>
          <a:xfrm>
            <a:off x="3670300" y="1600200"/>
            <a:ext cx="2160588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endParaRPr lang="vi-VN" altLang="vi-VN" sz="2000" dirty="0">
              <a:latin typeface="Times New Roman" panose="02020603050405020304" pitchFamily="18" charset="0"/>
            </a:endParaRPr>
          </a:p>
        </p:txBody>
      </p:sp>
      <p:sp>
        <p:nvSpPr>
          <p:cNvPr id="12301" name="Text Box 13"/>
          <p:cNvSpPr txBox="1"/>
          <p:nvPr/>
        </p:nvSpPr>
        <p:spPr>
          <a:xfrm>
            <a:off x="5051425" y="3724275"/>
            <a:ext cx="892175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125</a:t>
            </a:r>
            <a:endParaRPr lang="en-US" altLang="vi-V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03" name="Text Box 15"/>
          <p:cNvSpPr txBox="1"/>
          <p:nvPr/>
        </p:nvSpPr>
        <p:spPr>
          <a:xfrm>
            <a:off x="5257800" y="4562475"/>
            <a:ext cx="6858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12</a:t>
            </a:r>
            <a:endParaRPr lang="en-US" altLang="vi-V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07" name="Text Box 19"/>
          <p:cNvSpPr txBox="1"/>
          <p:nvPr/>
        </p:nvSpPr>
        <p:spPr>
          <a:xfrm>
            <a:off x="5608638" y="2657475"/>
            <a:ext cx="2160587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262,3</a:t>
            </a:r>
            <a:endParaRPr lang="en-US" altLang="vi-V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11" name="Text Box 23"/>
          <p:cNvSpPr txBox="1"/>
          <p:nvPr/>
        </p:nvSpPr>
        <p:spPr>
          <a:xfrm>
            <a:off x="5494338" y="1858963"/>
            <a:ext cx="2430462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180</a:t>
            </a:r>
            <a:endParaRPr lang="en-US" altLang="vi-V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301" grpId="0"/>
      <p:bldP spid="12303" grpId="0"/>
      <p:bldP spid="12307" grpId="0"/>
      <p:bldP spid="123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4" descr="Bài luyện thêm toán cuối tháng 4 lớp 5 - Tri Thức - Tài Nguyên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219200" y="-76200"/>
            <a:ext cx="12309475" cy="6934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3" name="TextBox 2"/>
          <p:cNvSpPr txBox="1"/>
          <p:nvPr/>
        </p:nvSpPr>
        <p:spPr>
          <a:xfrm>
            <a:off x="304800" y="914400"/>
            <a:ext cx="9372600" cy="4049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6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altLang="en-US" sz="4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 CẦU CẦN ĐẠT</a:t>
            </a:r>
            <a:endParaRPr lang="en-US" altLang="en-US" sz="4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en-US" sz="3200" dirty="0">
                <a:solidFill>
                  <a:srgbClr val="000000"/>
                </a:solidFill>
                <a:latin typeface="Open Sans" panose="020B0606030504020204" pitchFamily="34" charset="0"/>
              </a:rPr>
              <a:t> </a:t>
            </a:r>
            <a:r>
              <a:rPr lang="en-US" alt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 về nhân STP với 10; 100; 1000; </a:t>
            </a:r>
            <a:r>
              <a:rPr lang="en-US" altLang="en-US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en-US" alt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en-US" altLang="en-US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nhân STP với STN.</a:t>
            </a:r>
            <a:endParaRPr lang="en-US" alt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 kĩ năng nhân 1 số thập phân với 10, 100, 1000</a:t>
            </a:r>
            <a:endParaRPr lang="en-US" alt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 kĩ năng nhân 1 số TP với 1 số TN.</a:t>
            </a:r>
            <a:endParaRPr lang="en-US" alt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Tm="3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Picture 2" descr="2 Vector trẻ em vui chơi - file vector - Kho Stock Việt Nam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12737" y="0"/>
            <a:ext cx="9779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7" name="TextBox 1"/>
          <p:cNvSpPr txBox="1"/>
          <p:nvPr/>
        </p:nvSpPr>
        <p:spPr>
          <a:xfrm>
            <a:off x="1981200" y="1828800"/>
            <a:ext cx="6400800" cy="1108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6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  <a:endParaRPr lang="en-US" altLang="en-US" sz="6600" b="1" dirty="0">
              <a:solidFill>
                <a:srgbClr val="FFC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Tm="3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91" name="Rectangle 19"/>
          <p:cNvSpPr/>
          <p:nvPr/>
        </p:nvSpPr>
        <p:spPr>
          <a:xfrm>
            <a:off x="304800" y="4495800"/>
            <a:ext cx="8534400" cy="9144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just" eaLnBrk="1" hangingPunct="1"/>
            <a:r>
              <a:rPr lang="en-US" altLang="vi-VN" sz="3200" dirty="0">
                <a:solidFill>
                  <a:schemeClr val="tx2"/>
                </a:solidFill>
                <a:latin typeface="Times New Roman" panose="02020603050405020304" pitchFamily="18" charset="0"/>
              </a:rPr>
              <a:t>Muốn nhân nhẩm một số thập phân với 10; 100; 1000; … ta làm như thế nào? </a:t>
            </a:r>
            <a:endParaRPr lang="en-US" altLang="vi-VN" sz="32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2" name="Rectangle 62"/>
          <p:cNvSpPr/>
          <p:nvPr/>
        </p:nvSpPr>
        <p:spPr>
          <a:xfrm>
            <a:off x="914400" y="304800"/>
            <a:ext cx="8229600" cy="5635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ctr" eaLnBrk="1" hangingPunct="1"/>
            <a:endParaRPr lang="vi-VN" altLang="vi-VN" sz="28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3" name="Text Box 64"/>
          <p:cNvSpPr txBox="1"/>
          <p:nvPr/>
        </p:nvSpPr>
        <p:spPr>
          <a:xfrm>
            <a:off x="914400" y="5707063"/>
            <a:ext cx="31242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endParaRPr lang="vi-VN" altLang="vi-VN" dirty="0">
              <a:latin typeface="Times New Roman" panose="02020603050405020304" pitchFamily="18" charset="0"/>
            </a:endParaRPr>
          </a:p>
        </p:txBody>
      </p:sp>
      <p:sp>
        <p:nvSpPr>
          <p:cNvPr id="3140" name="Text Box 68"/>
          <p:cNvSpPr txBox="1"/>
          <p:nvPr/>
        </p:nvSpPr>
        <p:spPr>
          <a:xfrm>
            <a:off x="292100" y="684530"/>
            <a:ext cx="480187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2800" b="1" dirty="0">
                <a:latin typeface="Times New Roman" panose="02020603050405020304" pitchFamily="18" charset="0"/>
              </a:rPr>
              <a:t>Bài 1: a/ Tính nhẩm</a:t>
            </a:r>
            <a:endParaRPr lang="en-US" altLang="vi-VN" sz="2800" b="1" dirty="0">
              <a:latin typeface="Times New Roman" panose="02020603050405020304" pitchFamily="18" charset="0"/>
            </a:endParaRPr>
          </a:p>
        </p:txBody>
      </p:sp>
      <p:sp>
        <p:nvSpPr>
          <p:cNvPr id="3141" name="Text Box 69"/>
          <p:cNvSpPr txBox="1"/>
          <p:nvPr/>
        </p:nvSpPr>
        <p:spPr>
          <a:xfrm>
            <a:off x="152400" y="1484313"/>
            <a:ext cx="8763000" cy="25542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vi-VN" sz="3200" b="1" dirty="0">
                <a:latin typeface="Times New Roman" panose="02020603050405020304" pitchFamily="18" charset="0"/>
              </a:rPr>
              <a:t>1,48 x 10 =                                   5,12 x 100  =                 </a:t>
            </a:r>
            <a:endParaRPr lang="en-US" altLang="vi-VN" sz="3200" b="1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vi-VN" sz="3200" b="1" dirty="0">
                <a:latin typeface="Times New Roman" panose="02020603050405020304" pitchFamily="18" charset="0"/>
              </a:rPr>
              <a:t>15,5 x 10 =                                 0,9 x 100 =                                                                        0,1 x 1000     =</a:t>
            </a:r>
            <a:endParaRPr lang="en-US" altLang="vi-VN" sz="3200" b="1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vi-VN" sz="3200" b="1" dirty="0">
                <a:latin typeface="Times New Roman" panose="02020603050405020304" pitchFamily="18" charset="0"/>
              </a:rPr>
              <a:t>2,571 x 1000 =</a:t>
            </a:r>
            <a:endParaRPr lang="en-US" altLang="vi-VN" sz="3200" b="1" dirty="0">
              <a:latin typeface="Times New Roman" panose="02020603050405020304" pitchFamily="18" charset="0"/>
            </a:endParaRPr>
          </a:p>
        </p:txBody>
      </p:sp>
      <p:sp>
        <p:nvSpPr>
          <p:cNvPr id="3142" name="Text Box 70"/>
          <p:cNvSpPr txBox="1"/>
          <p:nvPr/>
        </p:nvSpPr>
        <p:spPr>
          <a:xfrm>
            <a:off x="2781300" y="1452563"/>
            <a:ext cx="15621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14,8</a:t>
            </a:r>
            <a:endParaRPr lang="en-US" altLang="vi-V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43" name="Text Box 71"/>
          <p:cNvSpPr txBox="1"/>
          <p:nvPr/>
        </p:nvSpPr>
        <p:spPr>
          <a:xfrm>
            <a:off x="8382000" y="1447800"/>
            <a:ext cx="8382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512</a:t>
            </a:r>
            <a:endParaRPr lang="en-US" altLang="vi-V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44" name="Text Box 72"/>
          <p:cNvSpPr txBox="1"/>
          <p:nvPr/>
        </p:nvSpPr>
        <p:spPr>
          <a:xfrm>
            <a:off x="5791200" y="3425825"/>
            <a:ext cx="1423988" cy="5857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2571</a:t>
            </a:r>
            <a:endParaRPr lang="en-US" altLang="vi-V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45" name="Text Box 73"/>
          <p:cNvSpPr txBox="1"/>
          <p:nvPr/>
        </p:nvSpPr>
        <p:spPr>
          <a:xfrm>
            <a:off x="2928938" y="2181225"/>
            <a:ext cx="1490662" cy="5857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155</a:t>
            </a:r>
            <a:endParaRPr lang="en-US" altLang="vi-V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46" name="Text Box 74"/>
          <p:cNvSpPr txBox="1"/>
          <p:nvPr/>
        </p:nvSpPr>
        <p:spPr>
          <a:xfrm>
            <a:off x="8283575" y="2143125"/>
            <a:ext cx="9144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90</a:t>
            </a:r>
            <a:endParaRPr lang="en-US" altLang="vi-V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47" name="Text Box 75"/>
          <p:cNvSpPr txBox="1"/>
          <p:nvPr/>
        </p:nvSpPr>
        <p:spPr>
          <a:xfrm>
            <a:off x="5824538" y="2667000"/>
            <a:ext cx="13906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100</a:t>
            </a:r>
            <a:endParaRPr lang="en-US" altLang="vi-V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1" grpId="0"/>
      <p:bldP spid="3140" grpId="0"/>
      <p:bldP spid="3141" grpId="0"/>
      <p:bldP spid="3142" grpId="0"/>
      <p:bldP spid="3143" grpId="0"/>
      <p:bldP spid="3144" grpId="0"/>
      <p:bldP spid="3145" grpId="0"/>
      <p:bldP spid="3146" grpId="0"/>
      <p:bldP spid="31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5" name="Text Box 7"/>
          <p:cNvSpPr txBox="1"/>
          <p:nvPr/>
        </p:nvSpPr>
        <p:spPr>
          <a:xfrm>
            <a:off x="990600" y="1371600"/>
            <a:ext cx="7620000" cy="11372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sz="3600" b="1" dirty="0"/>
              <a:t>b</a:t>
            </a:r>
            <a:r>
              <a:rPr lang="en-US" altLang="en-US" sz="3600" b="1" dirty="0">
                <a:solidFill>
                  <a:schemeClr val="tx1"/>
                </a:solidFill>
              </a:rPr>
              <a:t>/ </a:t>
            </a:r>
            <a:r>
              <a:rPr lang="en-US" altLang="en-US" b="1" dirty="0"/>
              <a:t>Số 8,05 phải nhân với số nào để được tích là: 80,5; 805; 8050; 80500?</a:t>
            </a:r>
            <a:endParaRPr lang="en-US" altLang="en-US" b="1" dirty="0"/>
          </a:p>
        </p:txBody>
      </p:sp>
      <p:sp>
        <p:nvSpPr>
          <p:cNvPr id="22537" name="Text Box 9"/>
          <p:cNvSpPr txBox="1"/>
          <p:nvPr/>
        </p:nvSpPr>
        <p:spPr>
          <a:xfrm>
            <a:off x="2011363" y="5519738"/>
            <a:ext cx="45720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b="1" dirty="0">
                <a:solidFill>
                  <a:srgbClr val="990000"/>
                </a:solidFill>
              </a:rPr>
              <a:t>8,05 x 10000 = 80500</a:t>
            </a:r>
            <a:endParaRPr lang="en-US" altLang="en-US" b="1" dirty="0">
              <a:solidFill>
                <a:srgbClr val="990000"/>
              </a:solidFill>
            </a:endParaRPr>
          </a:p>
        </p:txBody>
      </p:sp>
      <p:sp>
        <p:nvSpPr>
          <p:cNvPr id="22538" name="Text Box 10"/>
          <p:cNvSpPr txBox="1"/>
          <p:nvPr/>
        </p:nvSpPr>
        <p:spPr>
          <a:xfrm>
            <a:off x="2100263" y="3457575"/>
            <a:ext cx="4572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b="1" dirty="0">
                <a:solidFill>
                  <a:srgbClr val="990000"/>
                </a:solidFill>
              </a:rPr>
              <a:t>8,05 x 10       = 80,5</a:t>
            </a:r>
            <a:endParaRPr lang="en-US" altLang="en-US" b="1" dirty="0">
              <a:solidFill>
                <a:srgbClr val="990000"/>
              </a:solidFill>
            </a:endParaRPr>
          </a:p>
        </p:txBody>
      </p:sp>
      <p:sp>
        <p:nvSpPr>
          <p:cNvPr id="22539" name="Text Box 11"/>
          <p:cNvSpPr txBox="1"/>
          <p:nvPr/>
        </p:nvSpPr>
        <p:spPr>
          <a:xfrm>
            <a:off x="2027238" y="4154488"/>
            <a:ext cx="45720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b="1" dirty="0">
                <a:solidFill>
                  <a:srgbClr val="990000"/>
                </a:solidFill>
              </a:rPr>
              <a:t>8,05 x 100     = 805</a:t>
            </a:r>
            <a:endParaRPr lang="en-US" altLang="en-US" b="1" dirty="0">
              <a:solidFill>
                <a:srgbClr val="990000"/>
              </a:solidFill>
            </a:endParaRPr>
          </a:p>
        </p:txBody>
      </p:sp>
      <p:sp>
        <p:nvSpPr>
          <p:cNvPr id="22540" name="Text Box 12"/>
          <p:cNvSpPr txBox="1"/>
          <p:nvPr/>
        </p:nvSpPr>
        <p:spPr>
          <a:xfrm>
            <a:off x="2027238" y="4821238"/>
            <a:ext cx="45720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en-US" b="1" dirty="0">
                <a:solidFill>
                  <a:srgbClr val="990000"/>
                </a:solidFill>
              </a:rPr>
              <a:t>8,05 x 1000   = 8050</a:t>
            </a:r>
            <a:endParaRPr lang="en-US" altLang="en-US" b="1" dirty="0">
              <a:solidFill>
                <a:srgbClr val="990000"/>
              </a:solidFill>
            </a:endParaRPr>
          </a:p>
        </p:txBody>
      </p:sp>
      <p:sp>
        <p:nvSpPr>
          <p:cNvPr id="22541" name="Text Box 13"/>
          <p:cNvSpPr txBox="1"/>
          <p:nvPr/>
        </p:nvSpPr>
        <p:spPr>
          <a:xfrm>
            <a:off x="1970088" y="2906713"/>
            <a:ext cx="45720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en-US" b="1" u="sng" dirty="0">
                <a:solidFill>
                  <a:srgbClr val="990000"/>
                </a:solidFill>
              </a:rPr>
              <a:t>Bài giải</a:t>
            </a:r>
            <a:endParaRPr lang="en-US" altLang="en-US" b="1" u="sng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7" grpId="0"/>
      <p:bldP spid="22538" grpId="0"/>
      <p:bldP spid="22539" grpId="0"/>
      <p:bldP spid="22540" grpId="0"/>
      <p:bldP spid="225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Picture 25" descr="Hình nền đẹp 168 - Hình nền - Phạm Thu Thảnh - Website trường mầm non Gia  Thượ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457200" y="0"/>
            <a:ext cx="9844088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1142" name="Text Box 6"/>
          <p:cNvSpPr txBox="1"/>
          <p:nvPr/>
        </p:nvSpPr>
        <p:spPr>
          <a:xfrm>
            <a:off x="1981200" y="4764088"/>
            <a:ext cx="3810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,</a:t>
            </a:r>
            <a:endParaRPr lang="en-US" altLang="vi-VN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Text Box 7"/>
          <p:cNvSpPr txBox="1"/>
          <p:nvPr/>
        </p:nvSpPr>
        <p:spPr>
          <a:xfrm>
            <a:off x="533400" y="838200"/>
            <a:ext cx="46482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Bài 2. Đặt tính rồi tính</a:t>
            </a:r>
            <a:endParaRPr lang="en-US" altLang="vi-VN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1144" name="Text Box 8"/>
          <p:cNvSpPr txBox="1"/>
          <p:nvPr/>
        </p:nvSpPr>
        <p:spPr>
          <a:xfrm>
            <a:off x="1219200" y="2362200"/>
            <a:ext cx="24384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600" dirty="0">
                <a:latin typeface="Times New Roman" panose="02020603050405020304" pitchFamily="18" charset="0"/>
              </a:rPr>
              <a:t>a. 7,69 x 50</a:t>
            </a:r>
            <a:endParaRPr lang="en-US" altLang="vi-VN" sz="3600" dirty="0">
              <a:latin typeface="Times New Roman" panose="02020603050405020304" pitchFamily="18" charset="0"/>
            </a:endParaRPr>
          </a:p>
        </p:txBody>
      </p:sp>
      <p:sp>
        <p:nvSpPr>
          <p:cNvPr id="91145" name="Text Box 9"/>
          <p:cNvSpPr txBox="1"/>
          <p:nvPr/>
        </p:nvSpPr>
        <p:spPr>
          <a:xfrm>
            <a:off x="1752600" y="3200400"/>
            <a:ext cx="1981200" cy="1477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600" dirty="0">
                <a:latin typeface="Times New Roman" panose="02020603050405020304" pitchFamily="18" charset="0"/>
              </a:rPr>
              <a:t>7,69 </a:t>
            </a:r>
            <a:endParaRPr lang="en-US" altLang="vi-VN" sz="3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vi-VN" sz="3600" dirty="0">
                <a:latin typeface="Times New Roman" panose="02020603050405020304" pitchFamily="18" charset="0"/>
              </a:rPr>
              <a:t>   50</a:t>
            </a:r>
            <a:endParaRPr lang="en-US" altLang="vi-VN" sz="3600" dirty="0">
              <a:latin typeface="Times New Roman" panose="02020603050405020304" pitchFamily="18" charset="0"/>
            </a:endParaRPr>
          </a:p>
        </p:txBody>
      </p:sp>
      <p:sp>
        <p:nvSpPr>
          <p:cNvPr id="91146" name="Text Box 10"/>
          <p:cNvSpPr txBox="1"/>
          <p:nvPr/>
        </p:nvSpPr>
        <p:spPr>
          <a:xfrm>
            <a:off x="1371600" y="3733800"/>
            <a:ext cx="4572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dirty="0">
                <a:latin typeface="Times New Roman" panose="02020603050405020304" pitchFamily="18" charset="0"/>
              </a:rPr>
              <a:t>x</a:t>
            </a:r>
            <a:endParaRPr lang="en-US" altLang="vi-VN" sz="3200" dirty="0">
              <a:latin typeface="Times New Roman" panose="02020603050405020304" pitchFamily="18" charset="0"/>
            </a:endParaRPr>
          </a:p>
        </p:txBody>
      </p:sp>
      <p:sp>
        <p:nvSpPr>
          <p:cNvPr id="91147" name="Line 11"/>
          <p:cNvSpPr/>
          <p:nvPr/>
        </p:nvSpPr>
        <p:spPr>
          <a:xfrm>
            <a:off x="1524000" y="4840288"/>
            <a:ext cx="1143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1148" name="Text Box 12"/>
          <p:cNvSpPr txBox="1"/>
          <p:nvPr/>
        </p:nvSpPr>
        <p:spPr>
          <a:xfrm>
            <a:off x="1308100" y="4840288"/>
            <a:ext cx="16129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384 5</a:t>
            </a:r>
            <a:endParaRPr lang="en-US" altLang="vi-VN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1149" name="Text Box 13"/>
          <p:cNvSpPr txBox="1"/>
          <p:nvPr/>
        </p:nvSpPr>
        <p:spPr>
          <a:xfrm>
            <a:off x="4953000" y="2362200"/>
            <a:ext cx="32004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600" dirty="0">
                <a:latin typeface="Times New Roman" panose="02020603050405020304" pitchFamily="18" charset="0"/>
              </a:rPr>
              <a:t>b.12,6 x 800</a:t>
            </a:r>
            <a:endParaRPr lang="en-US" altLang="vi-VN" sz="3600" dirty="0">
              <a:latin typeface="Times New Roman" panose="02020603050405020304" pitchFamily="18" charset="0"/>
            </a:endParaRPr>
          </a:p>
        </p:txBody>
      </p:sp>
      <p:sp>
        <p:nvSpPr>
          <p:cNvPr id="91150" name="Text Box 14"/>
          <p:cNvSpPr txBox="1"/>
          <p:nvPr/>
        </p:nvSpPr>
        <p:spPr>
          <a:xfrm>
            <a:off x="5562600" y="3200400"/>
            <a:ext cx="1143000" cy="1477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600" dirty="0">
                <a:latin typeface="Times New Roman" panose="02020603050405020304" pitchFamily="18" charset="0"/>
              </a:rPr>
              <a:t>12,6</a:t>
            </a:r>
            <a:endParaRPr lang="en-US" altLang="vi-VN" sz="3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vi-VN" sz="3600" dirty="0">
                <a:latin typeface="Times New Roman" panose="02020603050405020304" pitchFamily="18" charset="0"/>
              </a:rPr>
              <a:t> 800</a:t>
            </a:r>
            <a:endParaRPr lang="en-US" altLang="vi-VN" sz="3600" dirty="0">
              <a:latin typeface="Times New Roman" panose="02020603050405020304" pitchFamily="18" charset="0"/>
            </a:endParaRPr>
          </a:p>
        </p:txBody>
      </p:sp>
      <p:sp>
        <p:nvSpPr>
          <p:cNvPr id="91151" name="Text Box 15"/>
          <p:cNvSpPr txBox="1"/>
          <p:nvPr/>
        </p:nvSpPr>
        <p:spPr>
          <a:xfrm>
            <a:off x="4953000" y="3505200"/>
            <a:ext cx="4572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600" dirty="0">
                <a:latin typeface="Times New Roman" panose="02020603050405020304" pitchFamily="18" charset="0"/>
              </a:rPr>
              <a:t>x</a:t>
            </a:r>
            <a:endParaRPr lang="en-US" altLang="vi-VN" sz="3600" dirty="0">
              <a:latin typeface="Times New Roman" panose="02020603050405020304" pitchFamily="18" charset="0"/>
            </a:endParaRPr>
          </a:p>
        </p:txBody>
      </p:sp>
      <p:sp>
        <p:nvSpPr>
          <p:cNvPr id="91152" name="Line 16"/>
          <p:cNvSpPr/>
          <p:nvPr/>
        </p:nvSpPr>
        <p:spPr>
          <a:xfrm>
            <a:off x="4953000" y="4781550"/>
            <a:ext cx="2078038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1153" name="Text Box 17"/>
          <p:cNvSpPr txBox="1"/>
          <p:nvPr/>
        </p:nvSpPr>
        <p:spPr>
          <a:xfrm>
            <a:off x="4953000" y="4781550"/>
            <a:ext cx="1801813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1008</a:t>
            </a:r>
            <a:endParaRPr lang="en-US" altLang="vi-VN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1154" name="Text Box 18"/>
          <p:cNvSpPr txBox="1"/>
          <p:nvPr/>
        </p:nvSpPr>
        <p:spPr>
          <a:xfrm>
            <a:off x="2312988" y="4840288"/>
            <a:ext cx="4572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endParaRPr lang="en-US" altLang="vi-VN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1155" name="Text Box 19"/>
          <p:cNvSpPr txBox="1"/>
          <p:nvPr/>
        </p:nvSpPr>
        <p:spPr>
          <a:xfrm>
            <a:off x="5890895" y="4781550"/>
            <a:ext cx="157670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0 0</a:t>
            </a:r>
            <a:endParaRPr lang="en-US" altLang="vi-VN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1156" name="Text Box 20"/>
          <p:cNvSpPr txBox="1"/>
          <p:nvPr/>
        </p:nvSpPr>
        <p:spPr>
          <a:xfrm>
            <a:off x="6088063" y="4808220"/>
            <a:ext cx="693737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,</a:t>
            </a:r>
            <a:endParaRPr lang="en-US" altLang="vi-VN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10" name="Rectangle 22"/>
          <p:cNvSpPr/>
          <p:nvPr/>
        </p:nvSpPr>
        <p:spPr>
          <a:xfrm>
            <a:off x="914400" y="304800"/>
            <a:ext cx="8229600" cy="5635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ctr" eaLnBrk="1" hangingPunct="1"/>
            <a:endParaRPr lang="vi-VN" altLang="vi-VN" sz="28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1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1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91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91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91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91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91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91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2" grpId="0"/>
      <p:bldP spid="91144" grpId="0"/>
      <p:bldP spid="91145" grpId="0"/>
      <p:bldP spid="91146" grpId="0"/>
      <p:bldP spid="91148" grpId="0"/>
      <p:bldP spid="91153" grpId="0"/>
      <p:bldP spid="91155" grpId="0"/>
      <p:bldP spid="911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Picture 25" descr="Hình nền đẹp 168 - Hình nền - Phạm Thu Thảnh - Website trường mầm non Gia  Thượ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457200" y="0"/>
            <a:ext cx="9844088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1142" name="Text Box 6"/>
          <p:cNvSpPr txBox="1"/>
          <p:nvPr/>
        </p:nvSpPr>
        <p:spPr>
          <a:xfrm>
            <a:off x="2133600" y="4806633"/>
            <a:ext cx="3810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,</a:t>
            </a:r>
            <a:endParaRPr lang="en-US" altLang="vi-VN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6" name="Text Box 7"/>
          <p:cNvSpPr txBox="1"/>
          <p:nvPr/>
        </p:nvSpPr>
        <p:spPr>
          <a:xfrm>
            <a:off x="533400" y="838200"/>
            <a:ext cx="46482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Bài 2. Đặt tính rồi tính</a:t>
            </a:r>
            <a:endParaRPr lang="en-US" altLang="vi-VN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1144" name="Text Box 8"/>
          <p:cNvSpPr txBox="1"/>
          <p:nvPr/>
        </p:nvSpPr>
        <p:spPr>
          <a:xfrm>
            <a:off x="863600" y="2362200"/>
            <a:ext cx="312229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600" dirty="0">
                <a:latin typeface="Times New Roman" panose="02020603050405020304" pitchFamily="18" charset="0"/>
              </a:rPr>
              <a:t>c. 12,82 x 40</a:t>
            </a:r>
            <a:endParaRPr lang="en-US" altLang="vi-VN" sz="3600" dirty="0">
              <a:latin typeface="Times New Roman" panose="02020603050405020304" pitchFamily="18" charset="0"/>
            </a:endParaRPr>
          </a:p>
        </p:txBody>
      </p:sp>
      <p:sp>
        <p:nvSpPr>
          <p:cNvPr id="91145" name="Text Box 9"/>
          <p:cNvSpPr txBox="1"/>
          <p:nvPr/>
        </p:nvSpPr>
        <p:spPr>
          <a:xfrm>
            <a:off x="1752600" y="3200400"/>
            <a:ext cx="1981200" cy="1476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600" dirty="0">
                <a:latin typeface="Times New Roman" panose="02020603050405020304" pitchFamily="18" charset="0"/>
              </a:rPr>
              <a:t>12,82 </a:t>
            </a:r>
            <a:endParaRPr lang="en-US" altLang="vi-VN" sz="3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vi-VN" sz="3600" dirty="0">
                <a:latin typeface="Times New Roman" panose="02020603050405020304" pitchFamily="18" charset="0"/>
              </a:rPr>
              <a:t>     40</a:t>
            </a:r>
            <a:endParaRPr lang="en-US" altLang="vi-VN" sz="3600" dirty="0">
              <a:latin typeface="Times New Roman" panose="02020603050405020304" pitchFamily="18" charset="0"/>
            </a:endParaRPr>
          </a:p>
        </p:txBody>
      </p:sp>
      <p:sp>
        <p:nvSpPr>
          <p:cNvPr id="91146" name="Text Box 10"/>
          <p:cNvSpPr txBox="1"/>
          <p:nvPr/>
        </p:nvSpPr>
        <p:spPr>
          <a:xfrm>
            <a:off x="1371600" y="3733800"/>
            <a:ext cx="4572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200" dirty="0">
                <a:latin typeface="Times New Roman" panose="02020603050405020304" pitchFamily="18" charset="0"/>
              </a:rPr>
              <a:t>x</a:t>
            </a:r>
            <a:endParaRPr lang="en-US" altLang="vi-VN" sz="3200" dirty="0">
              <a:latin typeface="Times New Roman" panose="02020603050405020304" pitchFamily="18" charset="0"/>
            </a:endParaRPr>
          </a:p>
        </p:txBody>
      </p:sp>
      <p:sp>
        <p:nvSpPr>
          <p:cNvPr id="91147" name="Line 11"/>
          <p:cNvSpPr/>
          <p:nvPr/>
        </p:nvSpPr>
        <p:spPr>
          <a:xfrm>
            <a:off x="1752600" y="4825683"/>
            <a:ext cx="1143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1148" name="Text Box 12"/>
          <p:cNvSpPr txBox="1"/>
          <p:nvPr/>
        </p:nvSpPr>
        <p:spPr>
          <a:xfrm>
            <a:off x="1441450" y="4833938"/>
            <a:ext cx="16129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512 8</a:t>
            </a:r>
            <a:endParaRPr lang="en-US" altLang="vi-VN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1149" name="Text Box 13"/>
          <p:cNvSpPr txBox="1"/>
          <p:nvPr/>
        </p:nvSpPr>
        <p:spPr>
          <a:xfrm>
            <a:off x="4648200" y="2376805"/>
            <a:ext cx="32004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600" dirty="0">
                <a:latin typeface="Times New Roman" panose="02020603050405020304" pitchFamily="18" charset="0"/>
              </a:rPr>
              <a:t>d. 82,14 x 600</a:t>
            </a:r>
            <a:endParaRPr lang="en-US" altLang="vi-VN" sz="3600" dirty="0">
              <a:latin typeface="Times New Roman" panose="02020603050405020304" pitchFamily="18" charset="0"/>
            </a:endParaRPr>
          </a:p>
        </p:txBody>
      </p:sp>
      <p:sp>
        <p:nvSpPr>
          <p:cNvPr id="91150" name="Text Box 14"/>
          <p:cNvSpPr txBox="1"/>
          <p:nvPr/>
        </p:nvSpPr>
        <p:spPr>
          <a:xfrm>
            <a:off x="5410200" y="3200400"/>
            <a:ext cx="1502410" cy="1476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600" dirty="0">
                <a:latin typeface="Times New Roman" panose="02020603050405020304" pitchFamily="18" charset="0"/>
              </a:rPr>
              <a:t>82,14</a:t>
            </a:r>
            <a:endParaRPr lang="en-US" altLang="vi-VN" sz="36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vi-VN" sz="3600" dirty="0">
                <a:latin typeface="Times New Roman" panose="02020603050405020304" pitchFamily="18" charset="0"/>
              </a:rPr>
              <a:t>   600</a:t>
            </a:r>
            <a:endParaRPr lang="en-US" altLang="vi-VN" sz="3600" dirty="0">
              <a:latin typeface="Times New Roman" panose="02020603050405020304" pitchFamily="18" charset="0"/>
            </a:endParaRPr>
          </a:p>
        </p:txBody>
      </p:sp>
      <p:sp>
        <p:nvSpPr>
          <p:cNvPr id="91151" name="Text Box 15"/>
          <p:cNvSpPr txBox="1"/>
          <p:nvPr/>
        </p:nvSpPr>
        <p:spPr>
          <a:xfrm>
            <a:off x="4953000" y="3505200"/>
            <a:ext cx="4572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600" dirty="0">
                <a:latin typeface="Times New Roman" panose="02020603050405020304" pitchFamily="18" charset="0"/>
              </a:rPr>
              <a:t>x</a:t>
            </a:r>
            <a:endParaRPr lang="en-US" altLang="vi-VN" sz="3600" dirty="0">
              <a:latin typeface="Times New Roman" panose="02020603050405020304" pitchFamily="18" charset="0"/>
            </a:endParaRPr>
          </a:p>
        </p:txBody>
      </p:sp>
      <p:sp>
        <p:nvSpPr>
          <p:cNvPr id="91152" name="Line 16"/>
          <p:cNvSpPr/>
          <p:nvPr/>
        </p:nvSpPr>
        <p:spPr>
          <a:xfrm>
            <a:off x="4953000" y="4781550"/>
            <a:ext cx="2078038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1153" name="Text Box 17"/>
          <p:cNvSpPr txBox="1"/>
          <p:nvPr/>
        </p:nvSpPr>
        <p:spPr>
          <a:xfrm>
            <a:off x="4792980" y="4776470"/>
            <a:ext cx="1801813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49284</a:t>
            </a:r>
            <a:endParaRPr lang="en-US" altLang="vi-VN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1154" name="Text Box 18"/>
          <p:cNvSpPr txBox="1"/>
          <p:nvPr/>
        </p:nvSpPr>
        <p:spPr>
          <a:xfrm>
            <a:off x="2514283" y="4840288"/>
            <a:ext cx="457200" cy="646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endParaRPr lang="en-US" altLang="vi-VN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1155" name="Text Box 19"/>
          <p:cNvSpPr txBox="1"/>
          <p:nvPr/>
        </p:nvSpPr>
        <p:spPr>
          <a:xfrm>
            <a:off x="6043295" y="4781550"/>
            <a:ext cx="157670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00</a:t>
            </a:r>
            <a:endParaRPr lang="en-US" altLang="vi-VN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1156" name="Text Box 20"/>
          <p:cNvSpPr txBox="1"/>
          <p:nvPr/>
        </p:nvSpPr>
        <p:spPr>
          <a:xfrm>
            <a:off x="5901373" y="4800600"/>
            <a:ext cx="693737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,</a:t>
            </a:r>
            <a:endParaRPr lang="en-US" altLang="vi-VN" sz="36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10" name="Rectangle 22"/>
          <p:cNvSpPr/>
          <p:nvPr/>
        </p:nvSpPr>
        <p:spPr>
          <a:xfrm>
            <a:off x="914400" y="304800"/>
            <a:ext cx="8229600" cy="5635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ctr" eaLnBrk="1" hangingPunct="1"/>
            <a:endParaRPr lang="vi-VN" altLang="vi-VN" sz="28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1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1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91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91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91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91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91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91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2" grpId="0"/>
      <p:bldP spid="91144" grpId="0"/>
      <p:bldP spid="91145" grpId="0"/>
      <p:bldP spid="91146" grpId="0"/>
      <p:bldP spid="91148" grpId="0"/>
      <p:bldP spid="91153" grpId="0"/>
      <p:bldP spid="91155" grpId="0"/>
      <p:bldP spid="9115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2301</Words>
  <Application>WPS Presentation</Application>
  <PresentationFormat>On-screen Show (4:3)</PresentationFormat>
  <Paragraphs>184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28" baseType="lpstr">
      <vt:lpstr>Arial</vt:lpstr>
      <vt:lpstr>SimSun</vt:lpstr>
      <vt:lpstr>Wingdings</vt:lpstr>
      <vt:lpstr>Times New Roman</vt:lpstr>
      <vt:lpstr>Calibri</vt:lpstr>
      <vt:lpstr>Open Sans</vt:lpstr>
      <vt:lpstr>Microsoft YaHei</vt:lpstr>
      <vt:lpstr>Arial Unicode MS</vt:lpstr>
      <vt:lpstr>Arial-SGK-TV</vt:lpstr>
      <vt:lpstr>HP001 Kieu 2 5H</vt:lpstr>
      <vt:lpstr>Default Design</vt:lpstr>
      <vt:lpstr>1_Default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HOPHAT</dc:creator>
  <cp:lastModifiedBy>Hiền Hiền</cp:lastModifiedBy>
  <cp:revision>126</cp:revision>
  <dcterms:created xsi:type="dcterms:W3CDTF">2009-02-18T09:09:45Z</dcterms:created>
  <dcterms:modified xsi:type="dcterms:W3CDTF">2021-11-21T03:02:18Z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DAE5D45834504F21964C8A8F88F57A6B</vt:lpwstr>
  </property>
  <property fmtid="{D5CDD505-2E9C-101B-9397-08002B2CF9AE}" pid="3" name="KSOProductBuildVer">
    <vt:lpwstr>1033-11.2.0.10382</vt:lpwstr>
  </property>
</Properties>
</file>