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5"/>
  </p:notesMasterIdLst>
  <p:sldIdLst>
    <p:sldId id="364" r:id="rId2"/>
    <p:sldId id="365" r:id="rId3"/>
    <p:sldId id="388" r:id="rId4"/>
    <p:sldId id="368" r:id="rId5"/>
    <p:sldId id="344" r:id="rId6"/>
    <p:sldId id="369" r:id="rId7"/>
    <p:sldId id="372" r:id="rId8"/>
    <p:sldId id="322" r:id="rId9"/>
    <p:sldId id="373" r:id="rId10"/>
    <p:sldId id="291" r:id="rId11"/>
    <p:sldId id="374" r:id="rId12"/>
    <p:sldId id="376" r:id="rId13"/>
    <p:sldId id="396" r:id="rId14"/>
    <p:sldId id="377" r:id="rId15"/>
    <p:sldId id="384" r:id="rId16"/>
    <p:sldId id="378" r:id="rId17"/>
    <p:sldId id="323" r:id="rId18"/>
    <p:sldId id="379" r:id="rId19"/>
    <p:sldId id="386" r:id="rId20"/>
    <p:sldId id="389" r:id="rId21"/>
    <p:sldId id="300" r:id="rId22"/>
    <p:sldId id="331" r:id="rId23"/>
    <p:sldId id="272" r:id="rId24"/>
  </p:sldIdLst>
  <p:sldSz cx="9144000" cy="5715000" type="screen16x10"/>
  <p:notesSz cx="6858000" cy="9144000"/>
  <p:embeddedFontLst>
    <p:embeddedFont>
      <p:font typeface="Century Gothic" pitchFamily="34" charset="0"/>
      <p:regular r:id="rId26"/>
      <p:bold r:id="rId27"/>
      <p:italic r:id="rId28"/>
      <p:boldItalic r:id="rId29"/>
    </p:embeddedFont>
    <p:embeddedFont>
      <p:font typeface="VNI-Avo" pitchFamily="2" charset="0"/>
      <p:regular r:id="rId30"/>
      <p:bold r:id="rId31"/>
      <p:italic r:id="rId32"/>
      <p:boldItalic r:id="rId33"/>
    </p:embeddedFont>
    <p:embeddedFont>
      <p:font typeface="#9Slide03 Quicksand Bold" charset="0"/>
      <p:bold r:id="rId34"/>
    </p:embeddedFont>
    <p:embeddedFont>
      <p:font typeface="宋体" pitchFamily="2" charset="-122"/>
      <p:regular r:id="rId35"/>
    </p:embeddedFont>
    <p:embeddedFont>
      <p:font typeface="#9Slide03 Quicksand Medium" charset="0"/>
      <p:regular r:id="rId36"/>
    </p:embeddedFont>
    <p:embeddedFont>
      <p:font typeface="HP001 4 hàng" charset="0"/>
      <p:regular r:id="rId37"/>
      <p:bold r:id="rId38"/>
    </p:embeddedFont>
    <p:embeddedFont>
      <p:font typeface="Calibri" pitchFamily="34" charset="0"/>
      <p:regular r:id="rId39"/>
      <p:bold r:id="rId40"/>
      <p:italic r:id="rId41"/>
      <p:boldItalic r:id="rId42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CC"/>
    <a:srgbClr val="FFFF99"/>
    <a:srgbClr val="FF66FF"/>
    <a:srgbClr val="0066CC"/>
    <a:srgbClr val="FFCCFF"/>
    <a:srgbClr val="99FFCC"/>
    <a:srgbClr val="00CCFF"/>
    <a:srgbClr val="33CC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88467" autoAdjust="0"/>
  </p:normalViewPr>
  <p:slideViewPr>
    <p:cSldViewPr snapToGrid="0">
      <p:cViewPr>
        <p:scale>
          <a:sx n="80" d="100"/>
          <a:sy n="80" d="100"/>
        </p:scale>
        <p:origin x="-1128" y="-5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37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6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03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7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858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8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417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56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g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h.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815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44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g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h.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4870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2021/10/12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Chuyen%20de%20QUYEN%20TRE%20EM\Audio\Di%20hoc%20-%20Xuan%20mai.mp3" TargetMode="External"/><Relationship Id="rId1" Type="http://schemas.openxmlformats.org/officeDocument/2006/relationships/audio" Target="file:///D:\BAI%20GIANG%20DIEN%20TU\CHUYEN%20DE%20DAO%20DUC%201\Du%20lieu%20thuc%20hanh\chi%20nga%20em%20nang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2" y="285750"/>
            <a:ext cx="8229599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535053"/>
            <a:ext cx="834233" cy="8342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51360" y="455322"/>
            <a:ext cx="429517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16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9710" y="1882771"/>
            <a:ext cx="9004290" cy="1412694"/>
          </a:xfrm>
          <a:prstGeom prst="rect">
            <a:avLst/>
          </a:prstGeom>
          <a:noFill/>
        </p:spPr>
        <p:txBody>
          <a:bodyPr wrap="square" lIns="82296" tIns="41148" rIns="82296" bIns="41148">
            <a:spAutoFit/>
          </a:bodyPr>
          <a:lstStyle/>
          <a:p>
            <a:pPr algn="ctr" defTabSz="685800">
              <a:defRPr/>
            </a:pPr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QUÝ THẦY CÔ</a:t>
            </a:r>
          </a:p>
          <a:p>
            <a:pPr algn="ctr" defTabSz="685800">
              <a:defRPr/>
            </a:pPr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CÙNG CÁC EM HỌC SINH</a:t>
            </a:r>
          </a:p>
          <a:p>
            <a:pPr algn="ctr" defTabSz="685800">
              <a:defRPr/>
            </a:pPr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HỌC VẦN</a:t>
            </a:r>
          </a:p>
        </p:txBody>
      </p:sp>
      <p:pic>
        <p:nvPicPr>
          <p:cNvPr id="6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25378" y="3762684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972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6666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1014461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58" y="167197"/>
            <a:ext cx="8436251" cy="735109"/>
          </a:xfrm>
          <a:prstGeom prst="rect">
            <a:avLst/>
          </a:prstGeom>
          <a:noFill/>
        </p:spPr>
        <p:txBody>
          <a:bodyPr wrap="square" lIns="87920" tIns="43960" rIns="87920" bIns="43960" rtlCol="0">
            <a:spAutoFit/>
          </a:bodyPr>
          <a:lstStyle/>
          <a:p>
            <a:pPr lvl="0">
              <a:defRPr/>
            </a:pPr>
            <a:r>
              <a:rPr lang="en-US" sz="21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2. </a:t>
            </a:r>
            <a:r>
              <a:rPr lang="en-US" sz="21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Gạch</a:t>
            </a:r>
            <a:r>
              <a:rPr lang="en-US" sz="21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1 </a:t>
            </a:r>
            <a:r>
              <a:rPr lang="en-US" sz="21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gạch</a:t>
            </a:r>
            <a:r>
              <a:rPr lang="en-US" sz="21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dưới</a:t>
            </a:r>
            <a:r>
              <a:rPr lang="en-US" sz="21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tiếng</a:t>
            </a:r>
            <a:r>
              <a:rPr lang="en-US" sz="21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1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</a:rPr>
              <a:t>có</a:t>
            </a:r>
            <a:r>
              <a:rPr lang="en-US" sz="2100" b="1" dirty="0" smtClean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#9Slide03 Quicksand Bold" panose="00000800000000000000" pitchFamily="2" charset="0"/>
              </a:rPr>
              <a:t>p</a:t>
            </a:r>
            <a:r>
              <a:rPr lang="en-US" sz="2100" b="1" dirty="0" smtClean="0">
                <a:solidFill>
                  <a:srgbClr val="006600"/>
                </a:solidFill>
                <a:latin typeface="#9Slide03 Quicksand Bold" panose="00000800000000000000" pitchFamily="2" charset="0"/>
              </a:rPr>
              <a:t>.</a:t>
            </a:r>
            <a:endParaRPr lang="en-US" sz="2100" b="1" dirty="0">
              <a:solidFill>
                <a:srgbClr val="006600"/>
              </a:solidFill>
              <a:latin typeface="#9Slide03 Quicksand Bold" panose="00000800000000000000" pitchFamily="2" charset="0"/>
            </a:endParaRPr>
          </a:p>
          <a:p>
            <a:pPr lvl="0">
              <a:defRPr/>
            </a:pPr>
            <a:r>
              <a:rPr lang="en-US" sz="21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  </a:t>
            </a:r>
            <a:r>
              <a:rPr lang="en-US" sz="21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Gạch</a:t>
            </a:r>
            <a:r>
              <a:rPr lang="en-US" sz="21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2 </a:t>
            </a:r>
            <a:r>
              <a:rPr lang="en-US" sz="21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gạch</a:t>
            </a:r>
            <a:r>
              <a:rPr lang="en-US" sz="21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dưới</a:t>
            </a:r>
            <a:r>
              <a:rPr lang="en-US" sz="21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tiếng</a:t>
            </a:r>
            <a:r>
              <a:rPr lang="en-US" sz="21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có</a:t>
            </a:r>
            <a:r>
              <a:rPr lang="en-US" sz="21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100" b="1" dirty="0" smtClean="0">
                <a:solidFill>
                  <a:srgbClr val="FF0000"/>
                </a:solidFill>
                <a:latin typeface="#9Slide03 Quicksand Bold" panose="00000800000000000000" pitchFamily="2" charset="0"/>
              </a:rPr>
              <a:t>ph</a:t>
            </a:r>
            <a:r>
              <a:rPr lang="en-US" sz="2100" b="1" dirty="0" smtClean="0">
                <a:solidFill>
                  <a:srgbClr val="006600"/>
                </a:solidFill>
                <a:latin typeface="#9Slide03 Quicksand Bold" panose="00000800000000000000" pitchFamily="2" charset="0"/>
              </a:rPr>
              <a:t>.</a:t>
            </a:r>
            <a:endParaRPr lang="en-US" sz="2100" b="1" dirty="0">
              <a:solidFill>
                <a:srgbClr val="FF0000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22" name="Round Diagonal Corner Rectangle 21">
            <a:extLst>
              <a:ext uri="{FF2B5EF4-FFF2-40B4-BE49-F238E27FC236}">
                <a16:creationId xmlns="" xmlns:a16="http://schemas.microsoft.com/office/drawing/2014/main" id="{6CBA2297-94B4-CB4E-9DB9-747206735D09}"/>
              </a:ext>
            </a:extLst>
          </p:cNvPr>
          <p:cNvSpPr/>
          <p:nvPr/>
        </p:nvSpPr>
        <p:spPr>
          <a:xfrm>
            <a:off x="690541" y="1689845"/>
            <a:ext cx="2039112" cy="6579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p</a:t>
            </a:r>
            <a:r>
              <a:rPr lang="en-US" sz="36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a </a:t>
            </a:r>
            <a:r>
              <a:rPr lang="en-US" sz="36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nô</a:t>
            </a:r>
            <a:endParaRPr lang="en-US" sz="36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29" name="Round Diagonal Corner Rectangle 28">
            <a:extLst>
              <a:ext uri="{FF2B5EF4-FFF2-40B4-BE49-F238E27FC236}">
                <a16:creationId xmlns="" xmlns:a16="http://schemas.microsoft.com/office/drawing/2014/main" id="{0C78768A-3D94-3C4C-9BD3-B359C536ACCF}"/>
              </a:ext>
            </a:extLst>
          </p:cNvPr>
          <p:cNvSpPr/>
          <p:nvPr/>
        </p:nvSpPr>
        <p:spPr>
          <a:xfrm>
            <a:off x="6497445" y="1678944"/>
            <a:ext cx="1836327" cy="6579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p</a:t>
            </a:r>
            <a:r>
              <a:rPr lang="en-US" sz="36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hở</a:t>
            </a:r>
            <a:r>
              <a:rPr lang="en-US" sz="36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bò</a:t>
            </a:r>
            <a:endParaRPr lang="en-US" sz="36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30" name="Round Diagonal Corner Rectangle 29">
            <a:extLst>
              <a:ext uri="{FF2B5EF4-FFF2-40B4-BE49-F238E27FC236}">
                <a16:creationId xmlns="" xmlns:a16="http://schemas.microsoft.com/office/drawing/2014/main" id="{F3D8BA40-632F-6846-85C3-5B846CAFD3B9}"/>
              </a:ext>
            </a:extLst>
          </p:cNvPr>
          <p:cNvSpPr/>
          <p:nvPr/>
        </p:nvSpPr>
        <p:spPr>
          <a:xfrm>
            <a:off x="3589940" y="1678944"/>
            <a:ext cx="2185827" cy="6579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phà</a:t>
            </a:r>
            <a:endParaRPr lang="en-US" sz="36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31" name="Round Diagonal Corner Rectangle 30">
            <a:extLst>
              <a:ext uri="{FF2B5EF4-FFF2-40B4-BE49-F238E27FC236}">
                <a16:creationId xmlns="" xmlns:a16="http://schemas.microsoft.com/office/drawing/2014/main" id="{ABC161FC-4F8B-4446-B96C-7FBB92DEC9DE}"/>
              </a:ext>
            </a:extLst>
          </p:cNvPr>
          <p:cNvSpPr/>
          <p:nvPr/>
        </p:nvSpPr>
        <p:spPr>
          <a:xfrm>
            <a:off x="2209100" y="3346126"/>
            <a:ext cx="1591393" cy="6579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phi</a:t>
            </a:r>
            <a:endParaRPr lang="en-US" sz="36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33" name="Round Diagonal Corner Rectangle 32">
            <a:extLst>
              <a:ext uri="{FF2B5EF4-FFF2-40B4-BE49-F238E27FC236}">
                <a16:creationId xmlns="" xmlns:a16="http://schemas.microsoft.com/office/drawing/2014/main" id="{5B820D75-B803-1644-9B33-C9C111F99459}"/>
              </a:ext>
            </a:extLst>
          </p:cNvPr>
          <p:cNvSpPr/>
          <p:nvPr/>
        </p:nvSpPr>
        <p:spPr>
          <a:xfrm>
            <a:off x="4953209" y="3346126"/>
            <a:ext cx="2153951" cy="6579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c</a:t>
            </a:r>
            <a:r>
              <a:rPr lang="en-US" sz="36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à</a:t>
            </a:r>
            <a:r>
              <a:rPr lang="en-US" sz="36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phê</a:t>
            </a:r>
            <a:endParaRPr lang="en-US" sz="36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82F34E69-E24A-864E-9F54-9F8AD910A9F9}"/>
              </a:ext>
            </a:extLst>
          </p:cNvPr>
          <p:cNvSpPr/>
          <p:nvPr/>
        </p:nvSpPr>
        <p:spPr>
          <a:xfrm>
            <a:off x="1548404" y="1193165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1</a:t>
            </a:r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1241C105-18F9-4B44-9D42-6B1BC60914DA}"/>
              </a:ext>
            </a:extLst>
          </p:cNvPr>
          <p:cNvSpPr/>
          <p:nvPr/>
        </p:nvSpPr>
        <p:spPr>
          <a:xfrm>
            <a:off x="4410307" y="1193165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2</a:t>
            </a:r>
          </a:p>
        </p:txBody>
      </p: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B043D3F9-445B-ED4B-A554-47813D2BF2FB}"/>
              </a:ext>
            </a:extLst>
          </p:cNvPr>
          <p:cNvSpPr/>
          <p:nvPr/>
        </p:nvSpPr>
        <p:spPr>
          <a:xfrm>
            <a:off x="7131448" y="1193165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3</a:t>
            </a:r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3392BFAE-ADDC-B740-93AD-EE57D826DFA2}"/>
              </a:ext>
            </a:extLst>
          </p:cNvPr>
          <p:cNvSpPr/>
          <p:nvPr/>
        </p:nvSpPr>
        <p:spPr>
          <a:xfrm>
            <a:off x="2857427" y="2822782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4</a:t>
            </a:r>
          </a:p>
        </p:txBody>
      </p:sp>
      <p:sp>
        <p:nvSpPr>
          <p:cNvPr id="42" name="Oval 41">
            <a:extLst>
              <a:ext uri="{FF2B5EF4-FFF2-40B4-BE49-F238E27FC236}">
                <a16:creationId xmlns="" xmlns:a16="http://schemas.microsoft.com/office/drawing/2014/main" id="{F70CFCFA-1C2C-9A48-BF87-2DD80D926395}"/>
              </a:ext>
            </a:extLst>
          </p:cNvPr>
          <p:cNvSpPr/>
          <p:nvPr/>
        </p:nvSpPr>
        <p:spPr>
          <a:xfrm>
            <a:off x="5911278" y="2822781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5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15F37BF3-D452-A941-BDAB-BDD1E4BD2264}"/>
              </a:ext>
            </a:extLst>
          </p:cNvPr>
          <p:cNvCxnSpPr>
            <a:cxnSpLocks/>
          </p:cNvCxnSpPr>
          <p:nvPr/>
        </p:nvCxnSpPr>
        <p:spPr>
          <a:xfrm flipV="1">
            <a:off x="1025899" y="2265078"/>
            <a:ext cx="663498" cy="3259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2647742" y="3925987"/>
            <a:ext cx="732572" cy="78061"/>
            <a:chOff x="2647742" y="3925987"/>
            <a:chExt cx="732572" cy="78061"/>
          </a:xfrm>
        </p:grpSpPr>
        <p:cxnSp>
          <p:nvCxnSpPr>
            <p:cNvPr id="45" name="Straight Connector 44">
              <a:extLst>
                <a:ext uri="{FF2B5EF4-FFF2-40B4-BE49-F238E27FC236}">
                  <a16:creationId xmlns="" xmlns:a16="http://schemas.microsoft.com/office/drawing/2014/main" id="{E1E4C307-E8C4-0F47-A9DD-3F1DE4723080}"/>
                </a:ext>
              </a:extLst>
            </p:cNvPr>
            <p:cNvCxnSpPr>
              <a:cxnSpLocks/>
            </p:cNvCxnSpPr>
            <p:nvPr/>
          </p:nvCxnSpPr>
          <p:spPr>
            <a:xfrm>
              <a:off x="2657927" y="3925987"/>
              <a:ext cx="722387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7ADA24E3-FBDF-7C47-9B23-1A0E28E13641}"/>
                </a:ext>
              </a:extLst>
            </p:cNvPr>
            <p:cNvCxnSpPr>
              <a:cxnSpLocks/>
            </p:cNvCxnSpPr>
            <p:nvPr/>
          </p:nvCxnSpPr>
          <p:spPr>
            <a:xfrm>
              <a:off x="2647742" y="4004048"/>
              <a:ext cx="727291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4196859" y="2199387"/>
            <a:ext cx="1049719" cy="65691"/>
            <a:chOff x="4196859" y="2199387"/>
            <a:chExt cx="1049719" cy="65691"/>
          </a:xfrm>
        </p:grpSpPr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8E5BDB17-CCFE-764A-A36C-B698F9F9280E}"/>
                </a:ext>
              </a:extLst>
            </p:cNvPr>
            <p:cNvCxnSpPr>
              <a:cxnSpLocks/>
            </p:cNvCxnSpPr>
            <p:nvPr/>
          </p:nvCxnSpPr>
          <p:spPr>
            <a:xfrm>
              <a:off x="4196859" y="2199387"/>
              <a:ext cx="1049719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E4A8E7D2-4C02-1F41-80E9-A77635D5142E}"/>
                </a:ext>
              </a:extLst>
            </p:cNvPr>
            <p:cNvCxnSpPr>
              <a:cxnSpLocks/>
            </p:cNvCxnSpPr>
            <p:nvPr/>
          </p:nvCxnSpPr>
          <p:spPr>
            <a:xfrm>
              <a:off x="4196859" y="2265078"/>
              <a:ext cx="1049719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6684298" y="2193941"/>
            <a:ext cx="818484" cy="71137"/>
            <a:chOff x="6684298" y="2193941"/>
            <a:chExt cx="818484" cy="71137"/>
          </a:xfrm>
        </p:grpSpPr>
        <p:cxnSp>
          <p:nvCxnSpPr>
            <p:cNvPr id="51" name="Straight Connector 50">
              <a:extLst>
                <a:ext uri="{FF2B5EF4-FFF2-40B4-BE49-F238E27FC236}">
                  <a16:creationId xmlns="" xmlns:a16="http://schemas.microsoft.com/office/drawing/2014/main" id="{4A83BA59-F8EA-1A4C-AC6E-17CCB5ACF564}"/>
                </a:ext>
              </a:extLst>
            </p:cNvPr>
            <p:cNvCxnSpPr>
              <a:cxnSpLocks/>
            </p:cNvCxnSpPr>
            <p:nvPr/>
          </p:nvCxnSpPr>
          <p:spPr>
            <a:xfrm>
              <a:off x="6684298" y="2265078"/>
              <a:ext cx="818483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="" xmlns:a16="http://schemas.microsoft.com/office/drawing/2014/main" id="{245F62F3-94CD-3E4F-873A-97F3C2FFDA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84299" y="2193941"/>
              <a:ext cx="818483" cy="16292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984E4E0D-040A-1A43-98CE-6BC06BCE721A}"/>
              </a:ext>
            </a:extLst>
          </p:cNvPr>
          <p:cNvCxnSpPr>
            <a:cxnSpLocks/>
            <a:stCxn id="26" idx="3"/>
          </p:cNvCxnSpPr>
          <p:nvPr/>
        </p:nvCxnSpPr>
        <p:spPr>
          <a:xfrm flipH="1">
            <a:off x="1293543" y="1469191"/>
            <a:ext cx="302220" cy="2097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C29276D0-F077-CF4A-9179-FD5619861425}"/>
              </a:ext>
            </a:extLst>
          </p:cNvPr>
          <p:cNvCxnSpPr>
            <a:cxnSpLocks/>
            <a:stCxn id="26" idx="5"/>
          </p:cNvCxnSpPr>
          <p:nvPr/>
        </p:nvCxnSpPr>
        <p:spPr>
          <a:xfrm>
            <a:off x="1824431" y="1469191"/>
            <a:ext cx="282011" cy="2141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174E8C96-2C59-8348-91F7-EAE5D1989439}"/>
              </a:ext>
            </a:extLst>
          </p:cNvPr>
          <p:cNvCxnSpPr>
            <a:cxnSpLocks/>
          </p:cNvCxnSpPr>
          <p:nvPr/>
        </p:nvCxnSpPr>
        <p:spPr>
          <a:xfrm flipH="1">
            <a:off x="4134073" y="1468839"/>
            <a:ext cx="302220" cy="2097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="" xmlns:a16="http://schemas.microsoft.com/office/drawing/2014/main" id="{DF743056-8523-4F4B-A42A-28A43B941926}"/>
              </a:ext>
            </a:extLst>
          </p:cNvPr>
          <p:cNvCxnSpPr>
            <a:cxnSpLocks/>
          </p:cNvCxnSpPr>
          <p:nvPr/>
        </p:nvCxnSpPr>
        <p:spPr>
          <a:xfrm>
            <a:off x="4671198" y="1459690"/>
            <a:ext cx="282011" cy="2141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="" xmlns:a16="http://schemas.microsoft.com/office/drawing/2014/main" id="{40A07196-6A61-0341-AFE4-F8F1B31A10D7}"/>
              </a:ext>
            </a:extLst>
          </p:cNvPr>
          <p:cNvCxnSpPr>
            <a:cxnSpLocks/>
          </p:cNvCxnSpPr>
          <p:nvPr/>
        </p:nvCxnSpPr>
        <p:spPr>
          <a:xfrm flipH="1">
            <a:off x="6891454" y="1464132"/>
            <a:ext cx="302220" cy="2097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3367A60D-FFD3-114D-9CF4-FA5925CE0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013" y="3111067"/>
            <a:ext cx="317500" cy="228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F183EF27-7B34-BC4E-93CA-F2F69529B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978" y="3111067"/>
            <a:ext cx="317500" cy="228600"/>
          </a:xfrm>
          <a:prstGeom prst="rect">
            <a:avLst/>
          </a:prstGeom>
        </p:spPr>
      </p:pic>
      <p:cxnSp>
        <p:nvCxnSpPr>
          <p:cNvPr id="57" name="Straight Connector 56">
            <a:extLst>
              <a:ext uri="{FF2B5EF4-FFF2-40B4-BE49-F238E27FC236}">
                <a16:creationId xmlns="" xmlns:a16="http://schemas.microsoft.com/office/drawing/2014/main" id="{B1A4777A-46E9-1348-9C1F-3AF47C3D248F}"/>
              </a:ext>
            </a:extLst>
          </p:cNvPr>
          <p:cNvCxnSpPr>
            <a:cxnSpLocks/>
          </p:cNvCxnSpPr>
          <p:nvPr/>
        </p:nvCxnSpPr>
        <p:spPr>
          <a:xfrm>
            <a:off x="7432530" y="1453275"/>
            <a:ext cx="282011" cy="2141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DB7661FF-A95A-F941-B4E7-8454BDA6DD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427" y="3117526"/>
            <a:ext cx="304800" cy="228600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="" xmlns:a16="http://schemas.microsoft.com/office/drawing/2014/main" id="{3DD77D0E-DC4E-F946-9683-DBB7176652DC}"/>
              </a:ext>
            </a:extLst>
          </p:cNvPr>
          <p:cNvCxnSpPr>
            <a:cxnSpLocks/>
          </p:cNvCxnSpPr>
          <p:nvPr/>
        </p:nvCxnSpPr>
        <p:spPr>
          <a:xfrm>
            <a:off x="6179871" y="3100106"/>
            <a:ext cx="282011" cy="2141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5983182" y="3904763"/>
            <a:ext cx="732572" cy="78061"/>
            <a:chOff x="5983182" y="3904763"/>
            <a:chExt cx="732572" cy="78061"/>
          </a:xfrm>
        </p:grpSpPr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E1E4C307-E8C4-0F47-A9DD-3F1DE4723080}"/>
                </a:ext>
              </a:extLst>
            </p:cNvPr>
            <p:cNvCxnSpPr>
              <a:cxnSpLocks/>
            </p:cNvCxnSpPr>
            <p:nvPr/>
          </p:nvCxnSpPr>
          <p:spPr>
            <a:xfrm>
              <a:off x="5993367" y="3904763"/>
              <a:ext cx="722387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7ADA24E3-FBDF-7C47-9B23-1A0E28E13641}"/>
                </a:ext>
              </a:extLst>
            </p:cNvPr>
            <p:cNvCxnSpPr>
              <a:cxnSpLocks/>
            </p:cNvCxnSpPr>
            <p:nvPr/>
          </p:nvCxnSpPr>
          <p:spPr>
            <a:xfrm>
              <a:off x="5983182" y="3982824"/>
              <a:ext cx="727291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964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88"/>
          <a:stretch/>
        </p:blipFill>
        <p:spPr>
          <a:xfrm>
            <a:off x="327546" y="-109182"/>
            <a:ext cx="8508156" cy="244726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0611100D-1A05-6346-AACF-34066287A9A1}"/>
              </a:ext>
            </a:extLst>
          </p:cNvPr>
          <p:cNvCxnSpPr>
            <a:cxnSpLocks/>
          </p:cNvCxnSpPr>
          <p:nvPr/>
        </p:nvCxnSpPr>
        <p:spPr>
          <a:xfrm>
            <a:off x="2054926" y="1158109"/>
            <a:ext cx="759453" cy="33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50C38388-A25A-FB4C-9011-DFFE393093CE}"/>
              </a:ext>
            </a:extLst>
          </p:cNvPr>
          <p:cNvCxnSpPr>
            <a:cxnSpLocks/>
          </p:cNvCxnSpPr>
          <p:nvPr/>
        </p:nvCxnSpPr>
        <p:spPr>
          <a:xfrm flipV="1">
            <a:off x="3321205" y="1158109"/>
            <a:ext cx="1041085" cy="33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FEBFC717-263F-0248-B7CE-22A1D0295591}"/>
              </a:ext>
            </a:extLst>
          </p:cNvPr>
          <p:cNvCxnSpPr>
            <a:cxnSpLocks/>
          </p:cNvCxnSpPr>
          <p:nvPr/>
        </p:nvCxnSpPr>
        <p:spPr>
          <a:xfrm>
            <a:off x="2763982" y="1511478"/>
            <a:ext cx="8028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8E143EB9-2AF1-8B40-B185-F6858440A6FC}"/>
              </a:ext>
            </a:extLst>
          </p:cNvPr>
          <p:cNvCxnSpPr>
            <a:cxnSpLocks/>
          </p:cNvCxnSpPr>
          <p:nvPr/>
        </p:nvCxnSpPr>
        <p:spPr>
          <a:xfrm>
            <a:off x="3706396" y="1511478"/>
            <a:ext cx="148908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D999A7B2-70E6-7F4C-A9BB-AFC04261D4C7}"/>
              </a:ext>
            </a:extLst>
          </p:cNvPr>
          <p:cNvCxnSpPr>
            <a:cxnSpLocks/>
          </p:cNvCxnSpPr>
          <p:nvPr/>
        </p:nvCxnSpPr>
        <p:spPr>
          <a:xfrm>
            <a:off x="2341534" y="1870293"/>
            <a:ext cx="1667975" cy="196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4CF8CC78-5A93-4B4E-B3F7-810179F80520}"/>
              </a:ext>
            </a:extLst>
          </p:cNvPr>
          <p:cNvCxnSpPr>
            <a:cxnSpLocks/>
          </p:cNvCxnSpPr>
          <p:nvPr/>
        </p:nvCxnSpPr>
        <p:spPr>
          <a:xfrm>
            <a:off x="7416382" y="1876307"/>
            <a:ext cx="6078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9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4" t="41363" r="7814"/>
          <a:stretch/>
        </p:blipFill>
        <p:spPr>
          <a:xfrm>
            <a:off x="1078173" y="2303361"/>
            <a:ext cx="7163002" cy="356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" y="-1156"/>
            <a:ext cx="8958805" cy="5716156"/>
          </a:xfrm>
        </p:spPr>
      </p:pic>
      <p:cxnSp>
        <p:nvCxnSpPr>
          <p:cNvPr id="10" name="Straight Connector 9"/>
          <p:cNvCxnSpPr/>
          <p:nvPr/>
        </p:nvCxnSpPr>
        <p:spPr>
          <a:xfrm flipH="1">
            <a:off x="4221088" y="941696"/>
            <a:ext cx="105251" cy="3275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7083041" y="1282182"/>
            <a:ext cx="105251" cy="3275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888579" y="1618770"/>
            <a:ext cx="105251" cy="3275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572403" y="1609729"/>
            <a:ext cx="105251" cy="3275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8128071" y="1596264"/>
            <a:ext cx="105251" cy="3275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2321039" y="1961026"/>
            <a:ext cx="105251" cy="3275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866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5" y="0"/>
            <a:ext cx="8768800" cy="5716156"/>
          </a:xfrm>
        </p:spPr>
      </p:pic>
      <p:sp>
        <p:nvSpPr>
          <p:cNvPr id="6" name="Oval 5">
            <a:extLst>
              <a:ext uri="{FF2B5EF4-FFF2-40B4-BE49-F238E27FC236}">
                <a16:creationId xmlns="" xmlns:a16="http://schemas.microsoft.com/office/drawing/2014/main" id="{F9CDC2F2-3E46-3A47-B9F4-049BABD3AB48}"/>
              </a:ext>
            </a:extLst>
          </p:cNvPr>
          <p:cNvSpPr/>
          <p:nvPr/>
        </p:nvSpPr>
        <p:spPr>
          <a:xfrm>
            <a:off x="847001" y="897465"/>
            <a:ext cx="334537" cy="3138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7778793F-5E0F-394C-B59D-40222FEDC024}"/>
              </a:ext>
            </a:extLst>
          </p:cNvPr>
          <p:cNvSpPr/>
          <p:nvPr/>
        </p:nvSpPr>
        <p:spPr>
          <a:xfrm>
            <a:off x="824269" y="1591292"/>
            <a:ext cx="334537" cy="2983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212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51403" cy="5716156"/>
          </a:xfrm>
        </p:spPr>
      </p:pic>
    </p:spTree>
    <p:extLst>
      <p:ext uri="{BB962C8B-B14F-4D97-AF65-F5344CB8AC3E}">
        <p14:creationId xmlns:p14="http://schemas.microsoft.com/office/powerpoint/2010/main" val="311073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1014461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30179FF9-5C59-E344-8BF6-F9AD6CA16009}"/>
              </a:ext>
            </a:extLst>
          </p:cNvPr>
          <p:cNvSpPr/>
          <p:nvPr/>
        </p:nvSpPr>
        <p:spPr>
          <a:xfrm>
            <a:off x="301081" y="472987"/>
            <a:ext cx="613320" cy="401398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E87E938-099E-414E-BEF3-4C505AABB764}"/>
              </a:ext>
            </a:extLst>
          </p:cNvPr>
          <p:cNvSpPr txBox="1"/>
          <p:nvPr/>
        </p:nvSpPr>
        <p:spPr>
          <a:xfrm>
            <a:off x="1005062" y="428358"/>
            <a:ext cx="16802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Nối</a:t>
            </a:r>
            <a:r>
              <a:rPr lang="en-US" sz="24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đúng</a:t>
            </a:r>
            <a:r>
              <a:rPr lang="en-US" sz="24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: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D5575A4A-6073-2D4C-8771-61261D9D7A70}"/>
              </a:ext>
            </a:extLst>
          </p:cNvPr>
          <p:cNvCxnSpPr>
            <a:cxnSpLocks/>
            <a:endCxn id="22" idx="1"/>
          </p:cNvCxnSpPr>
          <p:nvPr/>
        </p:nvCxnSpPr>
        <p:spPr>
          <a:xfrm>
            <a:off x="3607886" y="2631356"/>
            <a:ext cx="1192868" cy="140003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BECB20A0-37BC-124B-B833-4B70C553BCD3}"/>
              </a:ext>
            </a:extLst>
          </p:cNvPr>
          <p:cNvCxnSpPr>
            <a:cxnSpLocks/>
            <a:stCxn id="14" idx="0"/>
          </p:cNvCxnSpPr>
          <p:nvPr/>
        </p:nvCxnSpPr>
        <p:spPr>
          <a:xfrm flipV="1">
            <a:off x="3236956" y="2533384"/>
            <a:ext cx="1659135" cy="158460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Round Diagonal Corner Rectangle 12">
            <a:extLst>
              <a:ext uri="{FF2B5EF4-FFF2-40B4-BE49-F238E27FC236}">
                <a16:creationId xmlns="" xmlns:a16="http://schemas.microsoft.com/office/drawing/2014/main" id="{3FB197CE-258B-F446-B0DC-29FC88B54617}"/>
              </a:ext>
            </a:extLst>
          </p:cNvPr>
          <p:cNvSpPr/>
          <p:nvPr/>
        </p:nvSpPr>
        <p:spPr>
          <a:xfrm>
            <a:off x="611757" y="2011556"/>
            <a:ext cx="3092142" cy="657922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Nhà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dì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Nga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,</a:t>
            </a:r>
            <a:endParaRPr lang="en-US" sz="32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14" name="Round Diagonal Corner Rectangle 13">
            <a:extLst>
              <a:ext uri="{FF2B5EF4-FFF2-40B4-BE49-F238E27FC236}">
                <a16:creationId xmlns="" xmlns:a16="http://schemas.microsoft.com/office/drawing/2014/main" id="{D9288685-537A-F84D-B0F6-1932B0217261}"/>
              </a:ext>
            </a:extLst>
          </p:cNvPr>
          <p:cNvSpPr/>
          <p:nvPr/>
        </p:nvSpPr>
        <p:spPr>
          <a:xfrm>
            <a:off x="607741" y="3789025"/>
            <a:ext cx="2629215" cy="657922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Cả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nhà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 Bi</a:t>
            </a:r>
            <a:endParaRPr lang="en-US" sz="32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="" xmlns:a16="http://schemas.microsoft.com/office/drawing/2014/main" id="{24D4DE8B-D9EB-FA41-8B0B-B46666D0B18E}"/>
              </a:ext>
            </a:extLst>
          </p:cNvPr>
          <p:cNvSpPr/>
          <p:nvPr/>
        </p:nvSpPr>
        <p:spPr>
          <a:xfrm>
            <a:off x="4896091" y="2050937"/>
            <a:ext cx="4011616" cy="657922"/>
          </a:xfrm>
          <a:prstGeom prst="round2DiagRect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đi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phố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, </a:t>
            </a:r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ghé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nhà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dì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.</a:t>
            </a:r>
            <a:endParaRPr lang="en-US" sz="32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16" name="Round Diagonal Corner Rectangle 15">
            <a:extLst>
              <a:ext uri="{FF2B5EF4-FFF2-40B4-BE49-F238E27FC236}">
                <a16:creationId xmlns="" xmlns:a16="http://schemas.microsoft.com/office/drawing/2014/main" id="{24F7EB5B-6D69-6C4B-989D-0CC7A1659377}"/>
              </a:ext>
            </a:extLst>
          </p:cNvPr>
          <p:cNvSpPr/>
          <p:nvPr/>
        </p:nvSpPr>
        <p:spPr>
          <a:xfrm>
            <a:off x="4926916" y="3823746"/>
            <a:ext cx="3053265" cy="657922"/>
          </a:xfrm>
          <a:prstGeom prst="round2DiagRect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#9Slide03 Quicksand Bold" panose="00000800000000000000" pitchFamily="2" charset="0"/>
              </a:rPr>
              <a:t>c</a:t>
            </a:r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ó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 pi a </a:t>
            </a:r>
            <a:r>
              <a:rPr lang="en-US" sz="3200" dirty="0" err="1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nô</a:t>
            </a:r>
            <a:r>
              <a:rPr lang="en-US" sz="3200" dirty="0" smtClean="0">
                <a:solidFill>
                  <a:schemeClr val="tx1"/>
                </a:solidFill>
                <a:latin typeface="#9Slide03 Quicksand Bold" panose="00000800000000000000" pitchFamily="2" charset="0"/>
              </a:rPr>
              <a:t>.</a:t>
            </a:r>
            <a:endParaRPr lang="en-US" sz="3200" dirty="0">
              <a:solidFill>
                <a:schemeClr val="tx1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="" xmlns:a16="http://schemas.microsoft.com/office/drawing/2014/main" id="{E81838BC-C649-1A43-AA99-AF3ABEBF5D89}"/>
              </a:ext>
            </a:extLst>
          </p:cNvPr>
          <p:cNvSpPr/>
          <p:nvPr/>
        </p:nvSpPr>
        <p:spPr>
          <a:xfrm>
            <a:off x="356837" y="2168954"/>
            <a:ext cx="356840" cy="3431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a</a:t>
            </a: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FD4F641A-7A6C-F04E-9004-96F64C8A5095}"/>
              </a:ext>
            </a:extLst>
          </p:cNvPr>
          <p:cNvSpPr/>
          <p:nvPr/>
        </p:nvSpPr>
        <p:spPr>
          <a:xfrm>
            <a:off x="356837" y="3947107"/>
            <a:ext cx="356840" cy="3431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b</a:t>
            </a: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1EABD835-4378-E34B-93D9-C5161AA78952}"/>
              </a:ext>
            </a:extLst>
          </p:cNvPr>
          <p:cNvSpPr/>
          <p:nvPr/>
        </p:nvSpPr>
        <p:spPr>
          <a:xfrm>
            <a:off x="4717671" y="2208335"/>
            <a:ext cx="356840" cy="3431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3605C471-F472-6A4A-A159-298124D20EF8}"/>
              </a:ext>
            </a:extLst>
          </p:cNvPr>
          <p:cNvSpPr/>
          <p:nvPr/>
        </p:nvSpPr>
        <p:spPr>
          <a:xfrm>
            <a:off x="4748496" y="3981144"/>
            <a:ext cx="356840" cy="3431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#9Slide03 Quicksand Bold" panose="00000800000000000000" pitchFamily="2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5718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079" t="13917" r="14910" b="5836"/>
          <a:stretch/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7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12859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</a:rPr>
              <a:t>4. </a:t>
            </a:r>
            <a:r>
              <a:rPr lang="en-US" sz="2800" b="1" dirty="0" err="1">
                <a:solidFill>
                  <a:srgbClr val="006600"/>
                </a:solidFill>
              </a:rPr>
              <a:t>Tập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viết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5828" y="666333"/>
            <a:ext cx="6952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latin typeface="#9Slide03 Quicksand Medium" panose="00000600000000000000" pitchFamily="2" charset="0"/>
              </a:rPr>
              <a:t>Giáo</a:t>
            </a:r>
            <a:r>
              <a:rPr lang="en-US" sz="2400" b="1" dirty="0">
                <a:latin typeface="#9Slide03 Quicksand Medium" panose="00000600000000000000" pitchFamily="2" charset="0"/>
              </a:rPr>
              <a:t> </a:t>
            </a:r>
            <a:r>
              <a:rPr lang="en-US" sz="2400" b="1" dirty="0" err="1">
                <a:latin typeface="#9Slide03 Quicksand Medium" panose="00000600000000000000" pitchFamily="2" charset="0"/>
              </a:rPr>
              <a:t>viên</a:t>
            </a:r>
            <a:r>
              <a:rPr lang="en-US" sz="2400" b="1" dirty="0">
                <a:latin typeface="#9Slide03 Quicksand Medium" panose="00000600000000000000" pitchFamily="2" charset="0"/>
              </a:rPr>
              <a:t> </a:t>
            </a:r>
            <a:r>
              <a:rPr lang="en-US" sz="2400" b="1" dirty="0" err="1">
                <a:latin typeface="#9Slide03 Quicksand Medium" panose="00000600000000000000" pitchFamily="2" charset="0"/>
              </a:rPr>
              <a:t>đọc</a:t>
            </a:r>
            <a:r>
              <a:rPr lang="en-US" sz="2400" b="1" dirty="0">
                <a:latin typeface="#9Slide03 Quicksand Medium" panose="00000600000000000000" pitchFamily="2" charset="0"/>
              </a:rPr>
              <a:t> </a:t>
            </a:r>
            <a:r>
              <a:rPr lang="en-US" sz="2400" b="1" dirty="0" err="1">
                <a:latin typeface="#9Slide03 Quicksand Medium" panose="00000600000000000000" pitchFamily="2" charset="0"/>
              </a:rPr>
              <a:t>cho</a:t>
            </a:r>
            <a:r>
              <a:rPr lang="en-US" sz="2400" b="1" dirty="0">
                <a:latin typeface="#9Slide03 Quicksand Medium" panose="00000600000000000000" pitchFamily="2" charset="0"/>
              </a:rPr>
              <a:t> </a:t>
            </a:r>
            <a:r>
              <a:rPr lang="en-US" sz="2400" b="1" dirty="0" err="1">
                <a:latin typeface="#9Slide03 Quicksand Medium" panose="00000600000000000000" pitchFamily="2" charset="0"/>
              </a:rPr>
              <a:t>học</a:t>
            </a:r>
            <a:r>
              <a:rPr lang="en-US" sz="2400" b="1" dirty="0">
                <a:latin typeface="#9Slide03 Quicksand Medium" panose="00000600000000000000" pitchFamily="2" charset="0"/>
              </a:rPr>
              <a:t> </a:t>
            </a:r>
            <a:r>
              <a:rPr lang="en-US" sz="2400" b="1" dirty="0" err="1">
                <a:latin typeface="#9Slide03 Quicksand Medium" panose="00000600000000000000" pitchFamily="2" charset="0"/>
              </a:rPr>
              <a:t>sinh</a:t>
            </a:r>
            <a:r>
              <a:rPr lang="en-US" sz="2400" b="1" dirty="0">
                <a:latin typeface="#9Slide03 Quicksand Medium" panose="00000600000000000000" pitchFamily="2" charset="0"/>
              </a:rPr>
              <a:t> </a:t>
            </a:r>
            <a:r>
              <a:rPr lang="en-US" sz="2400" b="1" dirty="0" err="1">
                <a:latin typeface="#9Slide03 Quicksand Medium" panose="00000600000000000000" pitchFamily="2" charset="0"/>
              </a:rPr>
              <a:t>viết</a:t>
            </a:r>
            <a:r>
              <a:rPr lang="en-US" sz="2400" b="1" dirty="0">
                <a:latin typeface="#9Slide03 Quicksand Medium" panose="00000600000000000000" pitchFamily="2" charset="0"/>
              </a:rPr>
              <a:t> </a:t>
            </a:r>
            <a:r>
              <a:rPr lang="en-US" sz="2400" b="1" dirty="0" err="1">
                <a:latin typeface="#9Slide03 Quicksand Medium" panose="00000600000000000000" pitchFamily="2" charset="0"/>
              </a:rPr>
              <a:t>bảng</a:t>
            </a:r>
            <a:r>
              <a:rPr lang="en-US" sz="2400" b="1" dirty="0">
                <a:latin typeface="#9Slide03 Quicksand Medium" panose="00000600000000000000" pitchFamily="2" charset="0"/>
              </a:rPr>
              <a:t> con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1" t="36464" r="16076" b="36059"/>
          <a:stretch/>
        </p:blipFill>
        <p:spPr>
          <a:xfrm>
            <a:off x="152603" y="1767409"/>
            <a:ext cx="8859050" cy="160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31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5582" t="2546" r="8508" b="1428"/>
          <a:stretch/>
        </p:blipFill>
        <p:spPr>
          <a:xfrm rot="16200000">
            <a:off x="1733430" y="-1556677"/>
            <a:ext cx="5715000" cy="882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9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31" y="1134429"/>
            <a:ext cx="4215528" cy="4215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325" flipH="1">
            <a:off x="3386316" y="759916"/>
            <a:ext cx="4304467" cy="387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Shape 233"/>
          <p:cNvSpPr>
            <a:spLocks noChangeArrowheads="1"/>
          </p:cNvSpPr>
          <p:nvPr/>
        </p:nvSpPr>
        <p:spPr bwMode="auto">
          <a:xfrm>
            <a:off x="4075867" y="1887227"/>
            <a:ext cx="3771900" cy="1253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tIns="17145" rIns="17145" bIns="17145" anchor="ctr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309563">
              <a:lnSpc>
                <a:spcPct val="150000"/>
              </a:lnSpc>
              <a:defRPr/>
            </a:pPr>
            <a:r>
              <a:rPr lang="en-US" alt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Ôn</a:t>
            </a:r>
            <a:r>
              <a:rPr lang="en-US" alt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 </a:t>
            </a:r>
            <a:r>
              <a:rPr lang="en-US" alt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bài</a:t>
            </a:r>
            <a:r>
              <a:rPr lang="en-US" alt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 </a:t>
            </a:r>
            <a:r>
              <a:rPr lang="en-US" alt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cũ</a:t>
            </a:r>
            <a:endParaRPr lang="en-US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仓耳玄三M W05"/>
              <a:cs typeface="Times New Roman" panose="02020603050405020304" pitchFamily="18" charset="0"/>
              <a:sym typeface="Lato Regular"/>
            </a:endParaRPr>
          </a:p>
        </p:txBody>
      </p:sp>
      <p:grpSp>
        <p:nvGrpSpPr>
          <p:cNvPr id="6" name="Group 1261"/>
          <p:cNvGrpSpPr>
            <a:grpSpLocks/>
          </p:cNvGrpSpPr>
          <p:nvPr/>
        </p:nvGrpSpPr>
        <p:grpSpPr bwMode="auto">
          <a:xfrm>
            <a:off x="4470202" y="1585557"/>
            <a:ext cx="315040" cy="285035"/>
            <a:chOff x="0" y="0"/>
            <a:chExt cx="935237" cy="845748"/>
          </a:xfrm>
        </p:grpSpPr>
        <p:sp>
          <p:nvSpPr>
            <p:cNvPr id="7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1260">
              <a:extLst/>
            </p:cNvPr>
            <p:cNvSpPr/>
            <p:nvPr/>
          </p:nvSpPr>
          <p:spPr>
            <a:xfrm>
              <a:off x="114519" y="120821"/>
              <a:ext cx="617129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Group 1261"/>
          <p:cNvGrpSpPr>
            <a:grpSpLocks/>
          </p:cNvGrpSpPr>
          <p:nvPr/>
        </p:nvGrpSpPr>
        <p:grpSpPr bwMode="auto">
          <a:xfrm>
            <a:off x="5920027" y="3457576"/>
            <a:ext cx="316112" cy="285035"/>
            <a:chOff x="0" y="0"/>
            <a:chExt cx="935237" cy="845748"/>
          </a:xfrm>
        </p:grpSpPr>
        <p:sp>
          <p:nvSpPr>
            <p:cNvPr id="10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/>
            </p:cNvPr>
            <p:cNvSpPr/>
            <p:nvPr/>
          </p:nvSpPr>
          <p:spPr>
            <a:xfrm>
              <a:off x="114130" y="120821"/>
              <a:ext cx="618208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359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280" t="902" r="6161"/>
          <a:stretch/>
        </p:blipFill>
        <p:spPr>
          <a:xfrm rot="16200000">
            <a:off x="1822811" y="-1444147"/>
            <a:ext cx="5622402" cy="869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2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1"/>
          <a:stretch/>
        </p:blipFill>
        <p:spPr>
          <a:xfrm>
            <a:off x="1143001" y="457200"/>
            <a:ext cx="6857999" cy="4800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43150" y="2229788"/>
            <a:ext cx="41719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Dặn dò</a:t>
            </a:r>
          </a:p>
        </p:txBody>
      </p:sp>
    </p:spTree>
    <p:extLst>
      <p:ext uri="{BB962C8B-B14F-4D97-AF65-F5344CB8AC3E}">
        <p14:creationId xmlns:p14="http://schemas.microsoft.com/office/powerpoint/2010/main" val="227252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4C023C3-6D9F-4DB6-8529-9D2A03793661}"/>
              </a:ext>
            </a:extLst>
          </p:cNvPr>
          <p:cNvSpPr txBox="1"/>
          <p:nvPr/>
        </p:nvSpPr>
        <p:spPr>
          <a:xfrm>
            <a:off x="1057672" y="1698689"/>
            <a:ext cx="7689953" cy="268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5763" indent="-385763" defTabSz="685732">
              <a:spcBef>
                <a:spcPts val="450"/>
              </a:spcBef>
              <a:spcAft>
                <a:spcPts val="450"/>
              </a:spcAft>
              <a:buFontTx/>
              <a:buAutoNum type="arabicParenR"/>
              <a:defRPr/>
            </a:pP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Đọc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bài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smtClean="0">
                <a:solidFill>
                  <a:prstClr val="black"/>
                </a:solidFill>
                <a:latin typeface="HP001 4 hàng" panose="020B0603050302020204" pitchFamily="34" charset="0"/>
              </a:rPr>
              <a:t>23: </a:t>
            </a:r>
            <a:r>
              <a:rPr lang="en-US" sz="40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p - </a:t>
            </a:r>
            <a:r>
              <a:rPr lang="en-US" sz="40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ph</a:t>
            </a:r>
            <a:r>
              <a:rPr lang="en-US" sz="40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(5 </a:t>
            </a: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lần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). </a:t>
            </a: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Tìm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thêm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tiếng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có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chứa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âm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p</a:t>
            </a:r>
            <a:r>
              <a:rPr lang="en-US" sz="4000" b="1" dirty="0" smtClean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và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âm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smtClean="0">
                <a:solidFill>
                  <a:prstClr val="black"/>
                </a:solidFill>
                <a:latin typeface="HP001 4 hàng" panose="020B0603050302020204" pitchFamily="34" charset="0"/>
              </a:rPr>
              <a:t>ph.</a:t>
            </a:r>
            <a:endParaRPr lang="en-US" sz="4000" b="1" dirty="0">
              <a:solidFill>
                <a:prstClr val="black"/>
              </a:solidFill>
              <a:latin typeface="HP001 4 hàng" panose="020B0603050302020204" pitchFamily="34" charset="0"/>
            </a:endParaRPr>
          </a:p>
          <a:p>
            <a:pPr marL="385763" indent="-385763" defTabSz="685732">
              <a:spcBef>
                <a:spcPts val="450"/>
              </a:spcBef>
              <a:spcAft>
                <a:spcPts val="450"/>
              </a:spcAft>
              <a:buFontTx/>
              <a:buAutoNum type="arabicParenR"/>
              <a:defRPr/>
            </a:pP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Chuẩn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bị </a:t>
            </a:r>
            <a:r>
              <a:rPr lang="en-US" sz="4000" b="1" dirty="0" err="1">
                <a:solidFill>
                  <a:prstClr val="black"/>
                </a:solidFill>
                <a:latin typeface="HP001 4 hàng" panose="020B0603050302020204" pitchFamily="34" charset="0"/>
              </a:rPr>
              <a:t>bài</a:t>
            </a:r>
            <a:r>
              <a:rPr lang="en-US" sz="4000" b="1" dirty="0">
                <a:solidFill>
                  <a:prstClr val="black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 smtClean="0">
                <a:solidFill>
                  <a:prstClr val="black"/>
                </a:solidFill>
                <a:latin typeface="HP001 4 hàng" panose="020B0603050302020204" pitchFamily="34" charset="0"/>
              </a:rPr>
              <a:t>24: </a:t>
            </a:r>
            <a:r>
              <a:rPr lang="en-US" sz="40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qu</a:t>
            </a:r>
            <a:r>
              <a:rPr lang="en-US" sz="40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4000" b="1" dirty="0">
                <a:solidFill>
                  <a:srgbClr val="FF0000"/>
                </a:solidFill>
                <a:latin typeface="HP001 4 hàng" panose="020B0603050302020204" pitchFamily="34" charset="0"/>
              </a:rPr>
              <a:t>- r</a:t>
            </a:r>
            <a:r>
              <a:rPr lang="en-US" sz="40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. </a:t>
            </a:r>
            <a:endParaRPr lang="en-US" sz="40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47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i nga em na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0053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Di hoc - Xuan mai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1371600" y="5429250"/>
            <a:ext cx="228600" cy="228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00200" y="1643605"/>
            <a:ext cx="59218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#9Slide03 Quicksand Bold" panose="00000800000000000000" pitchFamily="2" charset="0"/>
              </a:rPr>
              <a:t>CHÀO TẠM BIỆT VÀ HẸN GẶP LẠI CÁC CON</a:t>
            </a:r>
            <a:endParaRPr lang="en-US" sz="3600" dirty="0">
              <a:latin typeface="#9Slide03 Quicksand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36436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3767" y="1244510"/>
            <a:ext cx="33369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ẻ</a:t>
            </a:r>
            <a:r>
              <a:rPr lang="en-US" sz="6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ngô</a:t>
            </a:r>
            <a:endParaRPr lang="en-US" sz="6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70699" y="1250022"/>
            <a:ext cx="33369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á</a:t>
            </a:r>
            <a:r>
              <a:rPr lang="en-US" sz="6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ngừ</a:t>
            </a:r>
            <a:endParaRPr lang="en-US" sz="6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03767" y="2664106"/>
            <a:ext cx="33369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ghé</a:t>
            </a:r>
            <a:r>
              <a:rPr lang="en-US" sz="6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ọ</a:t>
            </a:r>
            <a:endParaRPr lang="en-US" sz="6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70699" y="2664106"/>
            <a:ext cx="38229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6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ngờ</a:t>
            </a:r>
            <a:endParaRPr lang="en-US" sz="6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20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0"/>
            <a:ext cx="8865056" cy="5715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5114" y="162046"/>
            <a:ext cx="1539433" cy="381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5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346" y="802698"/>
            <a:ext cx="5312738" cy="4216038"/>
          </a:xfrm>
          <a:prstGeom prst="rect">
            <a:avLst/>
          </a:prstGeom>
        </p:spPr>
      </p:pic>
      <p:pic>
        <p:nvPicPr>
          <p:cNvPr id="3" name="Content Placeholder 4">
            <a:extLst>
              <a:ext uri="{FF2B5EF4-FFF2-40B4-BE49-F238E27FC236}">
                <a16:creationId xmlns="" xmlns:a16="http://schemas.microsoft.com/office/drawing/2014/main" id="{EE597769-E84B-4D84-9D14-018C0B6A5B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23" r="11843"/>
          <a:stretch/>
        </p:blipFill>
        <p:spPr>
          <a:xfrm>
            <a:off x="1" y="0"/>
            <a:ext cx="9144000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AD9B2E4-0646-4616-8C84-D12BBFA29498}"/>
              </a:ext>
            </a:extLst>
          </p:cNvPr>
          <p:cNvSpPr txBox="1"/>
          <p:nvPr/>
        </p:nvSpPr>
        <p:spPr>
          <a:xfrm>
            <a:off x="767805" y="212500"/>
            <a:ext cx="7432912" cy="761739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algn="ctr" defTabSz="685783">
              <a:lnSpc>
                <a:spcPct val="150000"/>
              </a:lnSpc>
              <a:defRPr/>
            </a:pPr>
            <a:r>
              <a:rPr lang="en-US" sz="3000" b="1" dirty="0" err="1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Thứ</a:t>
            </a:r>
            <a:r>
              <a:rPr lang="en-US" sz="3000" b="1" dirty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ba</a:t>
            </a:r>
            <a:r>
              <a:rPr lang="en-US" sz="3000" b="1" dirty="0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ngày</a:t>
            </a:r>
            <a:r>
              <a:rPr lang="en-US" sz="3000" b="1" dirty="0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12 </a:t>
            </a:r>
            <a:r>
              <a:rPr lang="en-US" sz="3000" b="1" dirty="0" err="1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tháng</a:t>
            </a:r>
            <a:r>
              <a:rPr lang="en-US" sz="3000" b="1" dirty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10 </a:t>
            </a:r>
            <a:r>
              <a:rPr lang="en-US" sz="3000" b="1" dirty="0" err="1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năm</a:t>
            </a:r>
            <a:r>
              <a:rPr lang="en-US" sz="3000" b="1" dirty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2021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AD9B2E4-0646-4616-8C84-D12BBFA29498}"/>
              </a:ext>
            </a:extLst>
          </p:cNvPr>
          <p:cNvSpPr txBox="1"/>
          <p:nvPr/>
        </p:nvSpPr>
        <p:spPr>
          <a:xfrm>
            <a:off x="3631230" y="889991"/>
            <a:ext cx="1821228" cy="761739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defTabSz="685783">
              <a:lnSpc>
                <a:spcPct val="150000"/>
              </a:lnSpc>
              <a:defRPr/>
            </a:pPr>
            <a:r>
              <a:rPr lang="en-US" sz="3000" b="1" dirty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Học vần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AD9B2E4-0646-4616-8C84-D12BBFA29498}"/>
              </a:ext>
            </a:extLst>
          </p:cNvPr>
          <p:cNvSpPr txBox="1"/>
          <p:nvPr/>
        </p:nvSpPr>
        <p:spPr>
          <a:xfrm>
            <a:off x="2860888" y="1564437"/>
            <a:ext cx="1983700" cy="761739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algn="ctr" defTabSz="685783">
              <a:lnSpc>
                <a:spcPct val="150000"/>
              </a:lnSpc>
              <a:defRPr/>
            </a:pPr>
            <a:r>
              <a:rPr lang="en-US" sz="3000" b="1" dirty="0" err="1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Bài</a:t>
            </a:r>
            <a:r>
              <a:rPr lang="en-US" sz="3000" b="1" dirty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b="1" dirty="0" smtClean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23: </a:t>
            </a:r>
            <a:endParaRPr lang="en-US" sz="3000" b="1" dirty="0">
              <a:solidFill>
                <a:prstClr val="white"/>
              </a:solidFill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AD9B2E4-0646-4616-8C84-D12BBFA29498}"/>
              </a:ext>
            </a:extLst>
          </p:cNvPr>
          <p:cNvSpPr txBox="1"/>
          <p:nvPr/>
        </p:nvSpPr>
        <p:spPr>
          <a:xfrm>
            <a:off x="4676346" y="1515651"/>
            <a:ext cx="2423996" cy="830989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defTabSz="685783">
              <a:lnSpc>
                <a:spcPct val="150000"/>
              </a:lnSpc>
              <a:defRPr/>
            </a:pPr>
            <a:r>
              <a:rPr lang="en-US" sz="3000" dirty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 </a:t>
            </a:r>
            <a:r>
              <a:rPr lang="en-US" sz="3300" b="1" dirty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p</a:t>
            </a:r>
            <a:r>
              <a:rPr lang="en-US" sz="3300" b="1" dirty="0" smtClean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 </a:t>
            </a:r>
            <a:r>
              <a:rPr lang="en-US" sz="3300" b="1" dirty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- </a:t>
            </a:r>
            <a:r>
              <a:rPr lang="en-US" sz="3300" b="1" dirty="0" err="1" smtClean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ph</a:t>
            </a:r>
            <a:r>
              <a:rPr lang="en-US" sz="3300" b="1" dirty="0" smtClean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 </a:t>
            </a:r>
            <a:endParaRPr lang="en-US" sz="30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625142" y="2385498"/>
            <a:ext cx="2471492" cy="2471492"/>
            <a:chOff x="2204854" y="2344461"/>
            <a:chExt cx="2471492" cy="2471492"/>
          </a:xfrm>
        </p:grpSpPr>
        <p:sp>
          <p:nvSpPr>
            <p:cNvPr id="13" name="Oval 12"/>
            <p:cNvSpPr/>
            <p:nvPr/>
          </p:nvSpPr>
          <p:spPr>
            <a:xfrm>
              <a:off x="2204854" y="2344461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2948662" y="2816463"/>
              <a:ext cx="1688998" cy="1419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625" b="1" dirty="0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p</a:t>
              </a:r>
              <a:endParaRPr lang="en-US" sz="8625" b="1" dirty="0">
                <a:latin typeface="#9Slide03 Quicksand Bold" panose="000008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41844" y="2436710"/>
            <a:ext cx="2677817" cy="2471492"/>
            <a:chOff x="4969156" y="2243273"/>
            <a:chExt cx="2677817" cy="2471492"/>
          </a:xfrm>
        </p:grpSpPr>
        <p:sp>
          <p:nvSpPr>
            <p:cNvPr id="16" name="Oval 15"/>
            <p:cNvSpPr/>
            <p:nvPr/>
          </p:nvSpPr>
          <p:spPr>
            <a:xfrm>
              <a:off x="4969156" y="2243273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5367609" y="2717280"/>
              <a:ext cx="2279364" cy="1419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625" b="1" dirty="0" err="1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p</a:t>
              </a:r>
              <a:r>
                <a:rPr lang="en-US" sz="8625" b="1" dirty="0" err="1" smtClean="0">
                  <a:solidFill>
                    <a:srgbClr val="006600"/>
                  </a:solidFill>
                  <a:latin typeface="#9Slide03 Quicksand Bold" panose="00000800000000000000" pitchFamily="2" charset="0"/>
                </a:rPr>
                <a:t>h</a:t>
              </a:r>
              <a:endParaRPr lang="en-US" sz="8625" b="1" dirty="0">
                <a:latin typeface="#9Slide03 Quicksand Bold" panose="000008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537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0" y="287131"/>
            <a:ext cx="8913019" cy="516269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05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#9Slide03 Quicksand Bold" panose="0000080000000000000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7839" y="319038"/>
            <a:ext cx="2185743" cy="4847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1.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Làm</a:t>
            </a:r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quen</a:t>
            </a:r>
            <a:endParaRPr lang="en-US" sz="27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#9Slide03 Quicksand Bold" panose="00000800000000000000" pitchFamily="2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0" y="177403"/>
            <a:ext cx="237869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>
              <a:latin typeface="#9Slide03 Quicksand Bold" panose="000008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4842446" y="2019377"/>
            <a:ext cx="1321748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smtClean="0">
                <a:solidFill>
                  <a:srgbClr val="006600"/>
                </a:solidFill>
                <a:latin typeface="#9Slide03 Quicksand Bold" panose="00000800000000000000" pitchFamily="2" charset="0"/>
              </a:rPr>
              <a:t>p</a:t>
            </a:r>
            <a:r>
              <a:rPr lang="en-US" sz="8625" b="1" dirty="0" smtClean="0">
                <a:latin typeface="#9Slide03 Quicksand Bold" panose="00000800000000000000" pitchFamily="2" charset="0"/>
              </a:rPr>
              <a:t>i</a:t>
            </a:r>
            <a:endParaRPr lang="en-US" sz="8625" b="1" dirty="0">
              <a:latin typeface="#9Slide03 Quicksand Bold" panose="000008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4842446" y="3328107"/>
            <a:ext cx="961483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p</a:t>
            </a:r>
            <a:endParaRPr lang="en-US" sz="8625" b="1" dirty="0">
              <a:latin typeface="#9Slide03 Quicksand Bold" panose="00000800000000000000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613" y="1102834"/>
            <a:ext cx="3033007" cy="30546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4842446" y="699670"/>
            <a:ext cx="3896688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p</a:t>
            </a:r>
            <a:r>
              <a:rPr lang="en-US" sz="8625" b="1" dirty="0" smtClean="0">
                <a:latin typeface="#9Slide03 Quicksand Bold" panose="00000800000000000000" pitchFamily="2" charset="0"/>
              </a:rPr>
              <a:t>i a </a:t>
            </a:r>
            <a:r>
              <a:rPr lang="en-US" sz="8625" b="1" dirty="0" err="1" smtClean="0">
                <a:latin typeface="#9Slide03 Quicksand Bold" panose="00000800000000000000" pitchFamily="2" charset="0"/>
              </a:rPr>
              <a:t>nô</a:t>
            </a:r>
            <a:endParaRPr lang="en-US" sz="8625" b="1" dirty="0">
              <a:latin typeface="#9Slide03 Quicksand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77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0981" y="177501"/>
            <a:ext cx="8651936" cy="52409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05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6046" y="209310"/>
            <a:ext cx="1895392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Làm</a:t>
            </a:r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quen</a:t>
            </a:r>
            <a:endParaRPr lang="en-US" sz="27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1" y="1774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4758328" y="1748455"/>
            <a:ext cx="24057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p</a:t>
            </a:r>
            <a:r>
              <a:rPr lang="en-US" sz="7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</a:rPr>
              <a:t>h</a:t>
            </a:r>
            <a:r>
              <a:rPr lang="en-US" sz="7200" b="1" dirty="0" err="1" smtClean="0">
                <a:latin typeface="#9Slide03 Quicksand Bold" panose="00000800000000000000" pitchFamily="2" charset="0"/>
              </a:rPr>
              <a:t>ố</a:t>
            </a:r>
            <a:endParaRPr lang="en-US" sz="7200" b="1" dirty="0">
              <a:latin typeface="#9Slide03 Quicksand Bold" panose="000008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4758328" y="2992629"/>
            <a:ext cx="24057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</a:rPr>
              <a:t>ph</a:t>
            </a:r>
            <a:endParaRPr lang="en-US" sz="7200" b="1" dirty="0">
              <a:latin typeface="#9Slide03 Quicksand Bold" panose="00000800000000000000" pitchFamily="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9" t="15326" r="37215" b="29372"/>
          <a:stretch/>
        </p:blipFill>
        <p:spPr>
          <a:xfrm>
            <a:off x="486137" y="829056"/>
            <a:ext cx="3464071" cy="358444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4758328" y="560833"/>
            <a:ext cx="3940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solidFill>
                  <a:srgbClr val="006600"/>
                </a:solidFill>
                <a:latin typeface="#9Slide03 Quicksand Bold" panose="00000800000000000000" pitchFamily="2" charset="0"/>
              </a:rPr>
              <a:t>p</a:t>
            </a:r>
            <a:r>
              <a:rPr lang="en-US" sz="7200" b="1" dirty="0" err="1" smtClean="0">
                <a:solidFill>
                  <a:srgbClr val="006600"/>
                </a:solidFill>
                <a:latin typeface="#9Slide03 Quicksand Bold" panose="00000800000000000000" pitchFamily="2" charset="0"/>
              </a:rPr>
              <a:t>h</a:t>
            </a:r>
            <a:r>
              <a:rPr lang="en-US" sz="7200" b="1" dirty="0" err="1" smtClean="0">
                <a:latin typeface="#9Slide03 Quicksand Bold" panose="00000800000000000000" pitchFamily="2" charset="0"/>
              </a:rPr>
              <a:t>ố</a:t>
            </a:r>
            <a:r>
              <a:rPr lang="en-US" sz="7200" b="1" dirty="0" smtClean="0">
                <a:latin typeface="#9Slide03 Quicksand Bold" panose="00000800000000000000" pitchFamily="2" charset="0"/>
              </a:rPr>
              <a:t> </a:t>
            </a:r>
            <a:r>
              <a:rPr lang="en-US" sz="7200" b="1" dirty="0" err="1" smtClean="0">
                <a:latin typeface="#9Slide03 Quicksand Bold" panose="00000800000000000000" pitchFamily="2" charset="0"/>
              </a:rPr>
              <a:t>cổ</a:t>
            </a:r>
            <a:endParaRPr lang="en-US" sz="7200" b="1" dirty="0">
              <a:latin typeface="#9Slide03 Quicksand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30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4554" y="539612"/>
            <a:ext cx="8482818" cy="4526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7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4404" y="1052025"/>
            <a:ext cx="778098" cy="130035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8000" b="1" dirty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p</a:t>
            </a:r>
          </a:p>
        </p:txBody>
      </p:sp>
      <p:sp>
        <p:nvSpPr>
          <p:cNvPr id="7" name="Rectangle 6"/>
          <p:cNvSpPr/>
          <p:nvPr/>
        </p:nvSpPr>
        <p:spPr>
          <a:xfrm>
            <a:off x="5146477" y="1024722"/>
            <a:ext cx="1379225" cy="130035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8000" b="1" dirty="0" err="1" smtClean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ph</a:t>
            </a:r>
            <a:endParaRPr lang="en-US" sz="80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#9Slide03 Quicksand Bold" panose="000008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0215815-0231-AF4A-919E-5B0BD56E3525}"/>
              </a:ext>
            </a:extLst>
          </p:cNvPr>
          <p:cNvSpPr/>
          <p:nvPr/>
        </p:nvSpPr>
        <p:spPr>
          <a:xfrm>
            <a:off x="654404" y="2618479"/>
            <a:ext cx="3474349" cy="130035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8000" b="1" dirty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p</a:t>
            </a:r>
            <a:r>
              <a:rPr lang="en-US" sz="8000" b="1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i a </a:t>
            </a:r>
            <a:r>
              <a:rPr lang="en-US" sz="8000" b="1" dirty="0" err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nô</a:t>
            </a:r>
            <a:endParaRPr lang="en-US" sz="80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#9Slide03 Quicksand Bold" panose="000008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C1ADB34-A20A-1044-BDCF-54FE88EC8444}"/>
              </a:ext>
            </a:extLst>
          </p:cNvPr>
          <p:cNvSpPr/>
          <p:nvPr/>
        </p:nvSpPr>
        <p:spPr>
          <a:xfrm>
            <a:off x="5146477" y="2633148"/>
            <a:ext cx="3455113" cy="130035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80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p</a:t>
            </a:r>
            <a:r>
              <a:rPr lang="en-US" sz="8000" b="1" dirty="0" err="1" smtClean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h</a:t>
            </a:r>
            <a:r>
              <a:rPr lang="en-US" sz="8000" b="1" dirty="0" err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ố</a:t>
            </a:r>
            <a:r>
              <a:rPr lang="en-US" sz="8000" b="1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 </a:t>
            </a:r>
            <a:r>
              <a:rPr lang="en-US" sz="8000" b="1" dirty="0" err="1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#9Slide03 Quicksand Bold" panose="00000800000000000000" pitchFamily="2" charset="0"/>
              </a:rPr>
              <a:t>cổ</a:t>
            </a:r>
            <a:endParaRPr lang="en-US" sz="80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#9Slide03 Quicksand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85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3" r="6225"/>
          <a:stretch/>
        </p:blipFill>
        <p:spPr>
          <a:xfrm>
            <a:off x="370390" y="-23326"/>
            <a:ext cx="8264324" cy="584521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676400" y="2656510"/>
            <a:ext cx="1694688" cy="4998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Century Gothic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10512" y="2607742"/>
            <a:ext cx="169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entury Gothic" pitchFamily="34" charset="0"/>
              </a:rPr>
              <a:t>p</a:t>
            </a:r>
            <a:r>
              <a:rPr lang="en-US" sz="2800" dirty="0" smtClean="0">
                <a:latin typeface="Century Gothic" pitchFamily="34" charset="0"/>
              </a:rPr>
              <a:t>a </a:t>
            </a:r>
            <a:r>
              <a:rPr lang="en-US" sz="2800" dirty="0" err="1" smtClean="0">
                <a:latin typeface="Century Gothic" pitchFamily="34" charset="0"/>
              </a:rPr>
              <a:t>nô</a:t>
            </a:r>
            <a:r>
              <a:rPr lang="en-US" sz="2800" dirty="0" smtClean="0">
                <a:latin typeface="Century Gothic" pitchFamily="34" charset="0"/>
              </a:rPr>
              <a:t> </a:t>
            </a:r>
            <a:endParaRPr lang="en-US" sz="2800" dirty="0">
              <a:latin typeface="Century Gothic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705856" y="2631090"/>
            <a:ext cx="1426464" cy="4998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76544" y="2570130"/>
            <a:ext cx="104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Century Gothic" pitchFamily="34" charset="0"/>
              </a:rPr>
              <a:t>ph</a:t>
            </a:r>
            <a:r>
              <a:rPr lang="en-US" sz="2800" dirty="0" err="1" smtClean="0">
                <a:latin typeface="Century Gothic" pitchFamily="34" charset="0"/>
              </a:rPr>
              <a:t>à</a:t>
            </a:r>
            <a:r>
              <a:rPr lang="en-US" sz="2800" dirty="0" smtClean="0">
                <a:latin typeface="Century Gothic" pitchFamily="34" charset="0"/>
              </a:rPr>
              <a:t> </a:t>
            </a:r>
            <a:endParaRPr lang="en-US" sz="2800" dirty="0"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693499" y="5073675"/>
            <a:ext cx="1426464" cy="4998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9115" y="5040011"/>
            <a:ext cx="1652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Century Gothic" pitchFamily="34" charset="0"/>
              </a:rPr>
              <a:t>c</a:t>
            </a:r>
            <a:r>
              <a:rPr lang="en-US" sz="2800" dirty="0" err="1" smtClean="0">
                <a:latin typeface="Century Gothic" pitchFamily="34" charset="0"/>
              </a:rPr>
              <a:t>à</a:t>
            </a:r>
            <a:r>
              <a:rPr lang="en-US" sz="2800" dirty="0" smtClean="0">
                <a:latin typeface="Century Gothic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Century Gothic" pitchFamily="34" charset="0"/>
              </a:rPr>
              <a:t>ph</a:t>
            </a:r>
            <a:r>
              <a:rPr lang="en-US" sz="2800" dirty="0" err="1" smtClean="0">
                <a:latin typeface="Century Gothic" pitchFamily="34" charset="0"/>
              </a:rPr>
              <a:t>ê</a:t>
            </a:r>
            <a:r>
              <a:rPr lang="en-US" sz="2800" dirty="0" smtClean="0">
                <a:latin typeface="Century Gothic" pitchFamily="34" charset="0"/>
              </a:rPr>
              <a:t> </a:t>
            </a:r>
            <a:endParaRPr lang="en-US" sz="2800" dirty="0"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925824" y="5046379"/>
            <a:ext cx="1426464" cy="4998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96512" y="5012715"/>
            <a:ext cx="104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Century Gothic" pitchFamily="34" charset="0"/>
              </a:rPr>
              <a:t>ph</a:t>
            </a:r>
            <a:r>
              <a:rPr lang="en-US" sz="2800" dirty="0" smtClean="0">
                <a:latin typeface="Century Gothic" pitchFamily="34" charset="0"/>
              </a:rPr>
              <a:t>i </a:t>
            </a:r>
            <a:endParaRPr lang="en-US" sz="2800" dirty="0">
              <a:latin typeface="Century Gothic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53341" y="5046379"/>
            <a:ext cx="1426464" cy="4998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Century Gothic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5805" y="5012715"/>
            <a:ext cx="1652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entury Gothic" pitchFamily="34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Century Gothic" pitchFamily="34" charset="0"/>
              </a:rPr>
              <a:t>ph</a:t>
            </a:r>
            <a:r>
              <a:rPr lang="en-US" sz="2800" dirty="0" err="1" smtClean="0">
                <a:latin typeface="Century Gothic" pitchFamily="34" charset="0"/>
              </a:rPr>
              <a:t>ở</a:t>
            </a:r>
            <a:r>
              <a:rPr lang="en-US" sz="2800" dirty="0" smtClean="0">
                <a:latin typeface="Century Gothic" pitchFamily="34" charset="0"/>
              </a:rPr>
              <a:t> </a:t>
            </a:r>
            <a:r>
              <a:rPr lang="en-US" sz="2800" dirty="0" err="1" smtClean="0">
                <a:latin typeface="Century Gothic" pitchFamily="34" charset="0"/>
              </a:rPr>
              <a:t>bò</a:t>
            </a:r>
            <a:r>
              <a:rPr lang="en-US" sz="2800" dirty="0" smtClean="0">
                <a:latin typeface="Century Gothic" pitchFamily="34" charset="0"/>
              </a:rPr>
              <a:t> </a:t>
            </a:r>
            <a:endParaRPr lang="en-US" sz="28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9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1604</TotalTime>
  <Words>289</Words>
  <Application>Microsoft Office PowerPoint</Application>
  <PresentationFormat>On-screen Show (16:10)</PresentationFormat>
  <Paragraphs>73</Paragraphs>
  <Slides>23</Slides>
  <Notes>9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Arial</vt:lpstr>
      <vt:lpstr>Lato Regular</vt:lpstr>
      <vt:lpstr>Century Gothic</vt:lpstr>
      <vt:lpstr>Times New Roman</vt:lpstr>
      <vt:lpstr>VNI-Avo</vt:lpstr>
      <vt:lpstr>#9Slide03 Quicksand Bold</vt:lpstr>
      <vt:lpstr>仓耳玄三M W05</vt:lpstr>
      <vt:lpstr>宋体</vt:lpstr>
      <vt:lpstr>#9Slide03 Quicksand Medium</vt:lpstr>
      <vt:lpstr>HP001 4 hàng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TT</cp:lastModifiedBy>
  <cp:revision>224</cp:revision>
  <dcterms:created xsi:type="dcterms:W3CDTF">2020-02-10T09:35:50Z</dcterms:created>
  <dcterms:modified xsi:type="dcterms:W3CDTF">2021-10-12T11:49:42Z</dcterms:modified>
</cp:coreProperties>
</file>