
<file path=[Content_Types].xml><?xml version="1.0" encoding="utf-8"?>
<Types xmlns="http://schemas.openxmlformats.org/package/2006/content-types">
  <Default ContentType="image/jpeg" Extension="jpg"/>
  <Default ContentType="application/vnd.openxmlformats-officedocument.vmlDrawing" Extension="vml"/>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0" roundtripDataSignature="AMtx7midX85L5MjEXQwk2DA/v0nRCvtFB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 name="Google Shape;85;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type="title">
  <p:cSld name="TITLE">
    <p:spTree>
      <p:nvGrpSpPr>
        <p:cNvPr id="15" name="Shape 15"/>
        <p:cNvGrpSpPr/>
        <p:nvPr/>
      </p:nvGrpSpPr>
      <p:grpSpPr>
        <a:xfrm>
          <a:off x="0" y="0"/>
          <a:ext cx="0" cy="0"/>
          <a:chOff x="0" y="0"/>
          <a:chExt cx="0" cy="0"/>
        </a:xfrm>
      </p:grpSpPr>
      <p:sp>
        <p:nvSpPr>
          <p:cNvPr id="16" name="Google Shape;16;p2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竖排文字" type="vertTx">
  <p:cSld name="VERTICAL_TEXT">
    <p:spTree>
      <p:nvGrpSpPr>
        <p:cNvPr id="70" name="Shape 70"/>
        <p:cNvGrpSpPr/>
        <p:nvPr/>
      </p:nvGrpSpPr>
      <p:grpSpPr>
        <a:xfrm>
          <a:off x="0" y="0"/>
          <a:ext cx="0" cy="0"/>
          <a:chOff x="0" y="0"/>
          <a:chExt cx="0" cy="0"/>
        </a:xfrm>
      </p:grpSpPr>
      <p:sp>
        <p:nvSpPr>
          <p:cNvPr id="71" name="Google Shape;71;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3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竖排标题与文本" type="vertTitleAndTx">
  <p:cSld name="VERTICAL_TITLE_AND_VERTICAL_TEXT">
    <p:spTree>
      <p:nvGrpSpPr>
        <p:cNvPr id="76" name="Shape 76"/>
        <p:cNvGrpSpPr/>
        <p:nvPr/>
      </p:nvGrpSpPr>
      <p:grpSpPr>
        <a:xfrm>
          <a:off x="0" y="0"/>
          <a:ext cx="0" cy="0"/>
          <a:chOff x="0" y="0"/>
          <a:chExt cx="0" cy="0"/>
        </a:xfrm>
      </p:grpSpPr>
      <p:sp>
        <p:nvSpPr>
          <p:cNvPr id="77" name="Google Shape;77;p3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3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p:cSld name="标题和内容">
    <p:spTree>
      <p:nvGrpSpPr>
        <p:cNvPr id="21" name="Shape 21"/>
        <p:cNvGrpSpPr/>
        <p:nvPr/>
      </p:nvGrpSpPr>
      <p:grpSpPr>
        <a:xfrm>
          <a:off x="0" y="0"/>
          <a:ext cx="0" cy="0"/>
          <a:chOff x="0" y="0"/>
          <a:chExt cx="0" cy="0"/>
        </a:xfrm>
      </p:grpSpPr>
      <p:pic>
        <p:nvPicPr>
          <p:cNvPr id="22" name="Google Shape;22;p28"/>
          <p:cNvPicPr preferRelativeResize="0"/>
          <p:nvPr/>
        </p:nvPicPr>
        <p:blipFill rotWithShape="1">
          <a:blip r:embed="rId2">
            <a:alphaModFix/>
          </a:blip>
          <a:srcRect b="15155" l="10828" r="19167" t="13469"/>
          <a:stretch/>
        </p:blipFill>
        <p:spPr>
          <a:xfrm>
            <a:off x="0" y="-1"/>
            <a:ext cx="12192000" cy="692597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23" name="Shape 23"/>
        <p:cNvGrpSpPr/>
        <p:nvPr/>
      </p:nvGrpSpPr>
      <p:grpSpPr>
        <a:xfrm>
          <a:off x="0" y="0"/>
          <a:ext cx="0" cy="0"/>
          <a:chOff x="0" y="0"/>
          <a:chExt cx="0" cy="0"/>
        </a:xfrm>
      </p:grpSpPr>
      <p:sp>
        <p:nvSpPr>
          <p:cNvPr id="24" name="Google Shape;24;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27" name="Google Shape;27;p29"/>
          <p:cNvPicPr preferRelativeResize="0"/>
          <p:nvPr/>
        </p:nvPicPr>
        <p:blipFill rotWithShape="1">
          <a:blip r:embed="rId2">
            <a:alphaModFix/>
          </a:blip>
          <a:srcRect b="15155" l="10828" r="19167" t="13469"/>
          <a:stretch/>
        </p:blipFill>
        <p:spPr>
          <a:xfrm>
            <a:off x="0" y="-1"/>
            <a:ext cx="12192000" cy="6925973"/>
          </a:xfrm>
          <a:prstGeom prst="rect">
            <a:avLst/>
          </a:prstGeom>
          <a:noFill/>
          <a:ln>
            <a:noFill/>
          </a:ln>
        </p:spPr>
      </p:pic>
      <p:pic>
        <p:nvPicPr>
          <p:cNvPr id="28" name="Google Shape;28;p29"/>
          <p:cNvPicPr preferRelativeResize="0"/>
          <p:nvPr/>
        </p:nvPicPr>
        <p:blipFill rotWithShape="1">
          <a:blip r:embed="rId3">
            <a:alphaModFix/>
          </a:blip>
          <a:srcRect b="4547" l="0" r="0" t="32472"/>
          <a:stretch/>
        </p:blipFill>
        <p:spPr>
          <a:xfrm>
            <a:off x="217712" y="5082777"/>
            <a:ext cx="11654972" cy="154809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节标题" type="secHead">
  <p:cSld name="SECTION_HEADER">
    <p:spTree>
      <p:nvGrpSpPr>
        <p:cNvPr id="29" name="Shape 29"/>
        <p:cNvGrpSpPr/>
        <p:nvPr/>
      </p:nvGrpSpPr>
      <p:grpSpPr>
        <a:xfrm>
          <a:off x="0" y="0"/>
          <a:ext cx="0" cy="0"/>
          <a:chOff x="0" y="0"/>
          <a:chExt cx="0" cy="0"/>
        </a:xfrm>
      </p:grpSpPr>
      <p:sp>
        <p:nvSpPr>
          <p:cNvPr id="30" name="Google Shape;30;p3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3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2" name="Google Shape;32;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两栏内容" type="twoObj">
  <p:cSld name="TWO_OBJECTS">
    <p:spTree>
      <p:nvGrpSpPr>
        <p:cNvPr id="35" name="Shape 35"/>
        <p:cNvGrpSpPr/>
        <p:nvPr/>
      </p:nvGrpSpPr>
      <p:grpSpPr>
        <a:xfrm>
          <a:off x="0" y="0"/>
          <a:ext cx="0" cy="0"/>
          <a:chOff x="0" y="0"/>
          <a:chExt cx="0" cy="0"/>
        </a:xfrm>
      </p:grpSpPr>
      <p:sp>
        <p:nvSpPr>
          <p:cNvPr id="36" name="Google Shape;36;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较" type="twoTxTwoObj">
  <p:cSld name="TWO_OBJECTS_WITH_TEXT">
    <p:spTree>
      <p:nvGrpSpPr>
        <p:cNvPr id="42" name="Shape 42"/>
        <p:cNvGrpSpPr/>
        <p:nvPr/>
      </p:nvGrpSpPr>
      <p:grpSpPr>
        <a:xfrm>
          <a:off x="0" y="0"/>
          <a:ext cx="0" cy="0"/>
          <a:chOff x="0" y="0"/>
          <a:chExt cx="0" cy="0"/>
        </a:xfrm>
      </p:grpSpPr>
      <p:sp>
        <p:nvSpPr>
          <p:cNvPr id="43" name="Google Shape;43;p3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仅标题" type="titleOnly">
  <p:cSld name="TITLE_ONLY">
    <p:spTree>
      <p:nvGrpSpPr>
        <p:cNvPr id="51" name="Shape 51"/>
        <p:cNvGrpSpPr/>
        <p:nvPr/>
      </p:nvGrpSpPr>
      <p:grpSpPr>
        <a:xfrm>
          <a:off x="0" y="0"/>
          <a:ext cx="0" cy="0"/>
          <a:chOff x="0" y="0"/>
          <a:chExt cx="0" cy="0"/>
        </a:xfrm>
      </p:grpSpPr>
      <p:sp>
        <p:nvSpPr>
          <p:cNvPr id="52" name="Google Shape;52;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内容与标题" type="objTx">
  <p:cSld name="OBJECT_WITH_CAPTION_TEXT">
    <p:spTree>
      <p:nvGrpSpPr>
        <p:cNvPr id="56" name="Shape 56"/>
        <p:cNvGrpSpPr/>
        <p:nvPr/>
      </p:nvGrpSpPr>
      <p:grpSpPr>
        <a:xfrm>
          <a:off x="0" y="0"/>
          <a:ext cx="0" cy="0"/>
          <a:chOff x="0" y="0"/>
          <a:chExt cx="0" cy="0"/>
        </a:xfrm>
      </p:grpSpPr>
      <p:sp>
        <p:nvSpPr>
          <p:cNvPr id="57" name="Google Shape;57;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3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9" name="Google Shape;59;p3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0" name="Google Shape;60;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图片与标题" type="picTx">
  <p:cSld name="PICTURE_WITH_CAPTION_TEXT">
    <p:spTree>
      <p:nvGrpSpPr>
        <p:cNvPr id="63" name="Shape 63"/>
        <p:cNvGrpSpPr/>
        <p:nvPr/>
      </p:nvGrpSpPr>
      <p:grpSpPr>
        <a:xfrm>
          <a:off x="0" y="0"/>
          <a:ext cx="0" cy="0"/>
          <a:chOff x="0" y="0"/>
          <a:chExt cx="0" cy="0"/>
        </a:xfrm>
      </p:grpSpPr>
      <p:sp>
        <p:nvSpPr>
          <p:cNvPr id="64" name="Google Shape;64;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35"/>
          <p:cNvSpPr/>
          <p:nvPr>
            <p:ph idx="2" type="pic"/>
          </p:nvPr>
        </p:nvSpPr>
        <p:spPr>
          <a:xfrm>
            <a:off x="5183188" y="987425"/>
            <a:ext cx="6172200" cy="4873625"/>
          </a:xfrm>
          <a:prstGeom prst="rect">
            <a:avLst/>
          </a:prstGeom>
          <a:noFill/>
          <a:ln>
            <a:noFill/>
          </a:ln>
        </p:spPr>
      </p:sp>
      <p:sp>
        <p:nvSpPr>
          <p:cNvPr id="66" name="Google Shape;66;p3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7" name="Google Shape;67;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rial"/>
                <a:ea typeface="Arial"/>
                <a:cs typeface="Arial"/>
                <a:sym typeface="Arial"/>
              </a:defRPr>
            </a:lvl1pPr>
            <a:lvl2pPr indent="0" lvl="1" marL="0" marR="0" rtl="0" algn="r">
              <a:spcBef>
                <a:spcPts val="0"/>
              </a:spcBef>
              <a:buNone/>
              <a:defRPr b="0" i="0" sz="1200" u="none" cap="none" strike="noStrike">
                <a:solidFill>
                  <a:srgbClr val="888888"/>
                </a:solidFill>
                <a:latin typeface="Arial"/>
                <a:ea typeface="Arial"/>
                <a:cs typeface="Arial"/>
                <a:sym typeface="Arial"/>
              </a:defRPr>
            </a:lvl2pPr>
            <a:lvl3pPr indent="0" lvl="2" marL="0" marR="0" rtl="0" algn="r">
              <a:spcBef>
                <a:spcPts val="0"/>
              </a:spcBef>
              <a:buNone/>
              <a:defRPr b="0" i="0" sz="1200" u="none" cap="none" strike="noStrike">
                <a:solidFill>
                  <a:srgbClr val="888888"/>
                </a:solidFill>
                <a:latin typeface="Arial"/>
                <a:ea typeface="Arial"/>
                <a:cs typeface="Arial"/>
                <a:sym typeface="Arial"/>
              </a:defRPr>
            </a:lvl3pPr>
            <a:lvl4pPr indent="0" lvl="3" marL="0" marR="0" rtl="0" algn="r">
              <a:spcBef>
                <a:spcPts val="0"/>
              </a:spcBef>
              <a:buNone/>
              <a:defRPr b="0" i="0" sz="1200" u="none" cap="none" strike="noStrike">
                <a:solidFill>
                  <a:srgbClr val="888888"/>
                </a:solidFill>
                <a:latin typeface="Arial"/>
                <a:ea typeface="Arial"/>
                <a:cs typeface="Arial"/>
                <a:sym typeface="Arial"/>
              </a:defRPr>
            </a:lvl4pPr>
            <a:lvl5pPr indent="0" lvl="4" marL="0" marR="0" rtl="0" algn="r">
              <a:spcBef>
                <a:spcPts val="0"/>
              </a:spcBef>
              <a:buNone/>
              <a:defRPr b="0" i="0" sz="1200" u="none" cap="none" strike="noStrike">
                <a:solidFill>
                  <a:srgbClr val="888888"/>
                </a:solidFill>
                <a:latin typeface="Arial"/>
                <a:ea typeface="Arial"/>
                <a:cs typeface="Arial"/>
                <a:sym typeface="Arial"/>
              </a:defRPr>
            </a:lvl5pPr>
            <a:lvl6pPr indent="0" lvl="5" marL="0" marR="0" rtl="0" algn="r">
              <a:spcBef>
                <a:spcPts val="0"/>
              </a:spcBef>
              <a:buNone/>
              <a:defRPr b="0" i="0" sz="1200" u="none" cap="none" strike="noStrike">
                <a:solidFill>
                  <a:srgbClr val="888888"/>
                </a:solidFill>
                <a:latin typeface="Arial"/>
                <a:ea typeface="Arial"/>
                <a:cs typeface="Arial"/>
                <a:sym typeface="Arial"/>
              </a:defRPr>
            </a:lvl6pPr>
            <a:lvl7pPr indent="0" lvl="6" marL="0" marR="0" rtl="0" algn="r">
              <a:spcBef>
                <a:spcPts val="0"/>
              </a:spcBef>
              <a:buNone/>
              <a:defRPr b="0" i="0" sz="1200" u="none" cap="none" strike="noStrike">
                <a:solidFill>
                  <a:srgbClr val="888888"/>
                </a:solidFill>
                <a:latin typeface="Arial"/>
                <a:ea typeface="Arial"/>
                <a:cs typeface="Arial"/>
                <a:sym typeface="Arial"/>
              </a:defRPr>
            </a:lvl7pPr>
            <a:lvl8pPr indent="0" lvl="7" marL="0" marR="0" rtl="0" algn="r">
              <a:spcBef>
                <a:spcPts val="0"/>
              </a:spcBef>
              <a:buNone/>
              <a:defRPr b="0" i="0" sz="1200" u="none" cap="none" strike="noStrike">
                <a:solidFill>
                  <a:srgbClr val="888888"/>
                </a:solidFill>
                <a:latin typeface="Arial"/>
                <a:ea typeface="Arial"/>
                <a:cs typeface="Arial"/>
                <a:sym typeface="Arial"/>
              </a:defRPr>
            </a:lvl8pPr>
            <a:lvl9pPr indent="0" lvl="8" marL="0" marR="0" rt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9.png"/><Relationship Id="rId5" Type="http://schemas.openxmlformats.org/officeDocument/2006/relationships/image" Target="../media/image12.png"/><Relationship Id="rId6" Type="http://schemas.openxmlformats.org/officeDocument/2006/relationships/image" Target="../media/image15.png"/><Relationship Id="rId7" Type="http://schemas.openxmlformats.org/officeDocument/2006/relationships/image" Target="../media/image14.png"/><Relationship Id="rId8"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png"/><Relationship Id="rId4" Type="http://schemas.openxmlformats.org/officeDocument/2006/relationships/image" Target="../media/image12.png"/><Relationship Id="rId5" Type="http://schemas.openxmlformats.org/officeDocument/2006/relationships/image" Target="../media/image11.png"/><Relationship Id="rId6" Type="http://schemas.openxmlformats.org/officeDocument/2006/relationships/image" Target="../media/image36.png"/><Relationship Id="rId7"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vmlDrawing" Target="../drawings/vmlDrawing1.vml"/><Relationship Id="rId4" Type="http://schemas.openxmlformats.org/officeDocument/2006/relationships/oleObject" Target="../embeddings/oleObject1.bin"/><Relationship Id="rId5" Type="http://schemas.openxmlformats.org/officeDocument/2006/relationships/oleObject" Target="../embeddings/oleObject1.bin"/><Relationship Id="rId6"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png"/><Relationship Id="rId4" Type="http://schemas.openxmlformats.org/officeDocument/2006/relationships/image" Target="../media/image12.png"/><Relationship Id="rId5" Type="http://schemas.openxmlformats.org/officeDocument/2006/relationships/image" Target="../media/image11.png"/><Relationship Id="rId6" Type="http://schemas.openxmlformats.org/officeDocument/2006/relationships/image" Target="../media/image26.png"/><Relationship Id="rId7"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9.png"/><Relationship Id="rId4" Type="http://schemas.openxmlformats.org/officeDocument/2006/relationships/image" Target="../media/image12.png"/><Relationship Id="rId5"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2.jpg"/><Relationship Id="rId4" Type="http://schemas.openxmlformats.org/officeDocument/2006/relationships/image" Target="../media/image38.jpg"/><Relationship Id="rId5"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3.jpg"/><Relationship Id="rId4" Type="http://schemas.openxmlformats.org/officeDocument/2006/relationships/image" Target="../media/image37.jpg"/><Relationship Id="rId5"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4.png"/><Relationship Id="rId4" Type="http://schemas.openxmlformats.org/officeDocument/2006/relationships/image" Target="../media/image2.png"/><Relationship Id="rId5"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image" Target="../media/image19.png"/><Relationship Id="rId5" Type="http://schemas.openxmlformats.org/officeDocument/2006/relationships/image" Target="../media/image12.png"/><Relationship Id="rId6" Type="http://schemas.openxmlformats.org/officeDocument/2006/relationships/image" Target="../media/image15.png"/><Relationship Id="rId7" Type="http://schemas.openxmlformats.org/officeDocument/2006/relationships/image" Target="../media/image14.png"/><Relationship Id="rId8"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3.jpg"/><Relationship Id="rId5"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3.jpg"/><Relationship Id="rId5"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6.jpg"/><Relationship Id="rId5"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26.png"/><Relationship Id="rId5" Type="http://schemas.openxmlformats.org/officeDocument/2006/relationships/image" Target="../media/image2.png"/><Relationship Id="rId6" Type="http://schemas.openxmlformats.org/officeDocument/2006/relationships/image" Target="../media/image27.jpg"/><Relationship Id="rId7"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12.png"/><Relationship Id="rId5" Type="http://schemas.openxmlformats.org/officeDocument/2006/relationships/image" Target="../media/image11.png"/><Relationship Id="rId6" Type="http://schemas.openxmlformats.org/officeDocument/2006/relationships/image" Target="../media/image26.png"/><Relationship Id="rId7"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id="87" name="Google Shape;87;p1"/>
          <p:cNvPicPr preferRelativeResize="0"/>
          <p:nvPr/>
        </p:nvPicPr>
        <p:blipFill rotWithShape="1">
          <a:blip r:embed="rId3">
            <a:alphaModFix/>
          </a:blip>
          <a:srcRect b="15155" l="10828" r="19167" t="13469"/>
          <a:stretch/>
        </p:blipFill>
        <p:spPr>
          <a:xfrm>
            <a:off x="0" y="-1"/>
            <a:ext cx="12192000" cy="6925973"/>
          </a:xfrm>
          <a:prstGeom prst="rect">
            <a:avLst/>
          </a:prstGeom>
          <a:noFill/>
          <a:ln>
            <a:noFill/>
          </a:ln>
        </p:spPr>
      </p:pic>
      <p:pic>
        <p:nvPicPr>
          <p:cNvPr id="88" name="Google Shape;88;p1"/>
          <p:cNvPicPr preferRelativeResize="0"/>
          <p:nvPr/>
        </p:nvPicPr>
        <p:blipFill rotWithShape="1">
          <a:blip r:embed="rId4">
            <a:alphaModFix/>
          </a:blip>
          <a:srcRect b="0" l="0" r="0" t="0"/>
          <a:stretch/>
        </p:blipFill>
        <p:spPr>
          <a:xfrm>
            <a:off x="8159261" y="2748849"/>
            <a:ext cx="4289719" cy="4289719"/>
          </a:xfrm>
          <a:prstGeom prst="rect">
            <a:avLst/>
          </a:prstGeom>
          <a:noFill/>
          <a:ln>
            <a:noFill/>
          </a:ln>
        </p:spPr>
      </p:pic>
      <p:pic>
        <p:nvPicPr>
          <p:cNvPr id="89" name="Google Shape;89;p1"/>
          <p:cNvPicPr preferRelativeResize="0"/>
          <p:nvPr/>
        </p:nvPicPr>
        <p:blipFill rotWithShape="1">
          <a:blip r:embed="rId5">
            <a:alphaModFix/>
          </a:blip>
          <a:srcRect b="4547" l="0" r="0" t="32472"/>
          <a:stretch/>
        </p:blipFill>
        <p:spPr>
          <a:xfrm>
            <a:off x="383975" y="5008009"/>
            <a:ext cx="11424050" cy="1630856"/>
          </a:xfrm>
          <a:prstGeom prst="rect">
            <a:avLst/>
          </a:prstGeom>
          <a:noFill/>
          <a:ln>
            <a:noFill/>
          </a:ln>
        </p:spPr>
      </p:pic>
      <p:sp>
        <p:nvSpPr>
          <p:cNvPr id="90" name="Google Shape;90;p1"/>
          <p:cNvSpPr txBox="1"/>
          <p:nvPr/>
        </p:nvSpPr>
        <p:spPr>
          <a:xfrm>
            <a:off x="-285546" y="824648"/>
            <a:ext cx="6381546" cy="30469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9600" u="none" cap="none" strike="noStrike">
                <a:solidFill>
                  <a:srgbClr val="F7CAAC"/>
                </a:solidFill>
                <a:latin typeface="Arial"/>
                <a:ea typeface="Arial"/>
                <a:cs typeface="Arial"/>
                <a:sym typeface="Arial"/>
              </a:rPr>
              <a:t>LỊCH SỬ LỚP 5</a:t>
            </a:r>
            <a:endParaRPr b="1" i="0" sz="9600" u="none" cap="none" strike="noStrike">
              <a:solidFill>
                <a:srgbClr val="A8D08C"/>
              </a:solidFill>
              <a:latin typeface="Arial"/>
              <a:ea typeface="Arial"/>
              <a:cs typeface="Arial"/>
              <a:sym typeface="Arial"/>
            </a:endParaRPr>
          </a:p>
        </p:txBody>
      </p:sp>
      <p:pic>
        <p:nvPicPr>
          <p:cNvPr id="91" name="Google Shape;91;p1"/>
          <p:cNvPicPr preferRelativeResize="0"/>
          <p:nvPr/>
        </p:nvPicPr>
        <p:blipFill rotWithShape="1">
          <a:blip r:embed="rId6">
            <a:alphaModFix/>
          </a:blip>
          <a:srcRect b="0" l="0" r="0" t="0"/>
          <a:stretch/>
        </p:blipFill>
        <p:spPr>
          <a:xfrm>
            <a:off x="1123950" y="7473347"/>
            <a:ext cx="609600" cy="609600"/>
          </a:xfrm>
          <a:prstGeom prst="rect">
            <a:avLst/>
          </a:prstGeom>
          <a:noFill/>
          <a:ln>
            <a:noFill/>
          </a:ln>
        </p:spPr>
      </p:pic>
      <p:grpSp>
        <p:nvGrpSpPr>
          <p:cNvPr id="92" name="Google Shape;92;p1"/>
          <p:cNvGrpSpPr/>
          <p:nvPr/>
        </p:nvGrpSpPr>
        <p:grpSpPr>
          <a:xfrm>
            <a:off x="5910483" y="291656"/>
            <a:ext cx="6281517" cy="3579980"/>
            <a:chOff x="17570" y="0"/>
            <a:chExt cx="8004877" cy="5465370"/>
          </a:xfrm>
        </p:grpSpPr>
        <p:pic>
          <p:nvPicPr>
            <p:cNvPr id="93" name="Google Shape;93;p1"/>
            <p:cNvPicPr preferRelativeResize="0"/>
            <p:nvPr/>
          </p:nvPicPr>
          <p:blipFill rotWithShape="1">
            <a:blip r:embed="rId7">
              <a:alphaModFix/>
            </a:blip>
            <a:srcRect b="0" l="0" r="0" t="0"/>
            <a:stretch/>
          </p:blipFill>
          <p:spPr>
            <a:xfrm>
              <a:off x="17570" y="0"/>
              <a:ext cx="8004877" cy="5465370"/>
            </a:xfrm>
            <a:prstGeom prst="rect">
              <a:avLst/>
            </a:prstGeom>
            <a:noFill/>
            <a:ln>
              <a:noFill/>
            </a:ln>
          </p:spPr>
        </p:pic>
        <p:pic>
          <p:nvPicPr>
            <p:cNvPr id="94" name="Google Shape;94;p1"/>
            <p:cNvPicPr preferRelativeResize="0"/>
            <p:nvPr/>
          </p:nvPicPr>
          <p:blipFill rotWithShape="1">
            <a:blip r:embed="rId8">
              <a:alphaModFix/>
            </a:blip>
            <a:srcRect b="0" l="0" r="0" t="0"/>
            <a:stretch/>
          </p:blipFill>
          <p:spPr>
            <a:xfrm>
              <a:off x="1590472" y="0"/>
              <a:ext cx="4505528" cy="3003685"/>
            </a:xfrm>
            <a:prstGeom prst="rect">
              <a:avLst/>
            </a:prstGeom>
            <a:noFill/>
            <a:ln>
              <a:noFill/>
            </a:ln>
          </p:spPr>
        </p:pic>
      </p:grpSp>
    </p:spTree>
  </p:cSld>
  <p:clrMapOvr>
    <a:masterClrMapping/>
  </p:clrMapOvr>
  <p:transition spd="slow" p14:dur="2000">
    <p:circl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
                                        <p:tgtEl>
                                          <p:spTgt spid="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822"/>
                                        <p:tgtEl>
                                          <p:spTgt spid="90"/>
                                        </p:tgtEl>
                                      </p:cBhvr>
                                    </p:animEffect>
                                  </p:childTnLst>
                                </p:cTn>
                              </p:par>
                            </p:childTnLst>
                          </p:cTn>
                        </p:par>
                        <p:par>
                          <p:cTn fill="hold">
                            <p:stCondLst>
                              <p:cond delay="1822"/>
                            </p:stCondLst>
                            <p:childTnLst>
                              <p:par>
                                <p:cTn fill="hold" nodeType="afterEffect" presetClass="entr" presetID="23" presetSubtype="16">
                                  <p:stCondLst>
                                    <p:cond delay="0"/>
                                  </p:stCondLst>
                                  <p:childTnLst>
                                    <p:set>
                                      <p:cBhvr>
                                        <p:cTn dur="1" fill="hold">
                                          <p:stCondLst>
                                            <p:cond delay="0"/>
                                          </p:stCondLst>
                                        </p:cTn>
                                        <p:tgtEl>
                                          <p:spTgt spid="92"/>
                                        </p:tgtEl>
                                        <p:attrNameLst>
                                          <p:attrName>style.visibility</p:attrName>
                                        </p:attrNameLst>
                                      </p:cBhvr>
                                      <p:to>
                                        <p:strVal val="visible"/>
                                      </p:to>
                                    </p:set>
                                    <p:anim calcmode="lin" valueType="num">
                                      <p:cBhvr additive="base">
                                        <p:cTn dur="500"/>
                                        <p:tgtEl>
                                          <p:spTgt spid="92"/>
                                        </p:tgtEl>
                                        <p:attrNameLst>
                                          <p:attrName>ppt_w</p:attrName>
                                        </p:attrNameLst>
                                      </p:cBhvr>
                                      <p:tavLst>
                                        <p:tav fmla="" tm="0">
                                          <p:val>
                                            <p:strVal val="0"/>
                                          </p:val>
                                        </p:tav>
                                        <p:tav fmla="" tm="100000">
                                          <p:val>
                                            <p:strVal val="#ppt_w"/>
                                          </p:val>
                                        </p:tav>
                                      </p:tavLst>
                                    </p:anim>
                                    <p:anim calcmode="lin" valueType="num">
                                      <p:cBhvr additive="base">
                                        <p:cTn dur="500"/>
                                        <p:tgtEl>
                                          <p:spTgt spid="92"/>
                                        </p:tgtEl>
                                        <p:attrNameLst>
                                          <p:attrName>ppt_h</p:attrName>
                                        </p:attrNameLst>
                                      </p:cBhvr>
                                      <p:tavLst>
                                        <p:tav fmla="" tm="0">
                                          <p:val>
                                            <p:strVal val="0"/>
                                          </p:val>
                                        </p:tav>
                                        <p:tav fmla="" tm="100000">
                                          <p:val>
                                            <p:strVal val="#ppt_h"/>
                                          </p:val>
                                        </p:tav>
                                      </p:tavLst>
                                    </p:anim>
                                  </p:childTnLst>
                                </p:cTn>
                              </p:par>
                            </p:childTnLst>
                          </p:cTn>
                        </p:par>
                        <p:par>
                          <p:cTn fill="hold">
                            <p:stCondLst>
                              <p:cond delay="2322"/>
                            </p:stCondLst>
                            <p:childTnLst>
                              <p:par>
                                <p:cTn fill="hold" nodeType="after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10"/>
          <p:cNvPicPr preferRelativeResize="0"/>
          <p:nvPr/>
        </p:nvPicPr>
        <p:blipFill rotWithShape="1">
          <a:blip r:embed="rId3">
            <a:alphaModFix/>
          </a:blip>
          <a:srcRect b="0" l="0" r="0" t="0"/>
          <a:stretch/>
        </p:blipFill>
        <p:spPr>
          <a:xfrm>
            <a:off x="6497052" y="301606"/>
            <a:ext cx="5230320" cy="6307742"/>
          </a:xfrm>
          <a:prstGeom prst="rect">
            <a:avLst/>
          </a:prstGeom>
          <a:noFill/>
          <a:ln>
            <a:noFill/>
          </a:ln>
        </p:spPr>
      </p:pic>
      <p:sp>
        <p:nvSpPr>
          <p:cNvPr id="202" name="Google Shape;202;p10"/>
          <p:cNvSpPr/>
          <p:nvPr/>
        </p:nvSpPr>
        <p:spPr>
          <a:xfrm>
            <a:off x="7409923" y="1796019"/>
            <a:ext cx="835719" cy="546129"/>
          </a:xfrm>
          <a:custGeom>
            <a:rect b="b" l="l" r="r" t="t"/>
            <a:pathLst>
              <a:path extrusionOk="0" h="1286845" w="1877212">
                <a:moveTo>
                  <a:pt x="192690" y="260062"/>
                </a:moveTo>
                <a:cubicBezTo>
                  <a:pt x="208732" y="249367"/>
                  <a:pt x="214079" y="249367"/>
                  <a:pt x="256858" y="244020"/>
                </a:cubicBezTo>
                <a:cubicBezTo>
                  <a:pt x="299637" y="238673"/>
                  <a:pt x="398563" y="225304"/>
                  <a:pt x="449363" y="227978"/>
                </a:cubicBezTo>
                <a:cubicBezTo>
                  <a:pt x="500163" y="230652"/>
                  <a:pt x="516205" y="244020"/>
                  <a:pt x="561658" y="260062"/>
                </a:cubicBezTo>
                <a:cubicBezTo>
                  <a:pt x="607111" y="276104"/>
                  <a:pt x="687321" y="326905"/>
                  <a:pt x="722079" y="324231"/>
                </a:cubicBezTo>
                <a:cubicBezTo>
                  <a:pt x="756837" y="321557"/>
                  <a:pt x="746143" y="268083"/>
                  <a:pt x="770206" y="244020"/>
                </a:cubicBezTo>
                <a:cubicBezTo>
                  <a:pt x="794269" y="219957"/>
                  <a:pt x="866458" y="179852"/>
                  <a:pt x="866458" y="179852"/>
                </a:cubicBezTo>
                <a:cubicBezTo>
                  <a:pt x="893195" y="163810"/>
                  <a:pt x="930627" y="147767"/>
                  <a:pt x="930627" y="147767"/>
                </a:cubicBezTo>
                <a:cubicBezTo>
                  <a:pt x="943995" y="137072"/>
                  <a:pt x="933301" y="139746"/>
                  <a:pt x="946669" y="115683"/>
                </a:cubicBezTo>
                <a:cubicBezTo>
                  <a:pt x="960037" y="91620"/>
                  <a:pt x="984100" y="16757"/>
                  <a:pt x="1010837" y="3389"/>
                </a:cubicBezTo>
                <a:cubicBezTo>
                  <a:pt x="1037574" y="-9979"/>
                  <a:pt x="1066985" y="19431"/>
                  <a:pt x="1107090" y="35473"/>
                </a:cubicBezTo>
                <a:cubicBezTo>
                  <a:pt x="1147195" y="51515"/>
                  <a:pt x="1251469" y="99641"/>
                  <a:pt x="1251469" y="99641"/>
                </a:cubicBezTo>
                <a:cubicBezTo>
                  <a:pt x="1270185" y="121030"/>
                  <a:pt x="1219385" y="163810"/>
                  <a:pt x="1219385" y="163810"/>
                </a:cubicBezTo>
                <a:cubicBezTo>
                  <a:pt x="1211364" y="185199"/>
                  <a:pt x="1203342" y="227978"/>
                  <a:pt x="1203342" y="227978"/>
                </a:cubicBezTo>
                <a:cubicBezTo>
                  <a:pt x="1206016" y="246694"/>
                  <a:pt x="1235427" y="276104"/>
                  <a:pt x="1235427" y="276104"/>
                </a:cubicBezTo>
                <a:cubicBezTo>
                  <a:pt x="1251469" y="292146"/>
                  <a:pt x="1299595" y="324231"/>
                  <a:pt x="1299595" y="324231"/>
                </a:cubicBezTo>
                <a:cubicBezTo>
                  <a:pt x="1318311" y="334926"/>
                  <a:pt x="1342374" y="321557"/>
                  <a:pt x="1347721" y="340273"/>
                </a:cubicBezTo>
                <a:cubicBezTo>
                  <a:pt x="1353068" y="358989"/>
                  <a:pt x="1320984" y="420483"/>
                  <a:pt x="1331679" y="436525"/>
                </a:cubicBezTo>
                <a:cubicBezTo>
                  <a:pt x="1342374" y="452567"/>
                  <a:pt x="1385153" y="425830"/>
                  <a:pt x="1411890" y="436525"/>
                </a:cubicBezTo>
                <a:cubicBezTo>
                  <a:pt x="1438627" y="447220"/>
                  <a:pt x="1468037" y="489999"/>
                  <a:pt x="1492100" y="500694"/>
                </a:cubicBezTo>
                <a:cubicBezTo>
                  <a:pt x="1516163" y="511389"/>
                  <a:pt x="1532206" y="495347"/>
                  <a:pt x="1556269" y="500694"/>
                </a:cubicBezTo>
                <a:cubicBezTo>
                  <a:pt x="1580332" y="506041"/>
                  <a:pt x="1607069" y="516736"/>
                  <a:pt x="1636479" y="532778"/>
                </a:cubicBezTo>
                <a:cubicBezTo>
                  <a:pt x="1665889" y="548820"/>
                  <a:pt x="1703322" y="586251"/>
                  <a:pt x="1732732" y="596946"/>
                </a:cubicBezTo>
                <a:cubicBezTo>
                  <a:pt x="1762142" y="607641"/>
                  <a:pt x="1812942" y="596946"/>
                  <a:pt x="1812942" y="596946"/>
                </a:cubicBezTo>
                <a:cubicBezTo>
                  <a:pt x="1837005" y="596946"/>
                  <a:pt x="1874437" y="580904"/>
                  <a:pt x="1877111" y="596946"/>
                </a:cubicBezTo>
                <a:cubicBezTo>
                  <a:pt x="1879785" y="612988"/>
                  <a:pt x="1828985" y="693199"/>
                  <a:pt x="1828985" y="693199"/>
                </a:cubicBezTo>
                <a:cubicBezTo>
                  <a:pt x="1815617" y="709241"/>
                  <a:pt x="1796900" y="693199"/>
                  <a:pt x="1796900" y="693199"/>
                </a:cubicBezTo>
                <a:cubicBezTo>
                  <a:pt x="1796900" y="701220"/>
                  <a:pt x="1828985" y="741325"/>
                  <a:pt x="1828985" y="741325"/>
                </a:cubicBezTo>
                <a:cubicBezTo>
                  <a:pt x="1826311" y="757367"/>
                  <a:pt x="1804921" y="770736"/>
                  <a:pt x="1780858" y="789452"/>
                </a:cubicBezTo>
                <a:cubicBezTo>
                  <a:pt x="1756795" y="808168"/>
                  <a:pt x="1703322" y="829557"/>
                  <a:pt x="1684606" y="853620"/>
                </a:cubicBezTo>
                <a:cubicBezTo>
                  <a:pt x="1665890" y="877683"/>
                  <a:pt x="1655195" y="909768"/>
                  <a:pt x="1668563" y="933831"/>
                </a:cubicBezTo>
                <a:cubicBezTo>
                  <a:pt x="1681931" y="957894"/>
                  <a:pt x="1764816" y="997999"/>
                  <a:pt x="1764816" y="997999"/>
                </a:cubicBezTo>
                <a:cubicBezTo>
                  <a:pt x="1783532" y="1019388"/>
                  <a:pt x="1770163" y="1043451"/>
                  <a:pt x="1780858" y="1062167"/>
                </a:cubicBezTo>
                <a:cubicBezTo>
                  <a:pt x="1791553" y="1080883"/>
                  <a:pt x="1828985" y="1110294"/>
                  <a:pt x="1828985" y="1110294"/>
                </a:cubicBezTo>
                <a:cubicBezTo>
                  <a:pt x="1826311" y="1129010"/>
                  <a:pt x="1764816" y="1174462"/>
                  <a:pt x="1764816" y="1174462"/>
                </a:cubicBezTo>
                <a:cubicBezTo>
                  <a:pt x="1746100" y="1193178"/>
                  <a:pt x="1732732" y="1211894"/>
                  <a:pt x="1716690" y="1222589"/>
                </a:cubicBezTo>
                <a:cubicBezTo>
                  <a:pt x="1700648" y="1233284"/>
                  <a:pt x="1689953" y="1235957"/>
                  <a:pt x="1668563" y="1238631"/>
                </a:cubicBezTo>
                <a:cubicBezTo>
                  <a:pt x="1647173" y="1241305"/>
                  <a:pt x="1620437" y="1241305"/>
                  <a:pt x="1588353" y="1238631"/>
                </a:cubicBezTo>
                <a:cubicBezTo>
                  <a:pt x="1556269" y="1235957"/>
                  <a:pt x="1476058" y="1222589"/>
                  <a:pt x="1476058" y="1222589"/>
                </a:cubicBezTo>
                <a:cubicBezTo>
                  <a:pt x="1449321" y="1230610"/>
                  <a:pt x="1460016" y="1289431"/>
                  <a:pt x="1427932" y="1286757"/>
                </a:cubicBezTo>
                <a:cubicBezTo>
                  <a:pt x="1395848" y="1284083"/>
                  <a:pt x="1358416" y="1238630"/>
                  <a:pt x="1283553" y="1206546"/>
                </a:cubicBezTo>
                <a:cubicBezTo>
                  <a:pt x="1208690" y="1174462"/>
                  <a:pt x="1064311" y="1120989"/>
                  <a:pt x="978753" y="1094252"/>
                </a:cubicBezTo>
                <a:cubicBezTo>
                  <a:pt x="893195" y="1067515"/>
                  <a:pt x="831701" y="1078209"/>
                  <a:pt x="770206" y="1046125"/>
                </a:cubicBezTo>
                <a:cubicBezTo>
                  <a:pt x="708711" y="1014041"/>
                  <a:pt x="609785" y="901746"/>
                  <a:pt x="609785" y="901746"/>
                </a:cubicBezTo>
                <a:cubicBezTo>
                  <a:pt x="575027" y="875009"/>
                  <a:pt x="617806" y="917788"/>
                  <a:pt x="561658" y="885704"/>
                </a:cubicBezTo>
                <a:cubicBezTo>
                  <a:pt x="505511" y="853620"/>
                  <a:pt x="342416" y="743999"/>
                  <a:pt x="272900" y="709241"/>
                </a:cubicBezTo>
                <a:cubicBezTo>
                  <a:pt x="203384" y="674483"/>
                  <a:pt x="181994" y="693199"/>
                  <a:pt x="144563" y="677157"/>
                </a:cubicBezTo>
                <a:cubicBezTo>
                  <a:pt x="107132" y="661115"/>
                  <a:pt x="72374" y="626357"/>
                  <a:pt x="48311" y="612989"/>
                </a:cubicBezTo>
                <a:cubicBezTo>
                  <a:pt x="24248" y="599621"/>
                  <a:pt x="-2489" y="618336"/>
                  <a:pt x="185" y="596946"/>
                </a:cubicBezTo>
                <a:cubicBezTo>
                  <a:pt x="2859" y="575556"/>
                  <a:pt x="37616" y="508715"/>
                  <a:pt x="64353" y="484652"/>
                </a:cubicBezTo>
                <a:cubicBezTo>
                  <a:pt x="91090" y="460589"/>
                  <a:pt x="160606" y="452567"/>
                  <a:pt x="160606" y="452567"/>
                </a:cubicBezTo>
                <a:cubicBezTo>
                  <a:pt x="181995" y="439199"/>
                  <a:pt x="192690" y="428504"/>
                  <a:pt x="192690" y="404441"/>
                </a:cubicBezTo>
                <a:cubicBezTo>
                  <a:pt x="192690" y="380378"/>
                  <a:pt x="160606" y="308189"/>
                  <a:pt x="160606" y="308189"/>
                </a:cubicBezTo>
                <a:cubicBezTo>
                  <a:pt x="157932" y="284126"/>
                  <a:pt x="176648" y="270757"/>
                  <a:pt x="192690" y="260062"/>
                </a:cubicBezTo>
                <a:close/>
              </a:path>
            </a:pathLst>
          </a:cu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3" name="Google Shape;203;p10"/>
          <p:cNvSpPr/>
          <p:nvPr/>
        </p:nvSpPr>
        <p:spPr>
          <a:xfrm>
            <a:off x="9019280" y="1179094"/>
            <a:ext cx="1651200" cy="515345"/>
          </a:xfrm>
          <a:custGeom>
            <a:rect b="b" l="l" r="r" t="t"/>
            <a:pathLst>
              <a:path extrusionOk="0" h="120000" w="120000">
                <a:moveTo>
                  <a:pt x="0" y="0"/>
                </a:moveTo>
                <a:lnTo>
                  <a:pt x="120000" y="0"/>
                </a:lnTo>
                <a:lnTo>
                  <a:pt x="120000" y="120000"/>
                </a:lnTo>
                <a:lnTo>
                  <a:pt x="0" y="120000"/>
                </a:lnTo>
                <a:close/>
              </a:path>
              <a:path extrusionOk="0" fill="none" h="120000" w="120000">
                <a:moveTo>
                  <a:pt x="-10000" y="22500"/>
                </a:moveTo>
                <a:lnTo>
                  <a:pt x="-20000" y="22500"/>
                </a:lnTo>
                <a:lnTo>
                  <a:pt x="-76111" y="219690"/>
                </a:lnTo>
              </a:path>
            </a:pathLst>
          </a:custGeom>
          <a:solidFill>
            <a:srgbClr val="FBE4D4"/>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Times New Roman"/>
                <a:ea typeface="Times New Roman"/>
                <a:cs typeface="Times New Roman"/>
                <a:sym typeface="Times New Roman"/>
              </a:rPr>
              <a:t>Nghệ An</a:t>
            </a:r>
            <a:endParaRPr/>
          </a:p>
        </p:txBody>
      </p:sp>
      <p:sp>
        <p:nvSpPr>
          <p:cNvPr id="204" name="Google Shape;204;p10"/>
          <p:cNvSpPr/>
          <p:nvPr/>
        </p:nvSpPr>
        <p:spPr>
          <a:xfrm>
            <a:off x="9019280" y="1919428"/>
            <a:ext cx="1651200" cy="514044"/>
          </a:xfrm>
          <a:custGeom>
            <a:rect b="b" l="l" r="r" t="t"/>
            <a:pathLst>
              <a:path extrusionOk="0" h="120000" w="120000">
                <a:moveTo>
                  <a:pt x="0" y="0"/>
                </a:moveTo>
                <a:lnTo>
                  <a:pt x="120000" y="0"/>
                </a:lnTo>
                <a:lnTo>
                  <a:pt x="120000" y="120000"/>
                </a:lnTo>
                <a:lnTo>
                  <a:pt x="0" y="120000"/>
                </a:lnTo>
                <a:close/>
              </a:path>
              <a:path extrusionOk="0" fill="none" h="120000" w="120000">
                <a:moveTo>
                  <a:pt x="-10000" y="22500"/>
                </a:moveTo>
                <a:lnTo>
                  <a:pt x="-20000" y="22500"/>
                </a:lnTo>
                <a:lnTo>
                  <a:pt x="-56000" y="135000"/>
                </a:lnTo>
              </a:path>
            </a:pathLst>
          </a:custGeom>
          <a:solidFill>
            <a:srgbClr val="FBE4D4"/>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Times New Roman"/>
                <a:ea typeface="Times New Roman"/>
                <a:cs typeface="Times New Roman"/>
                <a:sym typeface="Times New Roman"/>
              </a:rPr>
              <a:t>Hà Tĩnh</a:t>
            </a:r>
            <a:endParaRPr/>
          </a:p>
        </p:txBody>
      </p:sp>
      <p:sp>
        <p:nvSpPr>
          <p:cNvPr id="205" name="Google Shape;205;p10"/>
          <p:cNvSpPr/>
          <p:nvPr/>
        </p:nvSpPr>
        <p:spPr>
          <a:xfrm>
            <a:off x="7919824" y="2271166"/>
            <a:ext cx="642435" cy="370581"/>
          </a:xfrm>
          <a:custGeom>
            <a:rect b="b" l="l" r="r" t="t"/>
            <a:pathLst>
              <a:path extrusionOk="0" h="370581" w="642435">
                <a:moveTo>
                  <a:pt x="331899" y="86"/>
                </a:moveTo>
                <a:cubicBezTo>
                  <a:pt x="339273" y="2544"/>
                  <a:pt x="334357" y="51706"/>
                  <a:pt x="346647" y="73828"/>
                </a:cubicBezTo>
                <a:cubicBezTo>
                  <a:pt x="358937" y="95950"/>
                  <a:pt x="405641" y="132821"/>
                  <a:pt x="405641" y="132821"/>
                </a:cubicBezTo>
                <a:cubicBezTo>
                  <a:pt x="417931" y="147569"/>
                  <a:pt x="409328" y="150028"/>
                  <a:pt x="420389" y="162318"/>
                </a:cubicBezTo>
                <a:cubicBezTo>
                  <a:pt x="431450" y="174608"/>
                  <a:pt x="456031" y="196731"/>
                  <a:pt x="472008" y="206563"/>
                </a:cubicBezTo>
                <a:cubicBezTo>
                  <a:pt x="487985" y="216395"/>
                  <a:pt x="502734" y="211479"/>
                  <a:pt x="516253" y="221311"/>
                </a:cubicBezTo>
                <a:cubicBezTo>
                  <a:pt x="529772" y="231143"/>
                  <a:pt x="540834" y="255725"/>
                  <a:pt x="553124" y="265557"/>
                </a:cubicBezTo>
                <a:cubicBezTo>
                  <a:pt x="565414" y="275389"/>
                  <a:pt x="589995" y="280305"/>
                  <a:pt x="589995" y="280305"/>
                </a:cubicBezTo>
                <a:cubicBezTo>
                  <a:pt x="601056" y="287679"/>
                  <a:pt x="610889" y="298741"/>
                  <a:pt x="619492" y="309802"/>
                </a:cubicBezTo>
                <a:cubicBezTo>
                  <a:pt x="628095" y="320863"/>
                  <a:pt x="646531" y="342986"/>
                  <a:pt x="641615" y="346673"/>
                </a:cubicBezTo>
                <a:cubicBezTo>
                  <a:pt x="636699" y="350360"/>
                  <a:pt x="607201" y="328237"/>
                  <a:pt x="589995" y="331924"/>
                </a:cubicBezTo>
                <a:cubicBezTo>
                  <a:pt x="572789" y="335611"/>
                  <a:pt x="560498" y="363879"/>
                  <a:pt x="538376" y="368795"/>
                </a:cubicBezTo>
                <a:cubicBezTo>
                  <a:pt x="516254" y="373711"/>
                  <a:pt x="476924" y="367566"/>
                  <a:pt x="457260" y="361421"/>
                </a:cubicBezTo>
                <a:cubicBezTo>
                  <a:pt x="437596" y="355276"/>
                  <a:pt x="426534" y="344214"/>
                  <a:pt x="420389" y="331924"/>
                </a:cubicBezTo>
                <a:cubicBezTo>
                  <a:pt x="414244" y="319634"/>
                  <a:pt x="427763" y="295053"/>
                  <a:pt x="420389" y="287679"/>
                </a:cubicBezTo>
                <a:cubicBezTo>
                  <a:pt x="413015" y="280305"/>
                  <a:pt x="393350" y="283992"/>
                  <a:pt x="376144" y="287679"/>
                </a:cubicBezTo>
                <a:cubicBezTo>
                  <a:pt x="358938" y="291366"/>
                  <a:pt x="334356" y="302428"/>
                  <a:pt x="317150" y="309802"/>
                </a:cubicBezTo>
                <a:cubicBezTo>
                  <a:pt x="299944" y="317176"/>
                  <a:pt x="272905" y="331924"/>
                  <a:pt x="272905" y="331924"/>
                </a:cubicBezTo>
                <a:cubicBezTo>
                  <a:pt x="260615" y="336840"/>
                  <a:pt x="243408" y="339299"/>
                  <a:pt x="243408" y="339299"/>
                </a:cubicBezTo>
                <a:cubicBezTo>
                  <a:pt x="234805" y="335612"/>
                  <a:pt x="232347" y="320863"/>
                  <a:pt x="221286" y="309802"/>
                </a:cubicBezTo>
                <a:cubicBezTo>
                  <a:pt x="210225" y="298741"/>
                  <a:pt x="194247" y="283992"/>
                  <a:pt x="177041" y="272931"/>
                </a:cubicBezTo>
                <a:cubicBezTo>
                  <a:pt x="159835" y="261870"/>
                  <a:pt x="138941" y="254495"/>
                  <a:pt x="118047" y="243434"/>
                </a:cubicBezTo>
                <a:cubicBezTo>
                  <a:pt x="97153" y="232373"/>
                  <a:pt x="70114" y="217624"/>
                  <a:pt x="51679" y="206563"/>
                </a:cubicBezTo>
                <a:cubicBezTo>
                  <a:pt x="33243" y="195502"/>
                  <a:pt x="16037" y="194273"/>
                  <a:pt x="7434" y="177066"/>
                </a:cubicBezTo>
                <a:cubicBezTo>
                  <a:pt x="-1169" y="159860"/>
                  <a:pt x="60" y="103324"/>
                  <a:pt x="60" y="103324"/>
                </a:cubicBezTo>
                <a:cubicBezTo>
                  <a:pt x="60" y="86118"/>
                  <a:pt x="7434" y="73828"/>
                  <a:pt x="7434" y="73828"/>
                </a:cubicBezTo>
                <a:cubicBezTo>
                  <a:pt x="13579" y="66454"/>
                  <a:pt x="13579" y="55392"/>
                  <a:pt x="36931" y="59079"/>
                </a:cubicBezTo>
                <a:cubicBezTo>
                  <a:pt x="60283" y="62766"/>
                  <a:pt x="126650" y="92263"/>
                  <a:pt x="147544" y="95950"/>
                </a:cubicBezTo>
                <a:cubicBezTo>
                  <a:pt x="168437" y="99637"/>
                  <a:pt x="147544" y="82431"/>
                  <a:pt x="162292" y="81202"/>
                </a:cubicBezTo>
                <a:cubicBezTo>
                  <a:pt x="177040" y="79973"/>
                  <a:pt x="212682" y="92263"/>
                  <a:pt x="236034" y="88576"/>
                </a:cubicBezTo>
                <a:cubicBezTo>
                  <a:pt x="259386" y="84889"/>
                  <a:pt x="285196" y="70140"/>
                  <a:pt x="302402" y="59079"/>
                </a:cubicBezTo>
                <a:cubicBezTo>
                  <a:pt x="319608" y="48018"/>
                  <a:pt x="324525" y="-2372"/>
                  <a:pt x="331899" y="86"/>
                </a:cubicBezTo>
                <a:close/>
              </a:path>
            </a:pathLst>
          </a:cu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6" name="Google Shape;206;p10"/>
          <p:cNvSpPr txBox="1"/>
          <p:nvPr/>
        </p:nvSpPr>
        <p:spPr>
          <a:xfrm>
            <a:off x="561474" y="4630433"/>
            <a:ext cx="5618960"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3600">
                <a:solidFill>
                  <a:srgbClr val="F4B081"/>
                </a:solidFill>
                <a:latin typeface="Times New Roman"/>
                <a:ea typeface="Times New Roman"/>
                <a:cs typeface="Times New Roman"/>
                <a:sym typeface="Times New Roman"/>
              </a:rPr>
              <a:t>Hãy chỉ vị trí của tỉnh Nghệ An và tỉnh Hà Tĩnh.</a:t>
            </a:r>
            <a:endParaRPr/>
          </a:p>
        </p:txBody>
      </p:sp>
      <p:sp>
        <p:nvSpPr>
          <p:cNvPr id="207" name="Google Shape;207;p10"/>
          <p:cNvSpPr txBox="1"/>
          <p:nvPr/>
        </p:nvSpPr>
        <p:spPr>
          <a:xfrm>
            <a:off x="457200" y="616585"/>
            <a:ext cx="5827509" cy="3679741"/>
          </a:xfrm>
          <a:prstGeom prst="rect">
            <a:avLst/>
          </a:prstGeom>
          <a:noFill/>
          <a:ln>
            <a:noFill/>
          </a:ln>
        </p:spPr>
        <p:txBody>
          <a:bodyPr anchorCtr="0" anchor="t" bIns="45700" lIns="91425" spcFirstLastPara="1" rIns="91425" wrap="square" tIns="45700">
            <a:noAutofit/>
          </a:bodyPr>
          <a:lstStyle/>
          <a:p>
            <a:pPr indent="-228600" lvl="0" marL="228600" marR="0" rtl="0" algn="just">
              <a:lnSpc>
                <a:spcPct val="90000"/>
              </a:lnSpc>
              <a:spcBef>
                <a:spcPts val="0"/>
              </a:spcBef>
              <a:spcAft>
                <a:spcPts val="0"/>
              </a:spcAft>
              <a:buClr>
                <a:schemeClr val="lt1"/>
              </a:buClr>
              <a:buSzPts val="2800"/>
              <a:buFont typeface="Arial"/>
              <a:buChar char="•"/>
            </a:pPr>
            <a:r>
              <a:rPr b="1" lang="en-US" sz="2800">
                <a:solidFill>
                  <a:schemeClr val="lt1"/>
                </a:solidFill>
                <a:latin typeface="Times New Roman"/>
                <a:ea typeface="Times New Roman"/>
                <a:cs typeface="Times New Roman"/>
                <a:sym typeface="Times New Roman"/>
              </a:rPr>
              <a:t>Nghệ - Tĩnh là tên gọi tắt của hai tỉnh Nghệ An và Hà Tĩnh.</a:t>
            </a:r>
            <a:endParaRPr/>
          </a:p>
          <a:p>
            <a:pPr indent="-228600" lvl="0" marL="228600" marR="0" rtl="0" algn="just">
              <a:lnSpc>
                <a:spcPct val="90000"/>
              </a:lnSpc>
              <a:spcBef>
                <a:spcPts val="1000"/>
              </a:spcBef>
              <a:spcAft>
                <a:spcPts val="0"/>
              </a:spcAft>
              <a:buClr>
                <a:schemeClr val="lt1"/>
              </a:buClr>
              <a:buSzPts val="2800"/>
              <a:buFont typeface="Arial"/>
              <a:buChar char="•"/>
            </a:pPr>
            <a:r>
              <a:rPr b="1" lang="en-US" sz="2800">
                <a:solidFill>
                  <a:schemeClr val="lt1"/>
                </a:solidFill>
                <a:latin typeface="Times New Roman"/>
                <a:ea typeface="Times New Roman"/>
                <a:cs typeface="Times New Roman"/>
                <a:sym typeface="Times New Roman"/>
              </a:rPr>
              <a:t>Đây chính là nơi diễn ra đỉnh cao của phong trào cách mạng Việt Nam những năm 1930 – 1931.</a:t>
            </a:r>
            <a:endParaRPr/>
          </a:p>
          <a:p>
            <a:pPr indent="-228600" lvl="0" marL="228600" marR="0" rtl="0" algn="just">
              <a:lnSpc>
                <a:spcPct val="90000"/>
              </a:lnSpc>
              <a:spcBef>
                <a:spcPts val="1000"/>
              </a:spcBef>
              <a:spcAft>
                <a:spcPts val="0"/>
              </a:spcAft>
              <a:buClr>
                <a:schemeClr val="lt1"/>
              </a:buClr>
              <a:buSzPts val="2800"/>
              <a:buFont typeface="Arial"/>
              <a:buChar char="•"/>
            </a:pPr>
            <a:r>
              <a:rPr b="1" lang="en-US" sz="2800">
                <a:solidFill>
                  <a:schemeClr val="lt1"/>
                </a:solidFill>
                <a:latin typeface="Times New Roman"/>
                <a:ea typeface="Times New Roman"/>
                <a:cs typeface="Times New Roman"/>
                <a:sym typeface="Times New Roman"/>
              </a:rPr>
              <a:t>Tại đây, ngày 12 - 9-1930 đã diễn ra cuộc biểu tình lớn, đi đầu cho phong trào đấu tranh của nhân dân ta.</a:t>
            </a:r>
            <a:endParaRPr/>
          </a:p>
        </p:txBody>
      </p:sp>
    </p:spTree>
  </p:cSld>
  <p:clrMapOvr>
    <a:masterClrMapping/>
  </p:clrMapOvr>
  <mc:AlternateContent>
    <mc:Choice Requires="p14">
      <p:transition spd="slow" p14:dur="2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7">
                                            <p:txEl>
                                              <p:pRg end="0" st="0"/>
                                            </p:txEl>
                                          </p:spTgt>
                                        </p:tgtEl>
                                        <p:attrNameLst>
                                          <p:attrName>style.visibility</p:attrName>
                                        </p:attrNameLst>
                                      </p:cBhvr>
                                      <p:to>
                                        <p:strVal val="visible"/>
                                      </p:to>
                                    </p:set>
                                    <p:anim calcmode="lin" valueType="num">
                                      <p:cBhvr additive="base">
                                        <p:cTn dur="3000"/>
                                        <p:tgtEl>
                                          <p:spTgt spid="20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7">
                                            <p:txEl>
                                              <p:pRg end="1" st="1"/>
                                            </p:txEl>
                                          </p:spTgt>
                                        </p:tgtEl>
                                        <p:attrNameLst>
                                          <p:attrName>style.visibility</p:attrName>
                                        </p:attrNameLst>
                                      </p:cBhvr>
                                      <p:to>
                                        <p:strVal val="visible"/>
                                      </p:to>
                                    </p:set>
                                    <p:anim calcmode="lin" valueType="num">
                                      <p:cBhvr additive="base">
                                        <p:cTn dur="3000"/>
                                        <p:tgtEl>
                                          <p:spTgt spid="207">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7">
                                            <p:txEl>
                                              <p:pRg end="2" st="2"/>
                                            </p:txEl>
                                          </p:spTgt>
                                        </p:tgtEl>
                                        <p:attrNameLst>
                                          <p:attrName>style.visibility</p:attrName>
                                        </p:attrNameLst>
                                      </p:cBhvr>
                                      <p:to>
                                        <p:strVal val="visible"/>
                                      </p:to>
                                    </p:set>
                                    <p:anim calcmode="lin" valueType="num">
                                      <p:cBhvr additive="base">
                                        <p:cTn dur="3000"/>
                                        <p:tgtEl>
                                          <p:spTgt spid="207">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500"/>
                                        <p:tgtEl>
                                          <p:spTgt spid="2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500"/>
                                        <p:tgtEl>
                                          <p:spTgt spid="2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500"/>
                                        <p:tgtEl>
                                          <p:spTgt spid="2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250"/>
                                        <p:tgtEl>
                                          <p:spTgt spid="205"/>
                                        </p:tgtEl>
                                      </p:cBhvr>
                                    </p:animEffec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500"/>
                                        <p:tgtEl>
                                          <p:spTgt spid="2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1"/>
          <p:cNvSpPr txBox="1"/>
          <p:nvPr/>
        </p:nvSpPr>
        <p:spPr>
          <a:xfrm>
            <a:off x="3769895" y="4071761"/>
            <a:ext cx="673768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Xem video 2, diễn biến cuộc biểu tình 12/09/1930</a:t>
            </a:r>
            <a:endParaRPr/>
          </a:p>
        </p:txBody>
      </p:sp>
    </p:spTree>
  </p:cSld>
  <p:clrMapOvr>
    <a:masterClrMapping/>
  </p:clrMapOvr>
  <p:transition spd="slow" p14:dur="2000">
    <p:wipe dir="l"/>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descr="C:\Users\Administrator\Desktop\Dang11-1.jpg" id="219" name="Google Shape;219;p12"/>
          <p:cNvPicPr preferRelativeResize="0"/>
          <p:nvPr/>
        </p:nvPicPr>
        <p:blipFill rotWithShape="1">
          <a:blip r:embed="rId3">
            <a:alphaModFix/>
          </a:blip>
          <a:srcRect b="0" l="0" r="0" t="0"/>
          <a:stretch/>
        </p:blipFill>
        <p:spPr>
          <a:xfrm>
            <a:off x="308690" y="331217"/>
            <a:ext cx="4613396" cy="2732825"/>
          </a:xfrm>
          <a:prstGeom prst="rect">
            <a:avLst/>
          </a:prstGeom>
          <a:noFill/>
          <a:ln>
            <a:noFill/>
          </a:ln>
        </p:spPr>
      </p:pic>
      <p:sp>
        <p:nvSpPr>
          <p:cNvPr id="220" name="Google Shape;220;p12"/>
          <p:cNvSpPr txBox="1"/>
          <p:nvPr/>
        </p:nvSpPr>
        <p:spPr>
          <a:xfrm>
            <a:off x="5038511" y="442211"/>
            <a:ext cx="6772609" cy="138499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chemeClr val="lt1"/>
                </a:solidFill>
                <a:latin typeface="Times New Roman"/>
                <a:ea typeface="Times New Roman"/>
                <a:cs typeface="Times New Roman"/>
                <a:sym typeface="Times New Roman"/>
              </a:rPr>
              <a:t>- Ngày 12/09/1930,  hàng vạn nông dân các huyện Hưng Nguyên, Nam Đàn (Nghệ An) đã làm gì?</a:t>
            </a:r>
            <a:endParaRPr/>
          </a:p>
        </p:txBody>
      </p:sp>
      <p:sp>
        <p:nvSpPr>
          <p:cNvPr id="221" name="Google Shape;221;p12"/>
          <p:cNvSpPr txBox="1"/>
          <p:nvPr/>
        </p:nvSpPr>
        <p:spPr>
          <a:xfrm>
            <a:off x="5168913" y="1697629"/>
            <a:ext cx="6511804" cy="181588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FFD966"/>
                </a:solidFill>
                <a:latin typeface="Times New Roman"/>
                <a:ea typeface="Times New Roman"/>
                <a:cs typeface="Times New Roman"/>
                <a:sym typeface="Times New Roman"/>
              </a:rPr>
              <a:t>🡪 Ngày 12/09/1930,  hàng vạn nông dân các huyện Hưng Nguyên, Nam Đàn (Nghệ An) với cờ đỏ búa liềm dẫn đầu kéo về thị xã Vinh.</a:t>
            </a:r>
            <a:endParaRPr/>
          </a:p>
        </p:txBody>
      </p:sp>
      <p:sp>
        <p:nvSpPr>
          <p:cNvPr id="222" name="Google Shape;222;p12"/>
          <p:cNvSpPr txBox="1"/>
          <p:nvPr/>
        </p:nvSpPr>
        <p:spPr>
          <a:xfrm>
            <a:off x="425115" y="3241902"/>
            <a:ext cx="6352674" cy="523220"/>
          </a:xfrm>
          <a:prstGeom prst="rect">
            <a:avLst/>
          </a:prstGeom>
          <a:noFill/>
          <a:ln>
            <a:noFill/>
          </a:ln>
        </p:spPr>
        <p:txBody>
          <a:bodyPr anchorCtr="0" anchor="t" bIns="45700" lIns="91425" spcFirstLastPara="1" rIns="91425" wrap="square" tIns="45700">
            <a:spAutoFit/>
          </a:bodyPr>
          <a:lstStyle/>
          <a:p>
            <a:pPr indent="-457200" lvl="0" marL="457200" marR="0" rtl="0" algn="just">
              <a:spcBef>
                <a:spcPts val="0"/>
              </a:spcBef>
              <a:spcAft>
                <a:spcPts val="0"/>
              </a:spcAft>
              <a:buClr>
                <a:schemeClr val="lt1"/>
              </a:buClr>
              <a:buSzPts val="2800"/>
              <a:buFont typeface="Arial"/>
              <a:buChar char="•"/>
            </a:pPr>
            <a:r>
              <a:rPr b="1" lang="en-US" sz="2800">
                <a:solidFill>
                  <a:schemeClr val="lt1"/>
                </a:solidFill>
                <a:latin typeface="Times New Roman"/>
                <a:ea typeface="Times New Roman"/>
                <a:cs typeface="Times New Roman"/>
                <a:sym typeface="Times New Roman"/>
              </a:rPr>
              <a:t>Đoàn người này làm gì?</a:t>
            </a:r>
            <a:endParaRPr/>
          </a:p>
        </p:txBody>
      </p:sp>
      <p:sp>
        <p:nvSpPr>
          <p:cNvPr id="223" name="Google Shape;223;p12"/>
          <p:cNvSpPr txBox="1"/>
          <p:nvPr/>
        </p:nvSpPr>
        <p:spPr>
          <a:xfrm>
            <a:off x="294712" y="3643245"/>
            <a:ext cx="11386005" cy="138499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FFD966"/>
                </a:solidFill>
                <a:latin typeface="Times New Roman"/>
                <a:ea typeface="Times New Roman"/>
                <a:cs typeface="Times New Roman"/>
                <a:sym typeface="Times New Roman"/>
              </a:rPr>
              <a:t>🡪 Đoàn người ngày càng đông thêm, vừa đi vừa hô khẩu hiệu “Đả đảo đế quốc!”; “Đả đảo Nam triều!”; “Nhà máy về tay thợ thuyền!”; Ruộng đất về tay dân cày!”…</a:t>
            </a:r>
            <a:endParaRPr/>
          </a:p>
        </p:txBody>
      </p:sp>
      <p:sp>
        <p:nvSpPr>
          <p:cNvPr id="224" name="Google Shape;224;p12"/>
          <p:cNvSpPr txBox="1"/>
          <p:nvPr/>
        </p:nvSpPr>
        <p:spPr>
          <a:xfrm>
            <a:off x="425115" y="4906591"/>
            <a:ext cx="6352674" cy="523220"/>
          </a:xfrm>
          <a:prstGeom prst="rect">
            <a:avLst/>
          </a:prstGeom>
          <a:noFill/>
          <a:ln>
            <a:noFill/>
          </a:ln>
        </p:spPr>
        <p:txBody>
          <a:bodyPr anchorCtr="0" anchor="t" bIns="45700" lIns="91425" spcFirstLastPara="1" rIns="91425" wrap="square" tIns="45700">
            <a:spAutoFit/>
          </a:bodyPr>
          <a:lstStyle/>
          <a:p>
            <a:pPr indent="-457200" lvl="0" marL="457200" marR="0" rtl="0" algn="just">
              <a:spcBef>
                <a:spcPts val="0"/>
              </a:spcBef>
              <a:spcAft>
                <a:spcPts val="0"/>
              </a:spcAft>
              <a:buClr>
                <a:schemeClr val="lt1"/>
              </a:buClr>
              <a:buSzPts val="2800"/>
              <a:buFont typeface="Arial"/>
              <a:buChar char="•"/>
            </a:pPr>
            <a:r>
              <a:rPr b="1" lang="en-US" sz="2800">
                <a:solidFill>
                  <a:schemeClr val="lt1"/>
                </a:solidFill>
                <a:latin typeface="Times New Roman"/>
                <a:ea typeface="Times New Roman"/>
                <a:cs typeface="Times New Roman"/>
                <a:sym typeface="Times New Roman"/>
              </a:rPr>
              <a:t>Thực dân Pháp đã làm gì?</a:t>
            </a:r>
            <a:endParaRPr/>
          </a:p>
        </p:txBody>
      </p:sp>
      <p:sp>
        <p:nvSpPr>
          <p:cNvPr id="225" name="Google Shape;225;p12"/>
          <p:cNvSpPr txBox="1"/>
          <p:nvPr/>
        </p:nvSpPr>
        <p:spPr>
          <a:xfrm>
            <a:off x="425115" y="5275614"/>
            <a:ext cx="11386005" cy="138499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FFD966"/>
                </a:solidFill>
                <a:latin typeface="Times New Roman"/>
                <a:ea typeface="Times New Roman"/>
                <a:cs typeface="Times New Roman"/>
                <a:sym typeface="Times New Roman"/>
              </a:rPr>
              <a:t>🡪 Thực dân Pháp cho lính đến đàn áp nhưng không ngăn được bước tiến của đoàn biểu tình. Chúng cho máy bay ném bom làm hơn 200 người chết, hàng trăm người bị thương.</a:t>
            </a:r>
            <a:endParaRPr/>
          </a:p>
        </p:txBody>
      </p:sp>
    </p:spTree>
  </p:cSld>
  <p:clrMapOvr>
    <a:masterClrMapping/>
  </p:clrMapOvr>
  <p:transition spd="slow" p14:dur="2000">
    <p:split orient="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500"/>
                                        <p:tgtEl>
                                          <p:spTgt spid="2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5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
                                        <p:tgtEl>
                                          <p:spTgt spid="2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500"/>
                                        <p:tgtEl>
                                          <p:spTgt spid="2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500"/>
                                        <p:tgtEl>
                                          <p:spTgt spid="2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500"/>
                                        <p:tgtEl>
                                          <p:spTgt spid="2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descr="C:\Users\Administrator\Desktop\Dang11-1.jpg" id="231" name="Google Shape;231;p13"/>
          <p:cNvPicPr preferRelativeResize="0"/>
          <p:nvPr/>
        </p:nvPicPr>
        <p:blipFill rotWithShape="1">
          <a:blip r:embed="rId3">
            <a:alphaModFix/>
          </a:blip>
          <a:srcRect b="0" l="0" r="0" t="0"/>
          <a:stretch/>
        </p:blipFill>
        <p:spPr>
          <a:xfrm>
            <a:off x="2181726" y="1213533"/>
            <a:ext cx="8178633" cy="4844755"/>
          </a:xfrm>
          <a:prstGeom prst="rect">
            <a:avLst/>
          </a:prstGeom>
          <a:noFill/>
          <a:ln>
            <a:noFill/>
          </a:ln>
        </p:spPr>
      </p:pic>
      <p:sp>
        <p:nvSpPr>
          <p:cNvPr id="232" name="Google Shape;232;p13"/>
          <p:cNvSpPr txBox="1"/>
          <p:nvPr/>
        </p:nvSpPr>
        <p:spPr>
          <a:xfrm>
            <a:off x="4265643" y="6126939"/>
            <a:ext cx="3691241" cy="461665"/>
          </a:xfrm>
          <a:prstGeom prst="rect">
            <a:avLst/>
          </a:prstGeom>
          <a:solidFill>
            <a:schemeClr val="accent2"/>
          </a:solidFill>
          <a:ln cap="flat" cmpd="sng" w="19050">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Times New Roman"/>
                <a:ea typeface="Times New Roman"/>
                <a:cs typeface="Times New Roman"/>
                <a:sym typeface="Times New Roman"/>
              </a:rPr>
              <a:t>Hình 1: Xô viết Nghệ - Tĩnh</a:t>
            </a:r>
            <a:endParaRPr sz="2400">
              <a:solidFill>
                <a:schemeClr val="lt1"/>
              </a:solidFill>
              <a:latin typeface="Times New Roman"/>
              <a:ea typeface="Times New Roman"/>
              <a:cs typeface="Times New Roman"/>
              <a:sym typeface="Times New Roman"/>
            </a:endParaRPr>
          </a:p>
        </p:txBody>
      </p:sp>
      <p:sp>
        <p:nvSpPr>
          <p:cNvPr id="233" name="Google Shape;233;p13"/>
          <p:cNvSpPr/>
          <p:nvPr/>
        </p:nvSpPr>
        <p:spPr>
          <a:xfrm>
            <a:off x="577516" y="560107"/>
            <a:ext cx="1161448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4B081"/>
                </a:solidFill>
                <a:latin typeface="Times New Roman"/>
                <a:ea typeface="Times New Roman"/>
                <a:cs typeface="Times New Roman"/>
                <a:sym typeface="Times New Roman"/>
              </a:rPr>
              <a:t>   Em hãy thuật lại cuộc biểu tình ngày 12-9-1930 ở Nghệ An.</a:t>
            </a:r>
            <a:endParaRPr b="1" sz="3200">
              <a:solidFill>
                <a:srgbClr val="F4B081"/>
              </a:solidFill>
              <a:latin typeface="Arial"/>
              <a:ea typeface="Arial"/>
              <a:cs typeface="Arial"/>
              <a:sym typeface="Arial"/>
            </a:endParaRPr>
          </a:p>
        </p:txBody>
      </p:sp>
    </p:spTree>
  </p:cSld>
  <p:clrMapOvr>
    <a:masterClrMapping/>
  </p:clrMapOvr>
  <p:transition spd="slow" p14:dur="2000">
    <p:randomBar dir="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500"/>
                                        <p:tgtEl>
                                          <p:spTgt spid="2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500"/>
                                        <p:tgtEl>
                                          <p:spTgt spid="2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4"/>
          <p:cNvSpPr txBox="1"/>
          <p:nvPr/>
        </p:nvSpPr>
        <p:spPr>
          <a:xfrm>
            <a:off x="401052" y="669759"/>
            <a:ext cx="6513095" cy="230832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lt1"/>
              </a:buClr>
              <a:buSzPts val="3600"/>
              <a:buFont typeface="Times New Roman"/>
              <a:buNone/>
            </a:pPr>
            <a:r>
              <a:rPr lang="en-US" sz="3600">
                <a:solidFill>
                  <a:schemeClr val="lt1"/>
                </a:solidFill>
                <a:latin typeface="Times New Roman"/>
                <a:ea typeface="Times New Roman"/>
                <a:cs typeface="Times New Roman"/>
                <a:sym typeface="Times New Roman"/>
              </a:rPr>
              <a:t>Cuộc biểu tình ngày 12 – 9- 1930 cho thấy tinh thần đấu tranh của nhân dân Nghệ An – Hà Tĩnh như thế nào?</a:t>
            </a:r>
            <a:endParaRPr/>
          </a:p>
        </p:txBody>
      </p:sp>
      <p:sp>
        <p:nvSpPr>
          <p:cNvPr id="239" name="Google Shape;239;p14"/>
          <p:cNvSpPr/>
          <p:nvPr/>
        </p:nvSpPr>
        <p:spPr>
          <a:xfrm>
            <a:off x="401052" y="3437021"/>
            <a:ext cx="11309685" cy="2895600"/>
          </a:xfrm>
          <a:prstGeom prst="rect">
            <a:avLst/>
          </a:prstGeom>
          <a:solidFill>
            <a:srgbClr val="CCFF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Clr>
                <a:schemeClr val="dk1"/>
              </a:buClr>
              <a:buSzPts val="3200"/>
              <a:buFont typeface="Times New Roman"/>
              <a:buNone/>
            </a:pPr>
            <a:r>
              <a:rPr b="1" lang="en-US" sz="3200">
                <a:solidFill>
                  <a:schemeClr val="dk1"/>
                </a:solidFill>
                <a:latin typeface="Times New Roman"/>
                <a:ea typeface="Times New Roman"/>
                <a:cs typeface="Times New Roman"/>
                <a:sym typeface="Times New Roman"/>
              </a:rPr>
              <a:t>    Nhân dân ta có tinh thần đấu tranh cao, quyết tâm đánh đuổi </a:t>
            </a:r>
            <a:endParaRPr/>
          </a:p>
          <a:p>
            <a:pPr indent="0" lvl="0" marL="0" marR="0" rtl="0" algn="just">
              <a:spcBef>
                <a:spcPts val="0"/>
              </a:spcBef>
              <a:spcAft>
                <a:spcPts val="0"/>
              </a:spcAft>
              <a:buClr>
                <a:schemeClr val="dk1"/>
              </a:buClr>
              <a:buSzPts val="3200"/>
              <a:buFont typeface="Times New Roman"/>
              <a:buNone/>
            </a:pPr>
            <a:r>
              <a:rPr b="1" lang="en-US" sz="3200">
                <a:solidFill>
                  <a:schemeClr val="dk1"/>
                </a:solidFill>
                <a:latin typeface="Times New Roman"/>
                <a:ea typeface="Times New Roman"/>
                <a:cs typeface="Times New Roman"/>
                <a:sym typeface="Times New Roman"/>
              </a:rPr>
              <a:t>thực dân Pháp và bè lũ tai sai.  Cho dù chúng đàn áp dã man, </a:t>
            </a:r>
            <a:endParaRPr/>
          </a:p>
          <a:p>
            <a:pPr indent="0" lvl="0" marL="0" marR="0" rtl="0" algn="just">
              <a:spcBef>
                <a:spcPts val="0"/>
              </a:spcBef>
              <a:spcAft>
                <a:spcPts val="0"/>
              </a:spcAft>
              <a:buClr>
                <a:schemeClr val="dk1"/>
              </a:buClr>
              <a:buSzPts val="3200"/>
              <a:buFont typeface="Times New Roman"/>
              <a:buNone/>
            </a:pPr>
            <a:r>
              <a:rPr b="1" lang="en-US" sz="3200">
                <a:solidFill>
                  <a:schemeClr val="dk1"/>
                </a:solidFill>
                <a:latin typeface="Times New Roman"/>
                <a:ea typeface="Times New Roman"/>
                <a:cs typeface="Times New Roman"/>
                <a:sym typeface="Times New Roman"/>
              </a:rPr>
              <a:t>dùng máy bay ném bom, nhiều người chết và bị thương nhưng </a:t>
            </a:r>
            <a:endParaRPr/>
          </a:p>
          <a:p>
            <a:pPr indent="0" lvl="0" marL="0" marR="0" rtl="0" algn="l">
              <a:spcBef>
                <a:spcPts val="0"/>
              </a:spcBef>
              <a:spcAft>
                <a:spcPts val="0"/>
              </a:spcAft>
              <a:buClr>
                <a:schemeClr val="dk1"/>
              </a:buClr>
              <a:buSzPts val="3200"/>
              <a:buFont typeface="Times New Roman"/>
              <a:buNone/>
            </a:pPr>
            <a:r>
              <a:rPr b="1" lang="en-US" sz="3200">
                <a:solidFill>
                  <a:schemeClr val="dk1"/>
                </a:solidFill>
                <a:latin typeface="Times New Roman"/>
                <a:ea typeface="Times New Roman"/>
                <a:cs typeface="Times New Roman"/>
                <a:sym typeface="Times New Roman"/>
              </a:rPr>
              <a:t>không thể làm lung lạc ý chí chiến đấu của ta.</a:t>
            </a:r>
            <a:endParaRPr/>
          </a:p>
        </p:txBody>
      </p:sp>
      <p:pic>
        <p:nvPicPr>
          <p:cNvPr descr="xo viet1" id="240" name="Google Shape;240;p14"/>
          <p:cNvPicPr preferRelativeResize="0"/>
          <p:nvPr/>
        </p:nvPicPr>
        <p:blipFill rotWithShape="1">
          <a:blip r:embed="rId3">
            <a:alphaModFix/>
          </a:blip>
          <a:srcRect b="0" l="0" r="0" t="0"/>
          <a:stretch/>
        </p:blipFill>
        <p:spPr>
          <a:xfrm>
            <a:off x="6986337" y="414221"/>
            <a:ext cx="4953000" cy="2819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2000"/>
                                        <p:tgtEl>
                                          <p:spTgt spid="2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2000"/>
                                        <p:tgtEl>
                                          <p:spTgt spid="2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id="245" name="Google Shape;245;p15"/>
          <p:cNvPicPr preferRelativeResize="0"/>
          <p:nvPr/>
        </p:nvPicPr>
        <p:blipFill rotWithShape="1">
          <a:blip r:embed="rId3">
            <a:alphaModFix/>
          </a:blip>
          <a:srcRect b="0" l="0" r="0" t="0"/>
          <a:stretch/>
        </p:blipFill>
        <p:spPr>
          <a:xfrm>
            <a:off x="8265334" y="2783573"/>
            <a:ext cx="4289719" cy="4289719"/>
          </a:xfrm>
          <a:prstGeom prst="rect">
            <a:avLst/>
          </a:prstGeom>
          <a:noFill/>
          <a:ln>
            <a:noFill/>
          </a:ln>
        </p:spPr>
      </p:pic>
      <p:grpSp>
        <p:nvGrpSpPr>
          <p:cNvPr id="246" name="Google Shape;246;p15"/>
          <p:cNvGrpSpPr/>
          <p:nvPr/>
        </p:nvGrpSpPr>
        <p:grpSpPr>
          <a:xfrm>
            <a:off x="217712" y="3137336"/>
            <a:ext cx="9731198" cy="1478447"/>
            <a:chOff x="2967532" y="1676549"/>
            <a:chExt cx="5881500" cy="1478447"/>
          </a:xfrm>
        </p:grpSpPr>
        <p:sp>
          <p:nvSpPr>
            <p:cNvPr id="247" name="Google Shape;247;p15"/>
            <p:cNvSpPr txBox="1"/>
            <p:nvPr/>
          </p:nvSpPr>
          <p:spPr>
            <a:xfrm>
              <a:off x="3163573" y="1676549"/>
              <a:ext cx="704387"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4400">
                <a:solidFill>
                  <a:srgbClr val="FFD966"/>
                </a:solidFill>
                <a:latin typeface="Times New Roman"/>
                <a:ea typeface="Times New Roman"/>
                <a:cs typeface="Times New Roman"/>
                <a:sym typeface="Times New Roman"/>
              </a:endParaRPr>
            </a:p>
          </p:txBody>
        </p:sp>
        <p:sp>
          <p:nvSpPr>
            <p:cNvPr id="248" name="Google Shape;248;p15"/>
            <p:cNvSpPr txBox="1"/>
            <p:nvPr/>
          </p:nvSpPr>
          <p:spPr>
            <a:xfrm>
              <a:off x="2967532" y="1708446"/>
              <a:ext cx="5881500" cy="14465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FFC000"/>
                  </a:solidFill>
                  <a:latin typeface="Times New Roman"/>
                  <a:ea typeface="Times New Roman"/>
                  <a:cs typeface="Times New Roman"/>
                  <a:sym typeface="Times New Roman"/>
                </a:rPr>
                <a:t>Những chuyển biến mới ở nơi nhân dân giành được chính quyền.</a:t>
              </a:r>
              <a:endParaRPr b="1" sz="4400">
                <a:solidFill>
                  <a:srgbClr val="FFC000"/>
                </a:solidFill>
                <a:latin typeface="Times New Roman"/>
                <a:ea typeface="Times New Roman"/>
                <a:cs typeface="Times New Roman"/>
                <a:sym typeface="Times New Roman"/>
              </a:endParaRPr>
            </a:p>
          </p:txBody>
        </p:sp>
      </p:grpSp>
      <p:pic>
        <p:nvPicPr>
          <p:cNvPr id="249" name="Google Shape;249;p15"/>
          <p:cNvPicPr preferRelativeResize="0"/>
          <p:nvPr/>
        </p:nvPicPr>
        <p:blipFill rotWithShape="1">
          <a:blip r:embed="rId4">
            <a:alphaModFix/>
          </a:blip>
          <a:srcRect b="4547" l="0" r="0" t="32472"/>
          <a:stretch/>
        </p:blipFill>
        <p:spPr>
          <a:xfrm>
            <a:off x="217712" y="5082777"/>
            <a:ext cx="11654972" cy="1548098"/>
          </a:xfrm>
          <a:prstGeom prst="rect">
            <a:avLst/>
          </a:prstGeom>
          <a:noFill/>
          <a:ln>
            <a:noFill/>
          </a:ln>
        </p:spPr>
      </p:pic>
      <p:pic>
        <p:nvPicPr>
          <p:cNvPr id="250" name="Google Shape;250;p15"/>
          <p:cNvPicPr preferRelativeResize="0"/>
          <p:nvPr/>
        </p:nvPicPr>
        <p:blipFill rotWithShape="1">
          <a:blip r:embed="rId5">
            <a:alphaModFix/>
          </a:blip>
          <a:srcRect b="0" l="-11136" r="0" t="23628"/>
          <a:stretch/>
        </p:blipFill>
        <p:spPr>
          <a:xfrm rot="204227">
            <a:off x="-1050777" y="-57704"/>
            <a:ext cx="3044717" cy="2092312"/>
          </a:xfrm>
          <a:prstGeom prst="rect">
            <a:avLst/>
          </a:prstGeom>
          <a:noFill/>
          <a:ln>
            <a:noFill/>
          </a:ln>
        </p:spPr>
      </p:pic>
      <p:sp>
        <p:nvSpPr>
          <p:cNvPr id="251" name="Google Shape;251;p15"/>
          <p:cNvSpPr/>
          <p:nvPr/>
        </p:nvSpPr>
        <p:spPr>
          <a:xfrm>
            <a:off x="4768875" y="2277123"/>
            <a:ext cx="1187116" cy="850232"/>
          </a:xfrm>
          <a:prstGeom prst="ellipse">
            <a:avLst/>
          </a:prstGeom>
          <a:solidFill>
            <a:srgbClr val="BF9000"/>
          </a:solidFill>
          <a:ln cap="flat" cmpd="sng" w="12700">
            <a:solidFill>
              <a:srgbClr val="BF9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5400">
                <a:solidFill>
                  <a:schemeClr val="lt1"/>
                </a:solidFill>
                <a:latin typeface="Times New Roman"/>
                <a:ea typeface="Times New Roman"/>
                <a:cs typeface="Times New Roman"/>
                <a:sym typeface="Times New Roman"/>
              </a:rPr>
              <a:t>2</a:t>
            </a:r>
            <a:endParaRPr/>
          </a:p>
        </p:txBody>
      </p:sp>
      <p:grpSp>
        <p:nvGrpSpPr>
          <p:cNvPr id="252" name="Google Shape;252;p15"/>
          <p:cNvGrpSpPr/>
          <p:nvPr/>
        </p:nvGrpSpPr>
        <p:grpSpPr>
          <a:xfrm>
            <a:off x="6585229" y="0"/>
            <a:ext cx="5969824" cy="3127355"/>
            <a:chOff x="17570" y="0"/>
            <a:chExt cx="8004877" cy="5465370"/>
          </a:xfrm>
        </p:grpSpPr>
        <p:pic>
          <p:nvPicPr>
            <p:cNvPr id="253" name="Google Shape;253;p15"/>
            <p:cNvPicPr preferRelativeResize="0"/>
            <p:nvPr/>
          </p:nvPicPr>
          <p:blipFill rotWithShape="1">
            <a:blip r:embed="rId6">
              <a:alphaModFix/>
            </a:blip>
            <a:srcRect b="0" l="0" r="0" t="0"/>
            <a:stretch/>
          </p:blipFill>
          <p:spPr>
            <a:xfrm>
              <a:off x="17570" y="0"/>
              <a:ext cx="8004877" cy="5465370"/>
            </a:xfrm>
            <a:prstGeom prst="rect">
              <a:avLst/>
            </a:prstGeom>
            <a:noFill/>
            <a:ln>
              <a:noFill/>
            </a:ln>
          </p:spPr>
        </p:pic>
        <p:pic>
          <p:nvPicPr>
            <p:cNvPr id="254" name="Google Shape;254;p15"/>
            <p:cNvPicPr preferRelativeResize="0"/>
            <p:nvPr/>
          </p:nvPicPr>
          <p:blipFill rotWithShape="1">
            <a:blip r:embed="rId7">
              <a:alphaModFix/>
            </a:blip>
            <a:srcRect b="0" l="0" r="0" t="0"/>
            <a:stretch/>
          </p:blipFill>
          <p:spPr>
            <a:xfrm>
              <a:off x="1590472" y="0"/>
              <a:ext cx="4505528" cy="3003685"/>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500"/>
                                        <p:tgtEl>
                                          <p:spTgt spid="250"/>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252"/>
                                        </p:tgtEl>
                                        <p:attrNameLst>
                                          <p:attrName>style.visibility</p:attrName>
                                        </p:attrNameLst>
                                      </p:cBhvr>
                                      <p:to>
                                        <p:strVal val="visible"/>
                                      </p:to>
                                    </p:set>
                                    <p:anim calcmode="lin" valueType="num">
                                      <p:cBhvr additive="base">
                                        <p:cTn dur="500"/>
                                        <p:tgtEl>
                                          <p:spTgt spid="252"/>
                                        </p:tgtEl>
                                        <p:attrNameLst>
                                          <p:attrName>ppt_w</p:attrName>
                                        </p:attrNameLst>
                                      </p:cBhvr>
                                      <p:tavLst>
                                        <p:tav fmla="" tm="0">
                                          <p:val>
                                            <p:strVal val="0"/>
                                          </p:val>
                                        </p:tav>
                                        <p:tav fmla="" tm="100000">
                                          <p:val>
                                            <p:strVal val="#ppt_w"/>
                                          </p:val>
                                        </p:tav>
                                      </p:tavLst>
                                    </p:anim>
                                    <p:anim calcmode="lin" valueType="num">
                                      <p:cBhvr additive="base">
                                        <p:cTn dur="500"/>
                                        <p:tgtEl>
                                          <p:spTgt spid="252"/>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251"/>
                                        </p:tgtEl>
                                        <p:attrNameLst>
                                          <p:attrName>style.visibility</p:attrName>
                                        </p:attrNameLst>
                                      </p:cBhvr>
                                      <p:to>
                                        <p:strVal val="visible"/>
                                      </p:to>
                                    </p:set>
                                    <p:anim calcmode="lin" valueType="num">
                                      <p:cBhvr additive="base">
                                        <p:cTn dur="500"/>
                                        <p:tgtEl>
                                          <p:spTgt spid="251"/>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500"/>
                                        <p:tgtEl>
                                          <p:spTgt spid="24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500"/>
                                        <p:tgtEl>
                                          <p:spTgt spid="2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6"/>
          <p:cNvSpPr txBox="1"/>
          <p:nvPr/>
        </p:nvSpPr>
        <p:spPr>
          <a:xfrm>
            <a:off x="3914274" y="4071761"/>
            <a:ext cx="673768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Xem video 3, những chuyển biến mới</a:t>
            </a:r>
            <a:endParaRPr/>
          </a:p>
        </p:txBody>
      </p:sp>
    </p:spTree>
  </p:cSld>
  <p:clrMapOvr>
    <a:masterClrMapping/>
  </p:clrMapOvr>
  <p:transition spd="slow" p14:dur="2000">
    <p:circl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7"/>
          <p:cNvSpPr txBox="1"/>
          <p:nvPr/>
        </p:nvSpPr>
        <p:spPr>
          <a:xfrm>
            <a:off x="393030" y="356937"/>
            <a:ext cx="11317705" cy="188895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rgbClr val="F7CAAC"/>
              </a:buClr>
              <a:buSzPts val="3600"/>
              <a:buFont typeface="Times New Roman"/>
              <a:buNone/>
            </a:pPr>
            <a:r>
              <a:rPr lang="en-US" sz="3600">
                <a:solidFill>
                  <a:srgbClr val="F7CAAC"/>
                </a:solidFill>
                <a:latin typeface="Times New Roman"/>
                <a:ea typeface="Times New Roman"/>
                <a:cs typeface="Times New Roman"/>
                <a:sym typeface="Times New Roman"/>
              </a:rPr>
              <a:t>Qua xem video và đọc thông tin SGK/18 hãy cho biết:</a:t>
            </a:r>
            <a:br>
              <a:rPr lang="en-US" sz="3600">
                <a:solidFill>
                  <a:srgbClr val="F7CAAC"/>
                </a:solidFill>
                <a:latin typeface="Times New Roman"/>
                <a:ea typeface="Times New Roman"/>
                <a:cs typeface="Times New Roman"/>
                <a:sym typeface="Times New Roman"/>
              </a:rPr>
            </a:br>
            <a:r>
              <a:rPr lang="en-US" sz="3600">
                <a:solidFill>
                  <a:srgbClr val="F7CAAC"/>
                </a:solidFill>
                <a:latin typeface="Times New Roman"/>
                <a:ea typeface="Times New Roman"/>
                <a:cs typeface="Times New Roman"/>
                <a:sym typeface="Times New Roman"/>
              </a:rPr>
              <a:t> Những năm 1930 -1931, trong các thôn xã ở Nghệ - Tĩnh có chính quyền Xô viết đã diễn ra điều gì mới?</a:t>
            </a:r>
            <a:endParaRPr/>
          </a:p>
        </p:txBody>
      </p:sp>
      <p:sp>
        <p:nvSpPr>
          <p:cNvPr id="267" name="Google Shape;267;p17"/>
          <p:cNvSpPr txBox="1"/>
          <p:nvPr/>
        </p:nvSpPr>
        <p:spPr>
          <a:xfrm>
            <a:off x="1239252" y="2245895"/>
            <a:ext cx="8915400" cy="6413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3200"/>
              <a:buFont typeface="Times New Roman"/>
              <a:buNone/>
            </a:pPr>
            <a:r>
              <a:rPr b="1" lang="en-US" sz="3200">
                <a:solidFill>
                  <a:schemeClr val="lt1"/>
                </a:solidFill>
                <a:latin typeface="Times New Roman"/>
                <a:ea typeface="Times New Roman"/>
                <a:cs typeface="Times New Roman"/>
                <a:sym typeface="Times New Roman"/>
              </a:rPr>
              <a:t>- </a:t>
            </a:r>
            <a:r>
              <a:rPr b="1" lang="en-US" sz="3600">
                <a:solidFill>
                  <a:schemeClr val="lt1"/>
                </a:solidFill>
                <a:latin typeface="Times New Roman"/>
                <a:ea typeface="Times New Roman"/>
                <a:cs typeface="Times New Roman"/>
                <a:sym typeface="Times New Roman"/>
              </a:rPr>
              <a:t>Không hề xảy ra trộm cắp.</a:t>
            </a:r>
            <a:endParaRPr/>
          </a:p>
        </p:txBody>
      </p:sp>
      <p:sp>
        <p:nvSpPr>
          <p:cNvPr id="268" name="Google Shape;268;p17"/>
          <p:cNvSpPr txBox="1"/>
          <p:nvPr/>
        </p:nvSpPr>
        <p:spPr>
          <a:xfrm>
            <a:off x="1196390" y="2855495"/>
            <a:ext cx="8915400" cy="6413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3200"/>
              <a:buFont typeface="Times New Roman"/>
              <a:buNone/>
            </a:pPr>
            <a:r>
              <a:rPr b="1" lang="en-US" sz="3200">
                <a:solidFill>
                  <a:schemeClr val="lt1"/>
                </a:solidFill>
                <a:latin typeface="Times New Roman"/>
                <a:ea typeface="Times New Roman"/>
                <a:cs typeface="Times New Roman"/>
                <a:sym typeface="Times New Roman"/>
              </a:rPr>
              <a:t>- </a:t>
            </a:r>
            <a:r>
              <a:rPr b="1" lang="en-US" sz="3600">
                <a:solidFill>
                  <a:schemeClr val="lt1"/>
                </a:solidFill>
                <a:latin typeface="Times New Roman"/>
                <a:ea typeface="Times New Roman"/>
                <a:cs typeface="Times New Roman"/>
                <a:sym typeface="Times New Roman"/>
              </a:rPr>
              <a:t>Bãi bỏ những tập tục mê tín dị đoan.</a:t>
            </a:r>
            <a:endParaRPr/>
          </a:p>
        </p:txBody>
      </p:sp>
      <p:sp>
        <p:nvSpPr>
          <p:cNvPr id="269" name="Google Shape;269;p17"/>
          <p:cNvSpPr txBox="1"/>
          <p:nvPr/>
        </p:nvSpPr>
        <p:spPr>
          <a:xfrm>
            <a:off x="1167815" y="3449220"/>
            <a:ext cx="10542920" cy="11906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3200"/>
              <a:buFont typeface="Times New Roman"/>
              <a:buNone/>
            </a:pPr>
            <a:r>
              <a:rPr b="1" lang="en-US" sz="3200">
                <a:solidFill>
                  <a:schemeClr val="lt1"/>
                </a:solidFill>
                <a:latin typeface="Times New Roman"/>
                <a:ea typeface="Times New Roman"/>
                <a:cs typeface="Times New Roman"/>
                <a:sym typeface="Times New Roman"/>
              </a:rPr>
              <a:t>- </a:t>
            </a:r>
            <a:r>
              <a:rPr b="1" lang="en-US" sz="3600">
                <a:solidFill>
                  <a:schemeClr val="lt1"/>
                </a:solidFill>
                <a:latin typeface="Times New Roman"/>
                <a:ea typeface="Times New Roman"/>
                <a:cs typeface="Times New Roman"/>
                <a:sym typeface="Times New Roman"/>
              </a:rPr>
              <a:t>Tịch thu ruộng đất của địa chủ, xoá bỏ các thứ thuế vô lí.</a:t>
            </a:r>
            <a:endParaRPr/>
          </a:p>
        </p:txBody>
      </p:sp>
      <p:sp>
        <p:nvSpPr>
          <p:cNvPr id="270" name="Google Shape;270;p17"/>
          <p:cNvSpPr txBox="1"/>
          <p:nvPr/>
        </p:nvSpPr>
        <p:spPr>
          <a:xfrm>
            <a:off x="1139239" y="4668420"/>
            <a:ext cx="10571495" cy="11906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3200"/>
              <a:buFont typeface="Times New Roman"/>
              <a:buNone/>
            </a:pPr>
            <a:r>
              <a:rPr b="1" lang="en-US" sz="3200">
                <a:solidFill>
                  <a:schemeClr val="lt1"/>
                </a:solidFill>
                <a:latin typeface="Times New Roman"/>
                <a:ea typeface="Times New Roman"/>
                <a:cs typeface="Times New Roman"/>
                <a:sym typeface="Times New Roman"/>
              </a:rPr>
              <a:t>- </a:t>
            </a:r>
            <a:r>
              <a:rPr b="1" lang="en-US" sz="3600">
                <a:solidFill>
                  <a:schemeClr val="lt1"/>
                </a:solidFill>
                <a:latin typeface="Times New Roman"/>
                <a:ea typeface="Times New Roman"/>
                <a:cs typeface="Times New Roman"/>
                <a:sym typeface="Times New Roman"/>
              </a:rPr>
              <a:t>Nhân dân được nghe giải thích chính sách và bàn bạc công việc chung.</a:t>
            </a:r>
            <a:endParaRPr/>
          </a:p>
        </p:txBody>
      </p:sp>
    </p:spTree>
  </p:cSld>
  <p:clrMapOvr>
    <a:masterClrMapping/>
  </p:clrMapOvr>
  <mc:AlternateContent>
    <mc:Choice Requires="p14">
      <p:transition spd="slow" p14:dur="20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6"/>
                                        </p:tgtEl>
                                        <p:attrNameLst>
                                          <p:attrName>style.visibility</p:attrName>
                                        </p:attrNameLst>
                                      </p:cBhvr>
                                      <p:to>
                                        <p:strVal val="visible"/>
                                      </p:to>
                                    </p:set>
                                    <p:anim calcmode="lin" valueType="num">
                                      <p:cBhvr additive="base">
                                        <p:cTn dur="2000"/>
                                        <p:tgtEl>
                                          <p:spTgt spid="26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7"/>
                                        </p:tgtEl>
                                        <p:attrNameLst>
                                          <p:attrName>style.visibility</p:attrName>
                                        </p:attrNameLst>
                                      </p:cBhvr>
                                      <p:to>
                                        <p:strVal val="visible"/>
                                      </p:to>
                                    </p:set>
                                    <p:anim calcmode="lin" valueType="num">
                                      <p:cBhvr additive="base">
                                        <p:cTn dur="2000"/>
                                        <p:tgtEl>
                                          <p:spTgt spid="267"/>
                                        </p:tgtEl>
                                        <p:attrNameLst>
                                          <p:attrName>ppt_y</p:attrName>
                                        </p:attrNameLst>
                                      </p:cBhvr>
                                      <p:tavLst>
                                        <p:tav fmla="" tm="0">
                                          <p:val>
                                            <p:strVal val="#ppt_y+1"/>
                                          </p:val>
                                        </p:tav>
                                        <p:tav fmla="" tm="100000">
                                          <p:val>
                                            <p:strVal val="#ppt_y"/>
                                          </p:val>
                                        </p:tav>
                                      </p:tavLst>
                                    </p:anim>
                                  </p:childTnLst>
                                </p:cTn>
                              </p:par>
                            </p:childTnLst>
                          </p:cTn>
                        </p:par>
                        <p:par>
                          <p:cTn fill="hold">
                            <p:stCondLst>
                              <p:cond delay="2000"/>
                            </p:stCondLst>
                            <p:childTnLst>
                              <p:par>
                                <p:cTn fill="hold" nodeType="afterEffect" presetClass="entr" presetID="2" presetSubtype="4">
                                  <p:stCondLst>
                                    <p:cond delay="0"/>
                                  </p:stCondLst>
                                  <p:childTnLst>
                                    <p:set>
                                      <p:cBhvr>
                                        <p:cTn dur="1" fill="hold">
                                          <p:stCondLst>
                                            <p:cond delay="0"/>
                                          </p:stCondLst>
                                        </p:cTn>
                                        <p:tgtEl>
                                          <p:spTgt spid="268"/>
                                        </p:tgtEl>
                                        <p:attrNameLst>
                                          <p:attrName>style.visibility</p:attrName>
                                        </p:attrNameLst>
                                      </p:cBhvr>
                                      <p:to>
                                        <p:strVal val="visible"/>
                                      </p:to>
                                    </p:set>
                                    <p:anim calcmode="lin" valueType="num">
                                      <p:cBhvr additive="base">
                                        <p:cTn dur="2000"/>
                                        <p:tgtEl>
                                          <p:spTgt spid="268"/>
                                        </p:tgtEl>
                                        <p:attrNameLst>
                                          <p:attrName>ppt_y</p:attrName>
                                        </p:attrNameLst>
                                      </p:cBhvr>
                                      <p:tavLst>
                                        <p:tav fmla="" tm="0">
                                          <p:val>
                                            <p:strVal val="#ppt_y+1"/>
                                          </p:val>
                                        </p:tav>
                                        <p:tav fmla="" tm="100000">
                                          <p:val>
                                            <p:strVal val="#ppt_y"/>
                                          </p:val>
                                        </p:tav>
                                      </p:tavLst>
                                    </p:anim>
                                  </p:childTnLst>
                                </p:cTn>
                              </p:par>
                            </p:childTnLst>
                          </p:cTn>
                        </p:par>
                        <p:par>
                          <p:cTn fill="hold">
                            <p:stCondLst>
                              <p:cond delay="4000"/>
                            </p:stCondLst>
                            <p:childTnLst>
                              <p:par>
                                <p:cTn fill="hold" nodeType="afterEffect" presetClass="entr" presetID="2" presetSubtype="4">
                                  <p:stCondLst>
                                    <p:cond delay="0"/>
                                  </p:stCondLst>
                                  <p:childTnLst>
                                    <p:set>
                                      <p:cBhvr>
                                        <p:cTn dur="1" fill="hold">
                                          <p:stCondLst>
                                            <p:cond delay="0"/>
                                          </p:stCondLst>
                                        </p:cTn>
                                        <p:tgtEl>
                                          <p:spTgt spid="269"/>
                                        </p:tgtEl>
                                        <p:attrNameLst>
                                          <p:attrName>style.visibility</p:attrName>
                                        </p:attrNameLst>
                                      </p:cBhvr>
                                      <p:to>
                                        <p:strVal val="visible"/>
                                      </p:to>
                                    </p:set>
                                    <p:anim calcmode="lin" valueType="num">
                                      <p:cBhvr additive="base">
                                        <p:cTn dur="2000"/>
                                        <p:tgtEl>
                                          <p:spTgt spid="269"/>
                                        </p:tgtEl>
                                        <p:attrNameLst>
                                          <p:attrName>ppt_y</p:attrName>
                                        </p:attrNameLst>
                                      </p:cBhvr>
                                      <p:tavLst>
                                        <p:tav fmla="" tm="0">
                                          <p:val>
                                            <p:strVal val="#ppt_y+1"/>
                                          </p:val>
                                        </p:tav>
                                        <p:tav fmla="" tm="100000">
                                          <p:val>
                                            <p:strVal val="#ppt_y"/>
                                          </p:val>
                                        </p:tav>
                                      </p:tavLst>
                                    </p:anim>
                                  </p:childTnLst>
                                </p:cTn>
                              </p:par>
                            </p:childTnLst>
                          </p:cTn>
                        </p:par>
                        <p:par>
                          <p:cTn fill="hold">
                            <p:stCondLst>
                              <p:cond delay="6000"/>
                            </p:stCondLst>
                            <p:childTnLst>
                              <p:par>
                                <p:cTn fill="hold" nodeType="afterEffect" presetClass="entr" presetID="2" presetSubtype="4">
                                  <p:stCondLst>
                                    <p:cond delay="0"/>
                                  </p:stCondLst>
                                  <p:childTnLst>
                                    <p:set>
                                      <p:cBhvr>
                                        <p:cTn dur="1" fill="hold">
                                          <p:stCondLst>
                                            <p:cond delay="0"/>
                                          </p:stCondLst>
                                        </p:cTn>
                                        <p:tgtEl>
                                          <p:spTgt spid="270"/>
                                        </p:tgtEl>
                                        <p:attrNameLst>
                                          <p:attrName>style.visibility</p:attrName>
                                        </p:attrNameLst>
                                      </p:cBhvr>
                                      <p:to>
                                        <p:strVal val="visible"/>
                                      </p:to>
                                    </p:set>
                                    <p:anim calcmode="lin" valueType="num">
                                      <p:cBhvr additive="base">
                                        <p:cTn dur="2000"/>
                                        <p:tgtEl>
                                          <p:spTgt spid="27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8"/>
          <p:cNvSpPr/>
          <p:nvPr/>
        </p:nvSpPr>
        <p:spPr>
          <a:xfrm>
            <a:off x="1748589" y="5339180"/>
            <a:ext cx="8458200" cy="1177925"/>
          </a:xfrm>
          <a:prstGeom prst="rect">
            <a:avLst/>
          </a:prstGeom>
        </p:spPr>
        <p:txBody>
          <a:bodyPr>
            <a:prstTxWarp prst="textPlain"/>
          </a:bodyPr>
          <a:lstStyle/>
          <a:p>
            <a:pPr lvl="0" algn="ctr"/>
            <a:r>
              <a:rPr b="0" i="0">
                <a:ln cap="flat" cmpd="sng" w="9525">
                  <a:solidFill>
                    <a:schemeClr val="lt1"/>
                  </a:solidFill>
                  <a:prstDash val="solid"/>
                  <a:round/>
                  <a:headEnd len="sm" w="sm" type="none"/>
                  <a:tailEnd len="sm" w="sm" type="none"/>
                </a:ln>
                <a:solidFill>
                  <a:schemeClr val="lt1"/>
                </a:solidFill>
                <a:latin typeface="Times New Roman"/>
              </a:rPr>
              <a:t>Người nông dân Hà Tĩnh được cày trên thửa ruộng </a:t>
            </a:r>
            <a:br>
              <a:rPr b="0" i="0">
                <a:ln cap="flat" cmpd="sng" w="9525">
                  <a:solidFill>
                    <a:schemeClr val="lt1"/>
                  </a:solidFill>
                  <a:prstDash val="solid"/>
                  <a:round/>
                  <a:headEnd len="sm" w="sm" type="none"/>
                  <a:tailEnd len="sm" w="sm" type="none"/>
                </a:ln>
                <a:solidFill>
                  <a:schemeClr val="lt1"/>
                </a:solidFill>
                <a:latin typeface="Times New Roman"/>
              </a:rPr>
            </a:br>
            <a:r>
              <a:rPr b="0" i="0">
                <a:ln cap="flat" cmpd="sng" w="9525">
                  <a:solidFill>
                    <a:schemeClr val="lt1"/>
                  </a:solidFill>
                  <a:prstDash val="solid"/>
                  <a:round/>
                  <a:headEnd len="sm" w="sm" type="none"/>
                  <a:tailEnd len="sm" w="sm" type="none"/>
                </a:ln>
                <a:solidFill>
                  <a:schemeClr val="lt1"/>
                </a:solidFill>
                <a:latin typeface="Times New Roman"/>
              </a:rPr>
              <a:t>do chính quyền Xô viết chia trong những năm 1930 - 1931</a:t>
            </a:r>
          </a:p>
        </p:txBody>
      </p:sp>
      <p:graphicFrame>
        <p:nvGraphicFramePr>
          <p:cNvPr id="277" name="Google Shape;277;p18"/>
          <p:cNvGraphicFramePr/>
          <p:nvPr/>
        </p:nvGraphicFramePr>
        <p:xfrm>
          <a:off x="2983831" y="645975"/>
          <a:ext cx="6400800" cy="4505545"/>
        </p:xfrm>
        <a:graphic>
          <a:graphicData uri="http://schemas.openxmlformats.org/presentationml/2006/ole">
            <mc:AlternateContent>
              <mc:Choice Requires="v">
                <p:oleObj r:id="rId4" imgH="4505545" imgW="6400800" progId="Paint.Picture" spid="_x0000_s1">
                  <p:embed/>
                </p:oleObj>
              </mc:Choice>
              <mc:Fallback>
                <p:oleObj r:id="rId5" imgH="4505545" imgW="6400800" progId="Paint.Picture">
                  <p:embed/>
                  <p:pic>
                    <p:nvPicPr>
                      <p:cNvPr id="277" name="Google Shape;277;p18"/>
                      <p:cNvPicPr preferRelativeResize="0"/>
                      <p:nvPr/>
                    </p:nvPicPr>
                    <p:blipFill rotWithShape="1">
                      <a:blip r:embed="rId6">
                        <a:alphaModFix/>
                      </a:blip>
                      <a:srcRect b="17501" l="0" r="0" t="0"/>
                      <a:stretch/>
                    </p:blipFill>
                    <p:spPr>
                      <a:xfrm>
                        <a:off x="2983831" y="645975"/>
                        <a:ext cx="6400800" cy="4505545"/>
                      </a:xfrm>
                      <a:prstGeom prst="rect">
                        <a:avLst/>
                      </a:prstGeom>
                      <a:noFill/>
                      <a:ln>
                        <a:noFill/>
                      </a:ln>
                    </p:spPr>
                  </p:pic>
                </p:oleObj>
              </mc:Fallback>
            </mc:AlternateContent>
          </a:graphicData>
        </a:graphic>
      </p:graphicFrame>
    </p:spTree>
  </p:cSld>
  <p:clrMapOvr>
    <a:masterClrMapping/>
  </p:clrMapOvr>
  <mc:AlternateContent>
    <mc:Choice Requires="p14">
      <p:transition spd="slow" p14:dur="2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5000"/>
                                        <p:tgtEl>
                                          <p:spTgt spid="2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id="282" name="Google Shape;282;p19"/>
          <p:cNvPicPr preferRelativeResize="0"/>
          <p:nvPr/>
        </p:nvPicPr>
        <p:blipFill rotWithShape="1">
          <a:blip r:embed="rId3">
            <a:alphaModFix/>
          </a:blip>
          <a:srcRect b="0" l="0" r="0" t="0"/>
          <a:stretch/>
        </p:blipFill>
        <p:spPr>
          <a:xfrm>
            <a:off x="8239472" y="2716794"/>
            <a:ext cx="4289719" cy="4289719"/>
          </a:xfrm>
          <a:prstGeom prst="rect">
            <a:avLst/>
          </a:prstGeom>
          <a:noFill/>
          <a:ln>
            <a:noFill/>
          </a:ln>
        </p:spPr>
      </p:pic>
      <p:grpSp>
        <p:nvGrpSpPr>
          <p:cNvPr id="283" name="Google Shape;283;p19"/>
          <p:cNvGrpSpPr/>
          <p:nvPr/>
        </p:nvGrpSpPr>
        <p:grpSpPr>
          <a:xfrm>
            <a:off x="2053368" y="2705056"/>
            <a:ext cx="6865358" cy="1464564"/>
            <a:chOff x="3163573" y="1676549"/>
            <a:chExt cx="6217996" cy="1464564"/>
          </a:xfrm>
        </p:grpSpPr>
        <p:sp>
          <p:nvSpPr>
            <p:cNvPr id="284" name="Google Shape;284;p19"/>
            <p:cNvSpPr txBox="1"/>
            <p:nvPr/>
          </p:nvSpPr>
          <p:spPr>
            <a:xfrm>
              <a:off x="3163573" y="1676549"/>
              <a:ext cx="704387"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4400">
                <a:solidFill>
                  <a:srgbClr val="FFD966"/>
                </a:solidFill>
                <a:latin typeface="Times New Roman"/>
                <a:ea typeface="Times New Roman"/>
                <a:cs typeface="Times New Roman"/>
                <a:sym typeface="Times New Roman"/>
              </a:endParaRPr>
            </a:p>
          </p:txBody>
        </p:sp>
        <p:sp>
          <p:nvSpPr>
            <p:cNvPr id="285" name="Google Shape;285;p19"/>
            <p:cNvSpPr txBox="1"/>
            <p:nvPr/>
          </p:nvSpPr>
          <p:spPr>
            <a:xfrm>
              <a:off x="3500069" y="1694563"/>
              <a:ext cx="5881500" cy="144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FFC000"/>
                  </a:solidFill>
                  <a:latin typeface="Times New Roman"/>
                  <a:ea typeface="Times New Roman"/>
                  <a:cs typeface="Times New Roman"/>
                  <a:sym typeface="Times New Roman"/>
                </a:rPr>
                <a:t>Ý nghĩa của phong trào Xô viết Nghệ - Tĩnh</a:t>
              </a:r>
              <a:endParaRPr b="1" sz="4400">
                <a:solidFill>
                  <a:srgbClr val="FFC000"/>
                </a:solidFill>
                <a:latin typeface="Times New Roman"/>
                <a:ea typeface="Times New Roman"/>
                <a:cs typeface="Times New Roman"/>
                <a:sym typeface="Times New Roman"/>
              </a:endParaRPr>
            </a:p>
          </p:txBody>
        </p:sp>
      </p:grpSp>
      <p:pic>
        <p:nvPicPr>
          <p:cNvPr id="286" name="Google Shape;286;p19"/>
          <p:cNvPicPr preferRelativeResize="0"/>
          <p:nvPr/>
        </p:nvPicPr>
        <p:blipFill rotWithShape="1">
          <a:blip r:embed="rId4">
            <a:alphaModFix/>
          </a:blip>
          <a:srcRect b="4547" l="0" r="0" t="32472"/>
          <a:stretch/>
        </p:blipFill>
        <p:spPr>
          <a:xfrm>
            <a:off x="217712" y="5082777"/>
            <a:ext cx="11654972" cy="1548098"/>
          </a:xfrm>
          <a:prstGeom prst="rect">
            <a:avLst/>
          </a:prstGeom>
          <a:noFill/>
          <a:ln>
            <a:noFill/>
          </a:ln>
        </p:spPr>
      </p:pic>
      <p:pic>
        <p:nvPicPr>
          <p:cNvPr id="287" name="Google Shape;287;p19"/>
          <p:cNvPicPr preferRelativeResize="0"/>
          <p:nvPr/>
        </p:nvPicPr>
        <p:blipFill rotWithShape="1">
          <a:blip r:embed="rId5">
            <a:alphaModFix/>
          </a:blip>
          <a:srcRect b="0" l="-11136" r="0" t="23628"/>
          <a:stretch/>
        </p:blipFill>
        <p:spPr>
          <a:xfrm rot="204227">
            <a:off x="-1050777" y="-57704"/>
            <a:ext cx="3044717" cy="2092312"/>
          </a:xfrm>
          <a:prstGeom prst="rect">
            <a:avLst/>
          </a:prstGeom>
          <a:noFill/>
          <a:ln>
            <a:noFill/>
          </a:ln>
        </p:spPr>
      </p:pic>
      <p:sp>
        <p:nvSpPr>
          <p:cNvPr id="288" name="Google Shape;288;p19"/>
          <p:cNvSpPr/>
          <p:nvPr/>
        </p:nvSpPr>
        <p:spPr>
          <a:xfrm>
            <a:off x="1146138" y="2291678"/>
            <a:ext cx="1187116" cy="850232"/>
          </a:xfrm>
          <a:prstGeom prst="ellipse">
            <a:avLst/>
          </a:prstGeom>
          <a:solidFill>
            <a:srgbClr val="BF9000"/>
          </a:solidFill>
          <a:ln cap="flat" cmpd="sng" w="12700">
            <a:solidFill>
              <a:srgbClr val="BF9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5400">
                <a:solidFill>
                  <a:schemeClr val="lt1"/>
                </a:solidFill>
                <a:latin typeface="Times New Roman"/>
                <a:ea typeface="Times New Roman"/>
                <a:cs typeface="Times New Roman"/>
                <a:sym typeface="Times New Roman"/>
              </a:rPr>
              <a:t>3</a:t>
            </a:r>
            <a:endParaRPr/>
          </a:p>
        </p:txBody>
      </p:sp>
      <p:grpSp>
        <p:nvGrpSpPr>
          <p:cNvPr id="289" name="Google Shape;289;p19"/>
          <p:cNvGrpSpPr/>
          <p:nvPr/>
        </p:nvGrpSpPr>
        <p:grpSpPr>
          <a:xfrm>
            <a:off x="6585229" y="0"/>
            <a:ext cx="5969824" cy="3365423"/>
            <a:chOff x="17570" y="0"/>
            <a:chExt cx="8004877" cy="5465370"/>
          </a:xfrm>
        </p:grpSpPr>
        <p:pic>
          <p:nvPicPr>
            <p:cNvPr id="290" name="Google Shape;290;p19"/>
            <p:cNvPicPr preferRelativeResize="0"/>
            <p:nvPr/>
          </p:nvPicPr>
          <p:blipFill rotWithShape="1">
            <a:blip r:embed="rId6">
              <a:alphaModFix/>
            </a:blip>
            <a:srcRect b="0" l="0" r="0" t="0"/>
            <a:stretch/>
          </p:blipFill>
          <p:spPr>
            <a:xfrm>
              <a:off x="17570" y="0"/>
              <a:ext cx="8004877" cy="5465370"/>
            </a:xfrm>
            <a:prstGeom prst="rect">
              <a:avLst/>
            </a:prstGeom>
            <a:noFill/>
            <a:ln>
              <a:noFill/>
            </a:ln>
          </p:spPr>
        </p:pic>
        <p:pic>
          <p:nvPicPr>
            <p:cNvPr id="291" name="Google Shape;291;p19"/>
            <p:cNvPicPr preferRelativeResize="0"/>
            <p:nvPr/>
          </p:nvPicPr>
          <p:blipFill rotWithShape="1">
            <a:blip r:embed="rId7">
              <a:alphaModFix/>
            </a:blip>
            <a:srcRect b="0" l="0" r="0" t="0"/>
            <a:stretch/>
          </p:blipFill>
          <p:spPr>
            <a:xfrm>
              <a:off x="1590472" y="0"/>
              <a:ext cx="4505528" cy="3003685"/>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500"/>
                                        <p:tgtEl>
                                          <p:spTgt spid="287"/>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289"/>
                                        </p:tgtEl>
                                        <p:attrNameLst>
                                          <p:attrName>style.visibility</p:attrName>
                                        </p:attrNameLst>
                                      </p:cBhvr>
                                      <p:to>
                                        <p:strVal val="visible"/>
                                      </p:to>
                                    </p:set>
                                    <p:anim calcmode="lin" valueType="num">
                                      <p:cBhvr additive="base">
                                        <p:cTn dur="500"/>
                                        <p:tgtEl>
                                          <p:spTgt spid="289"/>
                                        </p:tgtEl>
                                        <p:attrNameLst>
                                          <p:attrName>ppt_w</p:attrName>
                                        </p:attrNameLst>
                                      </p:cBhvr>
                                      <p:tavLst>
                                        <p:tav fmla="" tm="0">
                                          <p:val>
                                            <p:strVal val="0"/>
                                          </p:val>
                                        </p:tav>
                                        <p:tav fmla="" tm="100000">
                                          <p:val>
                                            <p:strVal val="#ppt_w"/>
                                          </p:val>
                                        </p:tav>
                                      </p:tavLst>
                                    </p:anim>
                                    <p:anim calcmode="lin" valueType="num">
                                      <p:cBhvr additive="base">
                                        <p:cTn dur="500"/>
                                        <p:tgtEl>
                                          <p:spTgt spid="289"/>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288"/>
                                        </p:tgtEl>
                                        <p:attrNameLst>
                                          <p:attrName>style.visibility</p:attrName>
                                        </p:attrNameLst>
                                      </p:cBhvr>
                                      <p:to>
                                        <p:strVal val="visible"/>
                                      </p:to>
                                    </p:set>
                                    <p:anim calcmode="lin" valueType="num">
                                      <p:cBhvr additive="base">
                                        <p:cTn dur="500"/>
                                        <p:tgtEl>
                                          <p:spTgt spid="288"/>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500"/>
                                        <p:tgtEl>
                                          <p:spTgt spid="28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00"/>
                                        <p:tgtEl>
                                          <p:spTgt spid="282"/>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500"/>
                                        <p:tgtEl>
                                          <p:spTgt spid="2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p2"/>
          <p:cNvPicPr preferRelativeResize="0"/>
          <p:nvPr/>
        </p:nvPicPr>
        <p:blipFill rotWithShape="1">
          <a:blip r:embed="rId3">
            <a:alphaModFix/>
          </a:blip>
          <a:srcRect b="0" l="0" r="0" t="0"/>
          <a:stretch/>
        </p:blipFill>
        <p:spPr>
          <a:xfrm>
            <a:off x="8159261" y="2748849"/>
            <a:ext cx="4289719" cy="4289719"/>
          </a:xfrm>
          <a:prstGeom prst="rect">
            <a:avLst/>
          </a:prstGeom>
          <a:noFill/>
          <a:ln>
            <a:noFill/>
          </a:ln>
        </p:spPr>
      </p:pic>
      <p:pic>
        <p:nvPicPr>
          <p:cNvPr id="101" name="Google Shape;101;p2"/>
          <p:cNvPicPr preferRelativeResize="0"/>
          <p:nvPr/>
        </p:nvPicPr>
        <p:blipFill rotWithShape="1">
          <a:blip r:embed="rId4">
            <a:alphaModFix/>
          </a:blip>
          <a:srcRect b="4547" l="0" r="0" t="32472"/>
          <a:stretch/>
        </p:blipFill>
        <p:spPr>
          <a:xfrm>
            <a:off x="217712" y="5082777"/>
            <a:ext cx="11654972" cy="1548098"/>
          </a:xfrm>
          <a:prstGeom prst="rect">
            <a:avLst/>
          </a:prstGeom>
          <a:noFill/>
          <a:ln>
            <a:noFill/>
          </a:ln>
        </p:spPr>
      </p:pic>
      <p:sp>
        <p:nvSpPr>
          <p:cNvPr id="102" name="Google Shape;102;p2"/>
          <p:cNvSpPr txBox="1"/>
          <p:nvPr/>
        </p:nvSpPr>
        <p:spPr>
          <a:xfrm>
            <a:off x="3456202" y="1658199"/>
            <a:ext cx="5799500"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2000" u="none" cap="none" strike="noStrike">
                <a:solidFill>
                  <a:schemeClr val="accent2"/>
                </a:solidFill>
                <a:latin typeface="Arial"/>
                <a:ea typeface="Arial"/>
                <a:cs typeface="Arial"/>
                <a:sym typeface="Arial"/>
              </a:rPr>
              <a:t>Khởi động</a:t>
            </a:r>
            <a:endParaRPr b="1" sz="12000">
              <a:solidFill>
                <a:schemeClr val="accent2"/>
              </a:solidFill>
              <a:latin typeface="Arial"/>
              <a:ea typeface="Arial"/>
              <a:cs typeface="Arial"/>
              <a:sym typeface="Arial"/>
            </a:endParaRPr>
          </a:p>
        </p:txBody>
      </p:sp>
      <p:pic>
        <p:nvPicPr>
          <p:cNvPr id="103" name="Google Shape;103;p2"/>
          <p:cNvPicPr preferRelativeResize="0"/>
          <p:nvPr/>
        </p:nvPicPr>
        <p:blipFill rotWithShape="1">
          <a:blip r:embed="rId5">
            <a:alphaModFix/>
          </a:blip>
          <a:srcRect b="0" l="-11136" r="0" t="23628"/>
          <a:stretch/>
        </p:blipFill>
        <p:spPr>
          <a:xfrm rot="204227">
            <a:off x="-901989" y="-218289"/>
            <a:ext cx="4274757" cy="2937588"/>
          </a:xfrm>
          <a:prstGeom prst="rect">
            <a:avLst/>
          </a:prstGeom>
          <a:noFill/>
          <a:ln>
            <a:noFill/>
          </a:ln>
        </p:spPr>
      </p:pic>
    </p:spTree>
  </p:cSld>
  <p:clrMapOvr>
    <a:masterClrMapping/>
  </p:clrMapOvr>
  <p:transition spd="slow" p14:dur="2000">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500"/>
                                        <p:tgtEl>
                                          <p:spTgt spid="10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500"/>
                                        <p:tgtEl>
                                          <p:spTgt spid="1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0"/>
          <p:cNvSpPr txBox="1"/>
          <p:nvPr/>
        </p:nvSpPr>
        <p:spPr>
          <a:xfrm>
            <a:off x="391380" y="1203098"/>
            <a:ext cx="11317705" cy="1299039"/>
          </a:xfrm>
          <a:prstGeom prst="rect">
            <a:avLst/>
          </a:prstGeom>
          <a:noFill/>
          <a:ln>
            <a:noFill/>
          </a:ln>
        </p:spPr>
        <p:txBody>
          <a:bodyPr anchorCtr="0" anchor="t" bIns="45700" lIns="91425" spcFirstLastPara="1" rIns="91425" wrap="square" tIns="45700">
            <a:noAutofit/>
          </a:bodyPr>
          <a:lstStyle/>
          <a:p>
            <a:pPr indent="-457200" lvl="0" marL="457200" marR="0" rtl="0" algn="just">
              <a:lnSpc>
                <a:spcPct val="90000"/>
              </a:lnSpc>
              <a:spcBef>
                <a:spcPts val="0"/>
              </a:spcBef>
              <a:spcAft>
                <a:spcPts val="0"/>
              </a:spcAft>
              <a:buClr>
                <a:schemeClr val="lt1"/>
              </a:buClr>
              <a:buSzPts val="3200"/>
              <a:buFont typeface="Arial"/>
              <a:buChar char="•"/>
            </a:pPr>
            <a:r>
              <a:rPr lang="en-US" sz="3200">
                <a:solidFill>
                  <a:schemeClr val="lt1"/>
                </a:solidFill>
                <a:latin typeface="Times New Roman"/>
                <a:ea typeface="Times New Roman"/>
                <a:cs typeface="Times New Roman"/>
                <a:sym typeface="Times New Roman"/>
              </a:rPr>
              <a:t>Phong trào Xô viết Nghệ - Tĩnh chứng tỏ tinh thần cách mạng của nhân dân lao động như thế nào?</a:t>
            </a:r>
            <a:endParaRPr/>
          </a:p>
        </p:txBody>
      </p:sp>
      <p:grpSp>
        <p:nvGrpSpPr>
          <p:cNvPr id="298" name="Google Shape;298;p20"/>
          <p:cNvGrpSpPr/>
          <p:nvPr/>
        </p:nvGrpSpPr>
        <p:grpSpPr>
          <a:xfrm>
            <a:off x="391380" y="389303"/>
            <a:ext cx="11372990" cy="2585909"/>
            <a:chOff x="1658301" y="-639204"/>
            <a:chExt cx="10300585" cy="3085194"/>
          </a:xfrm>
        </p:grpSpPr>
        <p:sp>
          <p:nvSpPr>
            <p:cNvPr id="299" name="Google Shape;299;p20"/>
            <p:cNvSpPr txBox="1"/>
            <p:nvPr/>
          </p:nvSpPr>
          <p:spPr>
            <a:xfrm>
              <a:off x="3163573" y="1676549"/>
              <a:ext cx="704387"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4400">
                <a:solidFill>
                  <a:srgbClr val="FFD966"/>
                </a:solidFill>
                <a:latin typeface="Times New Roman"/>
                <a:ea typeface="Times New Roman"/>
                <a:cs typeface="Times New Roman"/>
                <a:sym typeface="Times New Roman"/>
              </a:endParaRPr>
            </a:p>
          </p:txBody>
        </p:sp>
        <p:sp>
          <p:nvSpPr>
            <p:cNvPr id="300" name="Google Shape;300;p20"/>
            <p:cNvSpPr txBox="1"/>
            <p:nvPr/>
          </p:nvSpPr>
          <p:spPr>
            <a:xfrm>
              <a:off x="1658301" y="-639204"/>
              <a:ext cx="10300585"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FFC000"/>
                  </a:solidFill>
                  <a:latin typeface="Times New Roman"/>
                  <a:ea typeface="Times New Roman"/>
                  <a:cs typeface="Times New Roman"/>
                  <a:sym typeface="Times New Roman"/>
                </a:rPr>
                <a:t>3. Ý nghĩa của phong trào Xô viết Nghệ - Tĩnh</a:t>
              </a:r>
              <a:endParaRPr b="1" sz="4400">
                <a:solidFill>
                  <a:srgbClr val="FFC000"/>
                </a:solidFill>
                <a:latin typeface="Times New Roman"/>
                <a:ea typeface="Times New Roman"/>
                <a:cs typeface="Times New Roman"/>
                <a:sym typeface="Times New Roman"/>
              </a:endParaRPr>
            </a:p>
          </p:txBody>
        </p:sp>
      </p:grpSp>
      <p:sp>
        <p:nvSpPr>
          <p:cNvPr id="301" name="Google Shape;301;p20"/>
          <p:cNvSpPr txBox="1"/>
          <p:nvPr/>
        </p:nvSpPr>
        <p:spPr>
          <a:xfrm>
            <a:off x="391380" y="2179677"/>
            <a:ext cx="1137299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0587D"/>
              </a:buClr>
              <a:buSzPts val="3200"/>
              <a:buFont typeface="Arial"/>
              <a:buNone/>
            </a:pPr>
            <a:r>
              <a:rPr b="1" lang="en-US" sz="3200">
                <a:solidFill>
                  <a:srgbClr val="F0587D"/>
                </a:solidFill>
                <a:latin typeface="Times New Roman"/>
                <a:ea typeface="Times New Roman"/>
                <a:cs typeface="Times New Roman"/>
                <a:sym typeface="Times New Roman"/>
              </a:rPr>
              <a:t> 🡪 Chứng tỏ tinh thần dũng cảm, khả năng làm cách mạng của nhân dân lao động.</a:t>
            </a:r>
            <a:endParaRPr/>
          </a:p>
        </p:txBody>
      </p:sp>
      <p:sp>
        <p:nvSpPr>
          <p:cNvPr id="302" name="Google Shape;302;p20"/>
          <p:cNvSpPr txBox="1"/>
          <p:nvPr/>
        </p:nvSpPr>
        <p:spPr>
          <a:xfrm>
            <a:off x="626383" y="4150738"/>
            <a:ext cx="10847695"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0587D"/>
              </a:buClr>
              <a:buSzPts val="3200"/>
              <a:buFont typeface="Times New Roman"/>
              <a:buNone/>
            </a:pPr>
            <a:r>
              <a:rPr b="1" lang="en-US" sz="3200">
                <a:solidFill>
                  <a:srgbClr val="F0587D"/>
                </a:solidFill>
                <a:latin typeface="Times New Roman"/>
                <a:ea typeface="Times New Roman"/>
                <a:cs typeface="Times New Roman"/>
                <a:sym typeface="Times New Roman"/>
              </a:rPr>
              <a:t>🡪 Đã khích lệ, cổ vũ tinh thần yêu nước của nhân dân ta.</a:t>
            </a:r>
            <a:endParaRPr/>
          </a:p>
        </p:txBody>
      </p:sp>
      <p:sp>
        <p:nvSpPr>
          <p:cNvPr id="303" name="Google Shape;303;p20"/>
          <p:cNvSpPr txBox="1"/>
          <p:nvPr/>
        </p:nvSpPr>
        <p:spPr>
          <a:xfrm>
            <a:off x="391377" y="3256895"/>
            <a:ext cx="11317705" cy="1299039"/>
          </a:xfrm>
          <a:prstGeom prst="rect">
            <a:avLst/>
          </a:prstGeom>
          <a:noFill/>
          <a:ln>
            <a:noFill/>
          </a:ln>
        </p:spPr>
        <p:txBody>
          <a:bodyPr anchorCtr="0" anchor="t" bIns="45700" lIns="91425" spcFirstLastPara="1" rIns="91425" wrap="square" tIns="45700">
            <a:noAutofit/>
          </a:bodyPr>
          <a:lstStyle/>
          <a:p>
            <a:pPr indent="-457200" lvl="0" marL="457200" marR="0" rtl="0" algn="just">
              <a:lnSpc>
                <a:spcPct val="90000"/>
              </a:lnSpc>
              <a:spcBef>
                <a:spcPts val="0"/>
              </a:spcBef>
              <a:spcAft>
                <a:spcPts val="0"/>
              </a:spcAft>
              <a:buClr>
                <a:schemeClr val="lt1"/>
              </a:buClr>
              <a:buSzPts val="3200"/>
              <a:buFont typeface="Arial"/>
              <a:buChar char="•"/>
            </a:pPr>
            <a:r>
              <a:rPr lang="en-US" sz="3200">
                <a:solidFill>
                  <a:schemeClr val="lt1"/>
                </a:solidFill>
                <a:latin typeface="Times New Roman"/>
                <a:ea typeface="Times New Roman"/>
                <a:cs typeface="Times New Roman"/>
                <a:sym typeface="Times New Roman"/>
              </a:rPr>
              <a:t>Phong trào Xô viết Nghệ - Tĩnh còn khích lệ, cổ vũ điều gì ở nhân dân ta?</a:t>
            </a:r>
            <a:endParaRPr/>
          </a:p>
        </p:txBody>
      </p:sp>
    </p:spTree>
  </p:cSld>
  <p:clrMapOvr>
    <a:masterClrMapping/>
  </p:clrMapOvr>
  <p:transition spd="slow" p14:dur="2000">
    <p:wipe dir="l"/>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7"/>
                                        </p:tgtEl>
                                        <p:attrNameLst>
                                          <p:attrName>style.visibility</p:attrName>
                                        </p:attrNameLst>
                                      </p:cBhvr>
                                      <p:to>
                                        <p:strVal val="visible"/>
                                      </p:to>
                                    </p:set>
                                    <p:anim calcmode="lin" valueType="num">
                                      <p:cBhvr additive="base">
                                        <p:cTn dur="750"/>
                                        <p:tgtEl>
                                          <p:spTgt spid="29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1000"/>
                                        <p:tgtEl>
                                          <p:spTgt spid="3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3"/>
                                        </p:tgtEl>
                                        <p:attrNameLst>
                                          <p:attrName>style.visibility</p:attrName>
                                        </p:attrNameLst>
                                      </p:cBhvr>
                                      <p:to>
                                        <p:strVal val="visible"/>
                                      </p:to>
                                    </p:set>
                                    <p:anim calcmode="lin" valueType="num">
                                      <p:cBhvr additive="base">
                                        <p:cTn dur="750"/>
                                        <p:tgtEl>
                                          <p:spTgt spid="30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1000"/>
                                        <p:tgtEl>
                                          <p:spTgt spid="3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21"/>
          <p:cNvSpPr txBox="1"/>
          <p:nvPr/>
        </p:nvSpPr>
        <p:spPr>
          <a:xfrm>
            <a:off x="3914274" y="4071761"/>
            <a:ext cx="673768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Xem video 4, ý nghĩa phong trào Xô viết Nghệ - Tĩnh</a:t>
            </a:r>
            <a:endParaRPr/>
          </a:p>
        </p:txBody>
      </p:sp>
    </p:spTree>
  </p:cSld>
  <p:clrMapOvr>
    <a:masterClrMapping/>
  </p:clrMapOvr>
  <p:transition spd="slow" p14:dur="2000">
    <p:split orient="ver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pic>
        <p:nvPicPr>
          <p:cNvPr descr="IMG_0764" id="315" name="Google Shape;315;p22"/>
          <p:cNvPicPr preferRelativeResize="0"/>
          <p:nvPr/>
        </p:nvPicPr>
        <p:blipFill rotWithShape="1">
          <a:blip r:embed="rId3">
            <a:alphaModFix/>
          </a:blip>
          <a:srcRect b="16129" l="1613" r="1612" t="0"/>
          <a:stretch/>
        </p:blipFill>
        <p:spPr>
          <a:xfrm>
            <a:off x="6347258" y="588218"/>
            <a:ext cx="5226043" cy="3396928"/>
          </a:xfrm>
          <a:prstGeom prst="rect">
            <a:avLst/>
          </a:prstGeom>
          <a:noFill/>
          <a:ln>
            <a:noFill/>
          </a:ln>
        </p:spPr>
      </p:pic>
      <p:sp>
        <p:nvSpPr>
          <p:cNvPr id="316" name="Google Shape;316;p22"/>
          <p:cNvSpPr txBox="1"/>
          <p:nvPr/>
        </p:nvSpPr>
        <p:spPr>
          <a:xfrm>
            <a:off x="4517409" y="3667683"/>
            <a:ext cx="9144000" cy="40260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800"/>
              <a:buFont typeface="Arial"/>
              <a:buNone/>
            </a:pPr>
            <a:r>
              <a:t/>
            </a:r>
            <a:endParaRPr b="1" sz="2800">
              <a:solidFill>
                <a:srgbClr val="F8CBAD"/>
              </a:solidFill>
              <a:latin typeface="Times New Roman"/>
              <a:ea typeface="Times New Roman"/>
              <a:cs typeface="Times New Roman"/>
              <a:sym typeface="Times New Roman"/>
            </a:endParaRPr>
          </a:p>
          <a:p>
            <a:pPr indent="0" lvl="0" marL="0" marR="0" rtl="0" algn="ctr">
              <a:spcBef>
                <a:spcPts val="0"/>
              </a:spcBef>
              <a:spcAft>
                <a:spcPts val="0"/>
              </a:spcAft>
              <a:buClr>
                <a:srgbClr val="F8CBAD"/>
              </a:buClr>
              <a:buSzPts val="2800"/>
              <a:buFont typeface="Arial"/>
              <a:buNone/>
            </a:pPr>
            <a:r>
              <a:rPr b="1" lang="en-US" sz="2800">
                <a:solidFill>
                  <a:srgbClr val="F8CBAD"/>
                </a:solidFill>
                <a:latin typeface="Times New Roman"/>
                <a:ea typeface="Times New Roman"/>
                <a:cs typeface="Times New Roman"/>
                <a:sym typeface="Times New Roman"/>
              </a:rPr>
              <a:t>Nghĩa trang 12-9 tại Hưng Nguyên</a:t>
            </a:r>
            <a:endParaRPr/>
          </a:p>
        </p:txBody>
      </p:sp>
      <p:pic>
        <p:nvPicPr>
          <p:cNvPr descr="Ngã ba Nghen" id="317" name="Google Shape;317;p22"/>
          <p:cNvPicPr preferRelativeResize="0"/>
          <p:nvPr/>
        </p:nvPicPr>
        <p:blipFill rotWithShape="1">
          <a:blip r:embed="rId4">
            <a:alphaModFix/>
          </a:blip>
          <a:srcRect b="0" l="0" r="0" t="10001"/>
          <a:stretch/>
        </p:blipFill>
        <p:spPr>
          <a:xfrm>
            <a:off x="436729" y="630868"/>
            <a:ext cx="5336274" cy="3354278"/>
          </a:xfrm>
          <a:prstGeom prst="rect">
            <a:avLst/>
          </a:prstGeom>
          <a:noFill/>
          <a:ln>
            <a:noFill/>
          </a:ln>
        </p:spPr>
      </p:pic>
      <p:sp>
        <p:nvSpPr>
          <p:cNvPr id="318" name="Google Shape;318;p22"/>
          <p:cNvSpPr txBox="1"/>
          <p:nvPr/>
        </p:nvSpPr>
        <p:spPr>
          <a:xfrm>
            <a:off x="239594" y="4070292"/>
            <a:ext cx="5363570" cy="41555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8CBAD"/>
              </a:buClr>
              <a:buSzPts val="2800"/>
              <a:buFont typeface="Arial"/>
              <a:buNone/>
            </a:pPr>
            <a:r>
              <a:rPr b="1" lang="en-US" sz="2800">
                <a:solidFill>
                  <a:srgbClr val="F8CBAD"/>
                </a:solidFill>
                <a:latin typeface="Times New Roman"/>
                <a:ea typeface="Times New Roman"/>
                <a:cs typeface="Times New Roman"/>
                <a:sym typeface="Times New Roman"/>
              </a:rPr>
              <a:t>Đài tưởng niệm các chiến sĩ Xô Viết tại Ngã ba Nghèn</a:t>
            </a:r>
            <a:endParaRPr/>
          </a:p>
        </p:txBody>
      </p:sp>
      <p:pic>
        <p:nvPicPr>
          <p:cNvPr id="319" name="Google Shape;319;p22"/>
          <p:cNvPicPr preferRelativeResize="0"/>
          <p:nvPr/>
        </p:nvPicPr>
        <p:blipFill rotWithShape="1">
          <a:blip r:embed="rId5">
            <a:alphaModFix/>
          </a:blip>
          <a:srcRect b="4547" l="0" r="0" t="32472"/>
          <a:stretch/>
        </p:blipFill>
        <p:spPr>
          <a:xfrm>
            <a:off x="239594" y="5336275"/>
            <a:ext cx="11654972" cy="1294600"/>
          </a:xfrm>
          <a:prstGeom prst="rect">
            <a:avLst/>
          </a:prstGeom>
          <a:noFill/>
          <a:ln>
            <a:noFill/>
          </a:ln>
        </p:spPr>
      </p:pic>
    </p:spTree>
  </p:cSld>
  <p:clrMapOvr>
    <a:masterClrMapping/>
  </p:clrMapOvr>
  <p:transition spd="slow" p14:dur="2000">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500"/>
                                        <p:tgtEl>
                                          <p:spTgt spid="3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500"/>
                                        <p:tgtEl>
                                          <p:spTgt spid="3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500"/>
                                        <p:tgtEl>
                                          <p:spTgt spid="3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750"/>
                                        <p:tgtEl>
                                          <p:spTgt spid="316"/>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500"/>
                                        <p:tgtEl>
                                          <p:spTgt spid="3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pic>
        <p:nvPicPr>
          <p:cNvPr id="325" name="Google Shape;325;p23"/>
          <p:cNvPicPr preferRelativeResize="0"/>
          <p:nvPr/>
        </p:nvPicPr>
        <p:blipFill rotWithShape="1">
          <a:blip r:embed="rId3">
            <a:alphaModFix/>
          </a:blip>
          <a:srcRect b="0" l="0" r="0" t="0"/>
          <a:stretch/>
        </p:blipFill>
        <p:spPr>
          <a:xfrm>
            <a:off x="304800" y="430448"/>
            <a:ext cx="5575495" cy="3841301"/>
          </a:xfrm>
          <a:prstGeom prst="rect">
            <a:avLst/>
          </a:prstGeom>
          <a:noFill/>
          <a:ln>
            <a:noFill/>
          </a:ln>
        </p:spPr>
      </p:pic>
      <p:sp>
        <p:nvSpPr>
          <p:cNvPr id="326" name="Google Shape;326;p23"/>
          <p:cNvSpPr txBox="1"/>
          <p:nvPr/>
        </p:nvSpPr>
        <p:spPr>
          <a:xfrm>
            <a:off x="304800" y="4464187"/>
            <a:ext cx="5363570" cy="41555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8CBAD"/>
              </a:buClr>
              <a:buSzPts val="2800"/>
              <a:buFont typeface="Arial"/>
              <a:buNone/>
            </a:pPr>
            <a:r>
              <a:rPr b="1" lang="en-US" sz="2800">
                <a:solidFill>
                  <a:srgbClr val="F8CBAD"/>
                </a:solidFill>
                <a:latin typeface="Times New Roman"/>
                <a:ea typeface="Times New Roman"/>
                <a:cs typeface="Times New Roman"/>
                <a:sym typeface="Times New Roman"/>
              </a:rPr>
              <a:t>Tượng đài công – nông – binh ngã ba Bến Thủy – Nghệ An</a:t>
            </a:r>
            <a:endParaRPr/>
          </a:p>
        </p:txBody>
      </p:sp>
      <p:pic>
        <p:nvPicPr>
          <p:cNvPr id="327" name="Google Shape;327;p23"/>
          <p:cNvPicPr preferRelativeResize="0"/>
          <p:nvPr/>
        </p:nvPicPr>
        <p:blipFill rotWithShape="1">
          <a:blip r:embed="rId4">
            <a:alphaModFix/>
          </a:blip>
          <a:srcRect b="0" l="4327" r="15192" t="0"/>
          <a:stretch/>
        </p:blipFill>
        <p:spPr>
          <a:xfrm>
            <a:off x="6330463" y="430448"/>
            <a:ext cx="5584872" cy="3769033"/>
          </a:xfrm>
          <a:prstGeom prst="rect">
            <a:avLst/>
          </a:prstGeom>
          <a:noFill/>
          <a:ln>
            <a:noFill/>
          </a:ln>
        </p:spPr>
      </p:pic>
      <p:sp>
        <p:nvSpPr>
          <p:cNvPr id="328" name="Google Shape;328;p23"/>
          <p:cNvSpPr txBox="1"/>
          <p:nvPr/>
        </p:nvSpPr>
        <p:spPr>
          <a:xfrm>
            <a:off x="6441114" y="4437542"/>
            <a:ext cx="5363570" cy="41555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8CBAD"/>
              </a:buClr>
              <a:buSzPts val="2800"/>
              <a:buFont typeface="Arial"/>
              <a:buNone/>
            </a:pPr>
            <a:r>
              <a:rPr b="1" lang="en-US" sz="2800">
                <a:solidFill>
                  <a:srgbClr val="F8CBAD"/>
                </a:solidFill>
                <a:latin typeface="Times New Roman"/>
                <a:ea typeface="Times New Roman"/>
                <a:cs typeface="Times New Roman"/>
                <a:sym typeface="Times New Roman"/>
              </a:rPr>
              <a:t>Bảo tàng Xô viết Nghệ - Tĩnh</a:t>
            </a:r>
            <a:endParaRPr/>
          </a:p>
        </p:txBody>
      </p:sp>
      <p:pic>
        <p:nvPicPr>
          <p:cNvPr id="329" name="Google Shape;329;p23"/>
          <p:cNvPicPr preferRelativeResize="0"/>
          <p:nvPr/>
        </p:nvPicPr>
        <p:blipFill rotWithShape="1">
          <a:blip r:embed="rId5">
            <a:alphaModFix/>
          </a:blip>
          <a:srcRect b="4547" l="0" r="0" t="32472"/>
          <a:stretch/>
        </p:blipFill>
        <p:spPr>
          <a:xfrm>
            <a:off x="260363" y="5462885"/>
            <a:ext cx="11654972" cy="1294600"/>
          </a:xfrm>
          <a:prstGeom prst="rect">
            <a:avLst/>
          </a:prstGeom>
          <a:noFill/>
          <a:ln>
            <a:noFill/>
          </a:ln>
        </p:spPr>
      </p:pic>
    </p:spTree>
  </p:cSld>
  <p:clrMapOvr>
    <a:masterClrMapping/>
  </p:clrMapOvr>
  <p:transition spd="slow" p14:dur="2000">
    <p:randomBar dir="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500"/>
                                        <p:tgtEl>
                                          <p:spTgt spid="3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500"/>
                                        <p:tgtEl>
                                          <p:spTgt spid="3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500"/>
                                        <p:tgtEl>
                                          <p:spTgt spid="3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500"/>
                                        <p:tgtEl>
                                          <p:spTgt spid="3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xEl>
                                              <p:pRg end="0" st="0"/>
                                            </p:txEl>
                                          </p:spTgt>
                                        </p:tgtEl>
                                        <p:attrNameLst>
                                          <p:attrName>style.visibility</p:attrName>
                                        </p:attrNameLst>
                                      </p:cBhvr>
                                      <p:to>
                                        <p:strVal val="visible"/>
                                      </p:to>
                                    </p:set>
                                    <p:animEffect filter="fade" transition="in">
                                      <p:cBhvr>
                                        <p:cTn dur="500"/>
                                        <p:tgtEl>
                                          <p:spTgt spid="328">
                                            <p:txEl>
                                              <p:pRg end="0" st="0"/>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500"/>
                                        <p:tgtEl>
                                          <p:spTgt spid="3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grpSp>
        <p:nvGrpSpPr>
          <p:cNvPr id="334" name="Google Shape;334;p24"/>
          <p:cNvGrpSpPr/>
          <p:nvPr/>
        </p:nvGrpSpPr>
        <p:grpSpPr>
          <a:xfrm>
            <a:off x="7596552" y="154745"/>
            <a:ext cx="4874093" cy="2574388"/>
            <a:chOff x="17570" y="0"/>
            <a:chExt cx="8004877" cy="5465370"/>
          </a:xfrm>
        </p:grpSpPr>
        <p:pic>
          <p:nvPicPr>
            <p:cNvPr id="335" name="Google Shape;335;p24"/>
            <p:cNvPicPr preferRelativeResize="0"/>
            <p:nvPr/>
          </p:nvPicPr>
          <p:blipFill rotWithShape="1">
            <a:blip r:embed="rId3">
              <a:alphaModFix/>
            </a:blip>
            <a:srcRect b="0" l="0" r="0" t="0"/>
            <a:stretch/>
          </p:blipFill>
          <p:spPr>
            <a:xfrm>
              <a:off x="17570" y="0"/>
              <a:ext cx="8004877" cy="5465370"/>
            </a:xfrm>
            <a:prstGeom prst="rect">
              <a:avLst/>
            </a:prstGeom>
            <a:noFill/>
            <a:ln>
              <a:noFill/>
            </a:ln>
          </p:spPr>
        </p:pic>
        <p:pic>
          <p:nvPicPr>
            <p:cNvPr id="336" name="Google Shape;336;p24"/>
            <p:cNvPicPr preferRelativeResize="0"/>
            <p:nvPr/>
          </p:nvPicPr>
          <p:blipFill rotWithShape="1">
            <a:blip r:embed="rId4">
              <a:alphaModFix/>
            </a:blip>
            <a:srcRect b="0" l="0" r="0" t="0"/>
            <a:stretch/>
          </p:blipFill>
          <p:spPr>
            <a:xfrm>
              <a:off x="1590472" y="0"/>
              <a:ext cx="4505528" cy="3003685"/>
            </a:xfrm>
            <a:prstGeom prst="rect">
              <a:avLst/>
            </a:prstGeom>
            <a:noFill/>
            <a:ln>
              <a:noFill/>
            </a:ln>
          </p:spPr>
        </p:pic>
      </p:grpSp>
      <p:sp>
        <p:nvSpPr>
          <p:cNvPr id="337" name="Google Shape;337;p24"/>
          <p:cNvSpPr txBox="1"/>
          <p:nvPr/>
        </p:nvSpPr>
        <p:spPr>
          <a:xfrm>
            <a:off x="1961304" y="1992923"/>
            <a:ext cx="7964659" cy="397031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lt1"/>
              </a:buClr>
              <a:buSzPts val="3600"/>
              <a:buFont typeface="Arial"/>
              <a:buNone/>
            </a:pPr>
            <a:r>
              <a:rPr b="1" lang="en-US" sz="3600">
                <a:solidFill>
                  <a:schemeClr val="lt1"/>
                </a:solidFill>
                <a:latin typeface="Times New Roman"/>
                <a:ea typeface="Times New Roman"/>
                <a:cs typeface="Times New Roman"/>
                <a:sym typeface="Times New Roman"/>
              </a:rPr>
              <a:t>     Trong những năm 1930-1931, nhân dân Nghệ -Tĩnh đã đấu tranh quyết liệt,  giành được quyền làm chủ, xây dựng cuộc sống mới văn minh, tiến bộ ở nhiều vùng nông thôn rộng lớn. Ngày 12-9 là ngày kỉ niệm Xô viết Nghệ -Tĩnh.</a:t>
            </a:r>
            <a:endParaRPr/>
          </a:p>
        </p:txBody>
      </p:sp>
      <p:sp>
        <p:nvSpPr>
          <p:cNvPr id="338" name="Google Shape;338;p24"/>
          <p:cNvSpPr txBox="1"/>
          <p:nvPr/>
        </p:nvSpPr>
        <p:spPr>
          <a:xfrm>
            <a:off x="4724433" y="1139907"/>
            <a:ext cx="2438400" cy="6413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FF00"/>
              </a:buClr>
              <a:buSzPts val="3600"/>
              <a:buFont typeface="Times New Roman"/>
              <a:buNone/>
            </a:pPr>
            <a:r>
              <a:rPr b="1" lang="en-US" sz="3600">
                <a:solidFill>
                  <a:srgbClr val="FFFF00"/>
                </a:solidFill>
                <a:latin typeface="Times New Roman"/>
                <a:ea typeface="Times New Roman"/>
                <a:cs typeface="Times New Roman"/>
                <a:sym typeface="Times New Roman"/>
              </a:rPr>
              <a:t>GHI NHỚ</a:t>
            </a:r>
            <a:endParaRPr/>
          </a:p>
        </p:txBody>
      </p:sp>
      <p:pic>
        <p:nvPicPr>
          <p:cNvPr id="339" name="Google Shape;339;p24"/>
          <p:cNvPicPr preferRelativeResize="0"/>
          <p:nvPr/>
        </p:nvPicPr>
        <p:blipFill rotWithShape="1">
          <a:blip r:embed="rId5">
            <a:alphaModFix/>
          </a:blip>
          <a:srcRect b="0" l="0" r="0" t="0"/>
          <a:stretch/>
        </p:blipFill>
        <p:spPr>
          <a:xfrm flipH="1">
            <a:off x="-718871" y="4304714"/>
            <a:ext cx="2925153" cy="292515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xEl>
                                              <p:pRg end="0" st="0"/>
                                            </p:txEl>
                                          </p:spTgt>
                                        </p:tgtEl>
                                        <p:attrNameLst>
                                          <p:attrName>style.visibility</p:attrName>
                                        </p:attrNameLst>
                                      </p:cBhvr>
                                      <p:to>
                                        <p:strVal val="visible"/>
                                      </p:to>
                                    </p:set>
                                    <p:animEffect filter="fade" transition="in">
                                      <p:cBhvr>
                                        <p:cTn dur="80"/>
                                        <p:tgtEl>
                                          <p:spTgt spid="33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2000"/>
                                        <p:tgtEl>
                                          <p:spTgt spid="338"/>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334"/>
                                        </p:tgtEl>
                                        <p:attrNameLst>
                                          <p:attrName>style.visibility</p:attrName>
                                        </p:attrNameLst>
                                      </p:cBhvr>
                                      <p:to>
                                        <p:strVal val="visible"/>
                                      </p:to>
                                    </p:set>
                                    <p:anim calcmode="lin" valueType="num">
                                      <p:cBhvr additive="base">
                                        <p:cTn dur="500"/>
                                        <p:tgtEl>
                                          <p:spTgt spid="334"/>
                                        </p:tgtEl>
                                        <p:attrNameLst>
                                          <p:attrName>ppt_w</p:attrName>
                                        </p:attrNameLst>
                                      </p:cBhvr>
                                      <p:tavLst>
                                        <p:tav fmla="" tm="0">
                                          <p:val>
                                            <p:strVal val="0"/>
                                          </p:val>
                                        </p:tav>
                                        <p:tav fmla="" tm="100000">
                                          <p:val>
                                            <p:strVal val="#ppt_w"/>
                                          </p:val>
                                        </p:tav>
                                      </p:tavLst>
                                    </p:anim>
                                    <p:anim calcmode="lin" valueType="num">
                                      <p:cBhvr additive="base">
                                        <p:cTn dur="500"/>
                                        <p:tgtEl>
                                          <p:spTgt spid="334"/>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1000"/>
                                        <p:tgtEl>
                                          <p:spTgt spid="3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pic>
        <p:nvPicPr>
          <p:cNvPr id="344" name="Google Shape;344;p25"/>
          <p:cNvPicPr preferRelativeResize="0"/>
          <p:nvPr/>
        </p:nvPicPr>
        <p:blipFill rotWithShape="1">
          <a:blip r:embed="rId3">
            <a:alphaModFix/>
          </a:blip>
          <a:srcRect b="15155" l="10828" r="19167" t="13469"/>
          <a:stretch/>
        </p:blipFill>
        <p:spPr>
          <a:xfrm>
            <a:off x="0" y="-1"/>
            <a:ext cx="12192000" cy="6925973"/>
          </a:xfrm>
          <a:prstGeom prst="rect">
            <a:avLst/>
          </a:prstGeom>
          <a:noFill/>
          <a:ln>
            <a:noFill/>
          </a:ln>
        </p:spPr>
      </p:pic>
      <p:pic>
        <p:nvPicPr>
          <p:cNvPr id="345" name="Google Shape;345;p25"/>
          <p:cNvPicPr preferRelativeResize="0"/>
          <p:nvPr/>
        </p:nvPicPr>
        <p:blipFill rotWithShape="1">
          <a:blip r:embed="rId4">
            <a:alphaModFix/>
          </a:blip>
          <a:srcRect b="0" l="0" r="0" t="0"/>
          <a:stretch/>
        </p:blipFill>
        <p:spPr>
          <a:xfrm>
            <a:off x="8159261" y="2748849"/>
            <a:ext cx="4289719" cy="4289719"/>
          </a:xfrm>
          <a:prstGeom prst="rect">
            <a:avLst/>
          </a:prstGeom>
          <a:noFill/>
          <a:ln>
            <a:noFill/>
          </a:ln>
        </p:spPr>
      </p:pic>
      <p:pic>
        <p:nvPicPr>
          <p:cNvPr id="346" name="Google Shape;346;p25"/>
          <p:cNvPicPr preferRelativeResize="0"/>
          <p:nvPr/>
        </p:nvPicPr>
        <p:blipFill rotWithShape="1">
          <a:blip r:embed="rId5">
            <a:alphaModFix/>
          </a:blip>
          <a:srcRect b="4547" l="0" r="0" t="32472"/>
          <a:stretch/>
        </p:blipFill>
        <p:spPr>
          <a:xfrm>
            <a:off x="383975" y="5008009"/>
            <a:ext cx="11424050" cy="1630856"/>
          </a:xfrm>
          <a:prstGeom prst="rect">
            <a:avLst/>
          </a:prstGeom>
          <a:noFill/>
          <a:ln>
            <a:noFill/>
          </a:ln>
        </p:spPr>
      </p:pic>
      <p:sp>
        <p:nvSpPr>
          <p:cNvPr id="347" name="Google Shape;347;p25"/>
          <p:cNvSpPr txBox="1"/>
          <p:nvPr/>
        </p:nvSpPr>
        <p:spPr>
          <a:xfrm>
            <a:off x="146074" y="1626841"/>
            <a:ext cx="6381546"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rgbClr val="F7CAAC"/>
                </a:solidFill>
                <a:latin typeface="Arial"/>
                <a:ea typeface="Arial"/>
                <a:cs typeface="Arial"/>
                <a:sym typeface="Arial"/>
              </a:rPr>
              <a:t>Chúc các em học tốt!</a:t>
            </a:r>
            <a:endParaRPr b="1" sz="5400">
              <a:solidFill>
                <a:srgbClr val="A8D08C"/>
              </a:solidFill>
              <a:latin typeface="Arial"/>
              <a:ea typeface="Arial"/>
              <a:cs typeface="Arial"/>
              <a:sym typeface="Arial"/>
            </a:endParaRPr>
          </a:p>
        </p:txBody>
      </p:sp>
      <p:pic>
        <p:nvPicPr>
          <p:cNvPr id="348" name="Google Shape;348;p25"/>
          <p:cNvPicPr preferRelativeResize="0"/>
          <p:nvPr/>
        </p:nvPicPr>
        <p:blipFill rotWithShape="1">
          <a:blip r:embed="rId6">
            <a:alphaModFix/>
          </a:blip>
          <a:srcRect b="0" l="0" r="0" t="0"/>
          <a:stretch/>
        </p:blipFill>
        <p:spPr>
          <a:xfrm>
            <a:off x="1123950" y="7473347"/>
            <a:ext cx="609600" cy="609600"/>
          </a:xfrm>
          <a:prstGeom prst="rect">
            <a:avLst/>
          </a:prstGeom>
          <a:noFill/>
          <a:ln>
            <a:noFill/>
          </a:ln>
        </p:spPr>
      </p:pic>
      <p:grpSp>
        <p:nvGrpSpPr>
          <p:cNvPr id="349" name="Google Shape;349;p25"/>
          <p:cNvGrpSpPr/>
          <p:nvPr/>
        </p:nvGrpSpPr>
        <p:grpSpPr>
          <a:xfrm>
            <a:off x="5910483" y="291656"/>
            <a:ext cx="6281517" cy="3579980"/>
            <a:chOff x="17570" y="0"/>
            <a:chExt cx="8004877" cy="5465370"/>
          </a:xfrm>
        </p:grpSpPr>
        <p:pic>
          <p:nvPicPr>
            <p:cNvPr id="350" name="Google Shape;350;p25"/>
            <p:cNvPicPr preferRelativeResize="0"/>
            <p:nvPr/>
          </p:nvPicPr>
          <p:blipFill rotWithShape="1">
            <a:blip r:embed="rId7">
              <a:alphaModFix/>
            </a:blip>
            <a:srcRect b="0" l="0" r="0" t="0"/>
            <a:stretch/>
          </p:blipFill>
          <p:spPr>
            <a:xfrm>
              <a:off x="17570" y="0"/>
              <a:ext cx="8004877" cy="5465370"/>
            </a:xfrm>
            <a:prstGeom prst="rect">
              <a:avLst/>
            </a:prstGeom>
            <a:noFill/>
            <a:ln>
              <a:noFill/>
            </a:ln>
          </p:spPr>
        </p:pic>
        <p:pic>
          <p:nvPicPr>
            <p:cNvPr id="351" name="Google Shape;351;p25"/>
            <p:cNvPicPr preferRelativeResize="0"/>
            <p:nvPr/>
          </p:nvPicPr>
          <p:blipFill rotWithShape="1">
            <a:blip r:embed="rId8">
              <a:alphaModFix/>
            </a:blip>
            <a:srcRect b="0" l="0" r="0" t="0"/>
            <a:stretch/>
          </p:blipFill>
          <p:spPr>
            <a:xfrm>
              <a:off x="1590472" y="0"/>
              <a:ext cx="4505528" cy="3003685"/>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1"/>
                                        <p:tgtEl>
                                          <p:spTgt spid="3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1822"/>
                                        <p:tgtEl>
                                          <p:spTgt spid="347"/>
                                        </p:tgtEl>
                                      </p:cBhvr>
                                    </p:animEffect>
                                  </p:childTnLst>
                                </p:cTn>
                              </p:par>
                            </p:childTnLst>
                          </p:cTn>
                        </p:par>
                        <p:par>
                          <p:cTn fill="hold">
                            <p:stCondLst>
                              <p:cond delay="1822"/>
                            </p:stCondLst>
                            <p:childTnLst>
                              <p:par>
                                <p:cTn fill="hold" nodeType="afterEffect" presetClass="entr" presetID="23" presetSubtype="16">
                                  <p:stCondLst>
                                    <p:cond delay="0"/>
                                  </p:stCondLst>
                                  <p:childTnLst>
                                    <p:set>
                                      <p:cBhvr>
                                        <p:cTn dur="1" fill="hold">
                                          <p:stCondLst>
                                            <p:cond delay="0"/>
                                          </p:stCondLst>
                                        </p:cTn>
                                        <p:tgtEl>
                                          <p:spTgt spid="349"/>
                                        </p:tgtEl>
                                        <p:attrNameLst>
                                          <p:attrName>style.visibility</p:attrName>
                                        </p:attrNameLst>
                                      </p:cBhvr>
                                      <p:to>
                                        <p:strVal val="visible"/>
                                      </p:to>
                                    </p:set>
                                    <p:anim calcmode="lin" valueType="num">
                                      <p:cBhvr additive="base">
                                        <p:cTn dur="500"/>
                                        <p:tgtEl>
                                          <p:spTgt spid="349"/>
                                        </p:tgtEl>
                                        <p:attrNameLst>
                                          <p:attrName>ppt_w</p:attrName>
                                        </p:attrNameLst>
                                      </p:cBhvr>
                                      <p:tavLst>
                                        <p:tav fmla="" tm="0">
                                          <p:val>
                                            <p:strVal val="0"/>
                                          </p:val>
                                        </p:tav>
                                        <p:tav fmla="" tm="100000">
                                          <p:val>
                                            <p:strVal val="#ppt_w"/>
                                          </p:val>
                                        </p:tav>
                                      </p:tavLst>
                                    </p:anim>
                                    <p:anim calcmode="lin" valueType="num">
                                      <p:cBhvr additive="base">
                                        <p:cTn dur="500"/>
                                        <p:tgtEl>
                                          <p:spTgt spid="349"/>
                                        </p:tgtEl>
                                        <p:attrNameLst>
                                          <p:attrName>ppt_h</p:attrName>
                                        </p:attrNameLst>
                                      </p:cBhvr>
                                      <p:tavLst>
                                        <p:tav fmla="" tm="0">
                                          <p:val>
                                            <p:strVal val="0"/>
                                          </p:val>
                                        </p:tav>
                                        <p:tav fmla="" tm="100000">
                                          <p:val>
                                            <p:strVal val="#ppt_h"/>
                                          </p:val>
                                        </p:tav>
                                      </p:tavLst>
                                    </p:anim>
                                  </p:childTnLst>
                                </p:cTn>
                              </p:par>
                            </p:childTnLst>
                          </p:cTn>
                        </p:par>
                        <p:par>
                          <p:cTn fill="hold">
                            <p:stCondLst>
                              <p:cond delay="2322"/>
                            </p:stCondLst>
                            <p:childTnLst>
                              <p:par>
                                <p:cTn fill="hold" nodeType="after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1000"/>
                                        <p:tgtEl>
                                          <p:spTgt spid="3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3"/>
          <p:cNvSpPr txBox="1"/>
          <p:nvPr/>
        </p:nvSpPr>
        <p:spPr>
          <a:xfrm>
            <a:off x="614149" y="655093"/>
            <a:ext cx="11300347"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accent4"/>
                </a:solidFill>
                <a:latin typeface="Times New Roman"/>
                <a:ea typeface="Times New Roman"/>
                <a:cs typeface="Times New Roman"/>
                <a:sym typeface="Times New Roman"/>
              </a:rPr>
              <a:t>Câu 1: Ngày nào được lấy làm ngày kỉ niệm thành lập Đảng Cộng sản Việt Nam? </a:t>
            </a:r>
            <a:endParaRPr/>
          </a:p>
        </p:txBody>
      </p:sp>
      <p:sp>
        <p:nvSpPr>
          <p:cNvPr id="109" name="Google Shape;109;p3"/>
          <p:cNvSpPr/>
          <p:nvPr/>
        </p:nvSpPr>
        <p:spPr>
          <a:xfrm>
            <a:off x="832513" y="2429305"/>
            <a:ext cx="3630305" cy="750627"/>
          </a:xfrm>
          <a:prstGeom prst="rect">
            <a:avLst/>
          </a:prstGeom>
          <a:solidFill>
            <a:srgbClr val="A8D08C"/>
          </a:solidFill>
          <a:ln cap="flat" cmpd="sng" w="12700">
            <a:solidFill>
              <a:srgbClr val="54813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200">
                <a:solidFill>
                  <a:schemeClr val="dk1"/>
                </a:solidFill>
                <a:latin typeface="Times New Roman"/>
                <a:ea typeface="Times New Roman"/>
                <a:cs typeface="Times New Roman"/>
                <a:sym typeface="Times New Roman"/>
              </a:rPr>
              <a:t>a) Ngày 02/03</a:t>
            </a:r>
            <a:endParaRPr/>
          </a:p>
        </p:txBody>
      </p:sp>
      <p:sp>
        <p:nvSpPr>
          <p:cNvPr id="110" name="Google Shape;110;p3"/>
          <p:cNvSpPr/>
          <p:nvPr/>
        </p:nvSpPr>
        <p:spPr>
          <a:xfrm>
            <a:off x="6516806" y="2356629"/>
            <a:ext cx="3630305" cy="750627"/>
          </a:xfrm>
          <a:prstGeom prst="rect">
            <a:avLst/>
          </a:prstGeom>
          <a:solidFill>
            <a:srgbClr val="A8D08C"/>
          </a:solidFill>
          <a:ln cap="flat" cmpd="sng" w="12700">
            <a:solidFill>
              <a:srgbClr val="54813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200">
                <a:solidFill>
                  <a:schemeClr val="dk1"/>
                </a:solidFill>
                <a:latin typeface="Times New Roman"/>
                <a:ea typeface="Times New Roman"/>
                <a:cs typeface="Times New Roman"/>
                <a:sym typeface="Times New Roman"/>
              </a:rPr>
              <a:t>b) Ngày 03/02</a:t>
            </a:r>
            <a:endParaRPr/>
          </a:p>
        </p:txBody>
      </p:sp>
      <p:sp>
        <p:nvSpPr>
          <p:cNvPr id="111" name="Google Shape;111;p3"/>
          <p:cNvSpPr/>
          <p:nvPr/>
        </p:nvSpPr>
        <p:spPr>
          <a:xfrm>
            <a:off x="832512" y="3616660"/>
            <a:ext cx="3630305" cy="750627"/>
          </a:xfrm>
          <a:prstGeom prst="rect">
            <a:avLst/>
          </a:prstGeom>
          <a:solidFill>
            <a:srgbClr val="A8D08C"/>
          </a:solidFill>
          <a:ln cap="flat" cmpd="sng" w="12700">
            <a:solidFill>
              <a:srgbClr val="54813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200">
                <a:solidFill>
                  <a:schemeClr val="dk1"/>
                </a:solidFill>
                <a:latin typeface="Times New Roman"/>
                <a:ea typeface="Times New Roman"/>
                <a:cs typeface="Times New Roman"/>
                <a:sym typeface="Times New Roman"/>
              </a:rPr>
              <a:t>c) Ngày 20/03</a:t>
            </a:r>
            <a:endParaRPr/>
          </a:p>
        </p:txBody>
      </p:sp>
      <p:sp>
        <p:nvSpPr>
          <p:cNvPr id="112" name="Google Shape;112;p3"/>
          <p:cNvSpPr/>
          <p:nvPr/>
        </p:nvSpPr>
        <p:spPr>
          <a:xfrm>
            <a:off x="6516806" y="3652829"/>
            <a:ext cx="3630305" cy="750627"/>
          </a:xfrm>
          <a:prstGeom prst="rect">
            <a:avLst/>
          </a:prstGeom>
          <a:solidFill>
            <a:srgbClr val="A8D08C"/>
          </a:solidFill>
          <a:ln cap="flat" cmpd="sng" w="12700">
            <a:solidFill>
              <a:srgbClr val="54813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200">
                <a:solidFill>
                  <a:schemeClr val="dk1"/>
                </a:solidFill>
                <a:latin typeface="Times New Roman"/>
                <a:ea typeface="Times New Roman"/>
                <a:cs typeface="Times New Roman"/>
                <a:sym typeface="Times New Roman"/>
              </a:rPr>
              <a:t>d) Ngày 12/03</a:t>
            </a:r>
            <a:endParaRPr/>
          </a:p>
        </p:txBody>
      </p:sp>
      <p:pic>
        <p:nvPicPr>
          <p:cNvPr descr="Káº¿t quáº£ hÃ¬nh áº£nh cho right wrong tick icon" id="113" name="Google Shape;113;p3"/>
          <p:cNvPicPr preferRelativeResize="0"/>
          <p:nvPr/>
        </p:nvPicPr>
        <p:blipFill rotWithShape="1">
          <a:blip r:embed="rId3">
            <a:alphaModFix/>
          </a:blip>
          <a:srcRect b="30178" l="5167" r="55100" t="18657"/>
          <a:stretch/>
        </p:blipFill>
        <p:spPr>
          <a:xfrm>
            <a:off x="4251618" y="2291436"/>
            <a:ext cx="1092200" cy="1106860"/>
          </a:xfrm>
          <a:prstGeom prst="rect">
            <a:avLst/>
          </a:prstGeom>
          <a:noFill/>
          <a:ln>
            <a:noFill/>
          </a:ln>
        </p:spPr>
      </p:pic>
      <p:pic>
        <p:nvPicPr>
          <p:cNvPr descr="Káº¿t quáº£ hÃ¬nh áº£nh cho right wrong tick icon" id="114" name="Google Shape;114;p3"/>
          <p:cNvPicPr preferRelativeResize="0"/>
          <p:nvPr/>
        </p:nvPicPr>
        <p:blipFill rotWithShape="1">
          <a:blip r:embed="rId4">
            <a:alphaModFix/>
          </a:blip>
          <a:srcRect b="28297" l="47149" r="5517" t="18843"/>
          <a:stretch/>
        </p:blipFill>
        <p:spPr>
          <a:xfrm>
            <a:off x="9873097" y="2042636"/>
            <a:ext cx="1339598" cy="1177337"/>
          </a:xfrm>
          <a:prstGeom prst="rect">
            <a:avLst/>
          </a:prstGeom>
          <a:noFill/>
          <a:ln>
            <a:noFill/>
          </a:ln>
        </p:spPr>
      </p:pic>
      <p:pic>
        <p:nvPicPr>
          <p:cNvPr descr="Káº¿t quáº£ hÃ¬nh áº£nh cho right wrong tick icon" id="115" name="Google Shape;115;p3"/>
          <p:cNvPicPr preferRelativeResize="0"/>
          <p:nvPr/>
        </p:nvPicPr>
        <p:blipFill rotWithShape="1">
          <a:blip r:embed="rId3">
            <a:alphaModFix/>
          </a:blip>
          <a:srcRect b="30178" l="5167" r="55100" t="18657"/>
          <a:stretch/>
        </p:blipFill>
        <p:spPr>
          <a:xfrm>
            <a:off x="4189767" y="3398296"/>
            <a:ext cx="1092200" cy="1106860"/>
          </a:xfrm>
          <a:prstGeom prst="rect">
            <a:avLst/>
          </a:prstGeom>
          <a:noFill/>
          <a:ln>
            <a:noFill/>
          </a:ln>
        </p:spPr>
      </p:pic>
      <p:pic>
        <p:nvPicPr>
          <p:cNvPr descr="Káº¿t quáº£ hÃ¬nh áº£nh cho right wrong tick icon" id="116" name="Google Shape;116;p3"/>
          <p:cNvPicPr preferRelativeResize="0"/>
          <p:nvPr/>
        </p:nvPicPr>
        <p:blipFill rotWithShape="1">
          <a:blip r:embed="rId3">
            <a:alphaModFix/>
          </a:blip>
          <a:srcRect b="30178" l="5167" r="55100" t="18657"/>
          <a:stretch/>
        </p:blipFill>
        <p:spPr>
          <a:xfrm>
            <a:off x="9996796" y="3398296"/>
            <a:ext cx="1092200" cy="1106860"/>
          </a:xfrm>
          <a:prstGeom prst="rect">
            <a:avLst/>
          </a:prstGeom>
          <a:noFill/>
          <a:ln>
            <a:noFill/>
          </a:ln>
        </p:spPr>
      </p:pic>
      <p:pic>
        <p:nvPicPr>
          <p:cNvPr id="117" name="Google Shape;117;p3"/>
          <p:cNvPicPr preferRelativeResize="0"/>
          <p:nvPr/>
        </p:nvPicPr>
        <p:blipFill rotWithShape="1">
          <a:blip r:embed="rId5">
            <a:alphaModFix/>
          </a:blip>
          <a:srcRect b="4547" l="0" r="0" t="32472"/>
          <a:stretch/>
        </p:blipFill>
        <p:spPr>
          <a:xfrm>
            <a:off x="217712" y="5082777"/>
            <a:ext cx="11654972" cy="154809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500"/>
                                        <p:tgtEl>
                                          <p:spTgt spid="1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500"/>
                                        <p:tgtEl>
                                          <p:spTgt spid="109"/>
                                        </p:tgtEl>
                                      </p:cBhvr>
                                    </p:animEffect>
                                  </p:childTnLst>
                                </p:cTn>
                              </p:par>
                              <p:par>
                                <p:cTn fill="hold" nodeType="with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
                                        <p:tgtEl>
                                          <p:spTgt spid="110"/>
                                        </p:tgtEl>
                                      </p:cBhvr>
                                    </p:animEffect>
                                  </p:childTnLst>
                                </p:cTn>
                              </p:par>
                              <p:par>
                                <p:cTn fill="hold" nodeType="with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500"/>
                                        <p:tgtEl>
                                          <p:spTgt spid="111"/>
                                        </p:tgtEl>
                                      </p:cBhvr>
                                    </p:animEffect>
                                  </p:childTnLst>
                                </p:cTn>
                              </p:par>
                              <p:par>
                                <p:cTn fill="hold" nodeType="with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500"/>
                                        <p:tgtEl>
                                          <p:spTgt spid="11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500"/>
                                        <p:tgtEl>
                                          <p:spTgt spid="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
                                        </p:tgtEl>
                                        <p:attrNameLst>
                                          <p:attrName>style.visibility</p:attrName>
                                        </p:attrNameLst>
                                      </p:cBhvr>
                                      <p:to>
                                        <p:strVal val="visible"/>
                                      </p:to>
                                    </p:set>
                                  </p:childTnLst>
                                </p:cTn>
                              </p:par>
                              <p:par>
                                <p:cTn fill="hold" nodeType="withEffect" presetClass="exit" presetID="10" presetSubtype="0">
                                  <p:stCondLst>
                                    <p:cond delay="500"/>
                                  </p:stCondLst>
                                  <p:childTnLst>
                                    <p:animEffect filter="fade" transition="out">
                                      <p:cBhvr>
                                        <p:cTn dur="500"/>
                                        <p:tgtEl>
                                          <p:spTgt spid="113"/>
                                        </p:tgtEl>
                                      </p:cBhvr>
                                    </p:animEffect>
                                    <p:set>
                                      <p:cBhvr>
                                        <p:cTn dur="1" fill="hold">
                                          <p:stCondLst>
                                            <p:cond delay="500"/>
                                          </p:stCondLst>
                                        </p:cTn>
                                        <p:tgtEl>
                                          <p:spTgt spid="11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gtEl>
                                        <p:attrNameLst>
                                          <p:attrName>style.visibility</p:attrName>
                                        </p:attrNameLst>
                                      </p:cBhvr>
                                      <p:to>
                                        <p:strVal val="visible"/>
                                      </p:to>
                                    </p:set>
                                  </p:childTnLst>
                                </p:cTn>
                              </p:par>
                              <p:par>
                                <p:cTn fill="hold" nodeType="withEffect" presetClass="exit" presetID="10" presetSubtype="0">
                                  <p:stCondLst>
                                    <p:cond delay="500"/>
                                  </p:stCondLst>
                                  <p:childTnLst>
                                    <p:animEffect filter="fade" transition="out">
                                      <p:cBhvr>
                                        <p:cTn dur="500"/>
                                        <p:tgtEl>
                                          <p:spTgt spid="115"/>
                                        </p:tgtEl>
                                      </p:cBhvr>
                                    </p:animEffect>
                                    <p:set>
                                      <p:cBhvr>
                                        <p:cTn dur="1" fill="hold">
                                          <p:stCondLst>
                                            <p:cond delay="500"/>
                                          </p:stCondLst>
                                        </p:cTn>
                                        <p:tgtEl>
                                          <p:spTgt spid="11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gtEl>
                                        <p:attrNameLst>
                                          <p:attrName>style.visibility</p:attrName>
                                        </p:attrNameLst>
                                      </p:cBhvr>
                                      <p:to>
                                        <p:strVal val="visible"/>
                                      </p:to>
                                    </p:set>
                                  </p:childTnLst>
                                </p:cTn>
                              </p:par>
                              <p:par>
                                <p:cTn fill="hold" nodeType="withEffect" presetClass="exit" presetID="10" presetSubtype="0">
                                  <p:stCondLst>
                                    <p:cond delay="500"/>
                                  </p:stCondLst>
                                  <p:childTnLst>
                                    <p:animEffect filter="fade" transition="out">
                                      <p:cBhvr>
                                        <p:cTn dur="500"/>
                                        <p:tgtEl>
                                          <p:spTgt spid="116"/>
                                        </p:tgtEl>
                                      </p:cBhvr>
                                    </p:animEffect>
                                    <p:set>
                                      <p:cBhvr>
                                        <p:cTn dur="1" fill="hold">
                                          <p:stCondLst>
                                            <p:cond delay="500"/>
                                          </p:stCondLst>
                                        </p:cTn>
                                        <p:tgtEl>
                                          <p:spTgt spid="11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4"/>
          <p:cNvSpPr txBox="1"/>
          <p:nvPr/>
        </p:nvSpPr>
        <p:spPr>
          <a:xfrm>
            <a:off x="614149" y="655093"/>
            <a:ext cx="1130034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accent4"/>
                </a:solidFill>
                <a:latin typeface="Times New Roman"/>
                <a:ea typeface="Times New Roman"/>
                <a:cs typeface="Times New Roman"/>
                <a:sym typeface="Times New Roman"/>
              </a:rPr>
              <a:t>Câu 2: Đảng Cộng sản Việt Nam được thành lập ở đâu? </a:t>
            </a:r>
            <a:endParaRPr/>
          </a:p>
        </p:txBody>
      </p:sp>
      <p:sp>
        <p:nvSpPr>
          <p:cNvPr id="123" name="Google Shape;123;p4"/>
          <p:cNvSpPr/>
          <p:nvPr/>
        </p:nvSpPr>
        <p:spPr>
          <a:xfrm>
            <a:off x="492369" y="2290634"/>
            <a:ext cx="4666486" cy="971181"/>
          </a:xfrm>
          <a:prstGeom prst="rect">
            <a:avLst/>
          </a:prstGeom>
          <a:solidFill>
            <a:srgbClr val="A8D08C"/>
          </a:solidFill>
          <a:ln cap="flat" cmpd="sng" w="12700">
            <a:solidFill>
              <a:srgbClr val="54813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a) Thượng Hải – Trung Quốc</a:t>
            </a:r>
            <a:endParaRPr/>
          </a:p>
        </p:txBody>
      </p:sp>
      <p:sp>
        <p:nvSpPr>
          <p:cNvPr id="124" name="Google Shape;124;p4"/>
          <p:cNvSpPr/>
          <p:nvPr/>
        </p:nvSpPr>
        <p:spPr>
          <a:xfrm>
            <a:off x="6752998" y="2290633"/>
            <a:ext cx="4087505" cy="971181"/>
          </a:xfrm>
          <a:prstGeom prst="rect">
            <a:avLst/>
          </a:prstGeom>
          <a:solidFill>
            <a:srgbClr val="A8D08C"/>
          </a:solidFill>
          <a:ln cap="flat" cmpd="sng" w="12700">
            <a:solidFill>
              <a:srgbClr val="54813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b) Cao Bằng – Việt Nam</a:t>
            </a:r>
            <a:endParaRPr/>
          </a:p>
        </p:txBody>
      </p:sp>
      <p:sp>
        <p:nvSpPr>
          <p:cNvPr id="125" name="Google Shape;125;p4"/>
          <p:cNvSpPr/>
          <p:nvPr/>
        </p:nvSpPr>
        <p:spPr>
          <a:xfrm>
            <a:off x="492369" y="3698543"/>
            <a:ext cx="4666485" cy="920452"/>
          </a:xfrm>
          <a:prstGeom prst="rect">
            <a:avLst/>
          </a:prstGeom>
          <a:solidFill>
            <a:srgbClr val="A8D08C"/>
          </a:solidFill>
          <a:ln cap="flat" cmpd="sng" w="12700">
            <a:solidFill>
              <a:srgbClr val="54813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 Hồng Công – Trung Quốc</a:t>
            </a:r>
            <a:endParaRPr/>
          </a:p>
        </p:txBody>
      </p:sp>
      <p:sp>
        <p:nvSpPr>
          <p:cNvPr id="126" name="Google Shape;126;p4"/>
          <p:cNvSpPr/>
          <p:nvPr/>
        </p:nvSpPr>
        <p:spPr>
          <a:xfrm>
            <a:off x="6752998" y="3698544"/>
            <a:ext cx="4090149" cy="897388"/>
          </a:xfrm>
          <a:prstGeom prst="rect">
            <a:avLst/>
          </a:prstGeom>
          <a:solidFill>
            <a:srgbClr val="A8D08C"/>
          </a:solidFill>
          <a:ln cap="flat" cmpd="sng" w="12700">
            <a:solidFill>
              <a:srgbClr val="54813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d) Hồng Công – Thái Lan</a:t>
            </a:r>
            <a:endParaRPr/>
          </a:p>
        </p:txBody>
      </p:sp>
      <p:pic>
        <p:nvPicPr>
          <p:cNvPr descr="Káº¿t quáº£ hÃ¬nh áº£nh cho right wrong tick icon" id="127" name="Google Shape;127;p4"/>
          <p:cNvPicPr preferRelativeResize="0"/>
          <p:nvPr/>
        </p:nvPicPr>
        <p:blipFill rotWithShape="1">
          <a:blip r:embed="rId3">
            <a:alphaModFix/>
          </a:blip>
          <a:srcRect b="30178" l="5167" r="55100" t="18657"/>
          <a:stretch/>
        </p:blipFill>
        <p:spPr>
          <a:xfrm>
            <a:off x="10297047" y="2138998"/>
            <a:ext cx="1092200" cy="1106860"/>
          </a:xfrm>
          <a:prstGeom prst="rect">
            <a:avLst/>
          </a:prstGeom>
          <a:noFill/>
          <a:ln>
            <a:noFill/>
          </a:ln>
        </p:spPr>
      </p:pic>
      <p:pic>
        <p:nvPicPr>
          <p:cNvPr descr="Káº¿t quáº£ hÃ¬nh áº£nh cho right wrong tick icon" id="128" name="Google Shape;128;p4"/>
          <p:cNvPicPr preferRelativeResize="0"/>
          <p:nvPr/>
        </p:nvPicPr>
        <p:blipFill rotWithShape="1">
          <a:blip r:embed="rId4">
            <a:alphaModFix/>
          </a:blip>
          <a:srcRect b="28297" l="47149" r="5517" t="18843"/>
          <a:stretch/>
        </p:blipFill>
        <p:spPr>
          <a:xfrm>
            <a:off x="4666115" y="3570100"/>
            <a:ext cx="1339598" cy="1177337"/>
          </a:xfrm>
          <a:prstGeom prst="rect">
            <a:avLst/>
          </a:prstGeom>
          <a:noFill/>
          <a:ln>
            <a:noFill/>
          </a:ln>
        </p:spPr>
      </p:pic>
      <p:pic>
        <p:nvPicPr>
          <p:cNvPr descr="Káº¿t quáº£ hÃ¬nh áº£nh cho right wrong tick icon" id="129" name="Google Shape;129;p4"/>
          <p:cNvPicPr preferRelativeResize="0"/>
          <p:nvPr/>
        </p:nvPicPr>
        <p:blipFill rotWithShape="1">
          <a:blip r:embed="rId3">
            <a:alphaModFix/>
          </a:blip>
          <a:srcRect b="30178" l="5167" r="55100" t="18657"/>
          <a:stretch/>
        </p:blipFill>
        <p:spPr>
          <a:xfrm>
            <a:off x="4738902" y="2288407"/>
            <a:ext cx="1092200" cy="1106860"/>
          </a:xfrm>
          <a:prstGeom prst="rect">
            <a:avLst/>
          </a:prstGeom>
          <a:noFill/>
          <a:ln>
            <a:noFill/>
          </a:ln>
        </p:spPr>
      </p:pic>
      <p:pic>
        <p:nvPicPr>
          <p:cNvPr descr="Káº¿t quáº£ hÃ¬nh áº£nh cho right wrong tick icon" id="130" name="Google Shape;130;p4"/>
          <p:cNvPicPr preferRelativeResize="0"/>
          <p:nvPr/>
        </p:nvPicPr>
        <p:blipFill rotWithShape="1">
          <a:blip r:embed="rId3">
            <a:alphaModFix/>
          </a:blip>
          <a:srcRect b="30178" l="5167" r="55100" t="18657"/>
          <a:stretch/>
        </p:blipFill>
        <p:spPr>
          <a:xfrm>
            <a:off x="10297047" y="3489071"/>
            <a:ext cx="1092200" cy="1106860"/>
          </a:xfrm>
          <a:prstGeom prst="rect">
            <a:avLst/>
          </a:prstGeom>
          <a:noFill/>
          <a:ln>
            <a:noFill/>
          </a:ln>
        </p:spPr>
      </p:pic>
      <p:pic>
        <p:nvPicPr>
          <p:cNvPr id="131" name="Google Shape;131;p4"/>
          <p:cNvPicPr preferRelativeResize="0"/>
          <p:nvPr/>
        </p:nvPicPr>
        <p:blipFill rotWithShape="1">
          <a:blip r:embed="rId5">
            <a:alphaModFix/>
          </a:blip>
          <a:srcRect b="4547" l="0" r="0" t="32472"/>
          <a:stretch/>
        </p:blipFill>
        <p:spPr>
          <a:xfrm>
            <a:off x="217712" y="5082777"/>
            <a:ext cx="11654972" cy="154809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500"/>
                                        <p:tgtEl>
                                          <p:spTgt spid="123"/>
                                        </p:tgtEl>
                                      </p:cBhvr>
                                    </p:animEffect>
                                  </p:childTnLst>
                                </p:cTn>
                              </p:par>
                              <p:par>
                                <p:cTn fill="hold" nodeType="with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500"/>
                                        <p:tgtEl>
                                          <p:spTgt spid="124"/>
                                        </p:tgtEl>
                                      </p:cBhvr>
                                    </p:animEffect>
                                  </p:childTnLst>
                                </p:cTn>
                              </p:par>
                              <p:par>
                                <p:cTn fill="hold" nodeType="with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500"/>
                                        <p:tgtEl>
                                          <p:spTgt spid="125"/>
                                        </p:tgtEl>
                                      </p:cBhvr>
                                    </p:animEffect>
                                  </p:childTnLst>
                                </p:cTn>
                              </p:par>
                              <p:par>
                                <p:cTn fill="hold" nodeType="with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500"/>
                                        <p:tgtEl>
                                          <p:spTgt spid="12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500"/>
                                        <p:tgtEl>
                                          <p:spTgt spid="1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gtEl>
                                        <p:attrNameLst>
                                          <p:attrName>style.visibility</p:attrName>
                                        </p:attrNameLst>
                                      </p:cBhvr>
                                      <p:to>
                                        <p:strVal val="visible"/>
                                      </p:to>
                                    </p:set>
                                  </p:childTnLst>
                                </p:cTn>
                              </p:par>
                              <p:par>
                                <p:cTn fill="hold" nodeType="withEffect" presetClass="exit" presetID="10" presetSubtype="0">
                                  <p:stCondLst>
                                    <p:cond delay="500"/>
                                  </p:stCondLst>
                                  <p:childTnLst>
                                    <p:animEffect filter="fade" transition="out">
                                      <p:cBhvr>
                                        <p:cTn dur="500"/>
                                        <p:tgtEl>
                                          <p:spTgt spid="130"/>
                                        </p:tgtEl>
                                      </p:cBhvr>
                                    </p:animEffect>
                                    <p:set>
                                      <p:cBhvr>
                                        <p:cTn dur="1" fill="hold">
                                          <p:stCondLst>
                                            <p:cond delay="500"/>
                                          </p:stCondLst>
                                        </p:cTn>
                                        <p:tgtEl>
                                          <p:spTgt spid="13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gtEl>
                                        <p:attrNameLst>
                                          <p:attrName>style.visibility</p:attrName>
                                        </p:attrNameLst>
                                      </p:cBhvr>
                                      <p:to>
                                        <p:strVal val="visible"/>
                                      </p:to>
                                    </p:set>
                                  </p:childTnLst>
                                </p:cTn>
                              </p:par>
                              <p:par>
                                <p:cTn fill="hold" nodeType="withEffect" presetClass="exit" presetID="10" presetSubtype="0">
                                  <p:stCondLst>
                                    <p:cond delay="500"/>
                                  </p:stCondLst>
                                  <p:childTnLst>
                                    <p:animEffect filter="fade" transition="out">
                                      <p:cBhvr>
                                        <p:cTn dur="500"/>
                                        <p:tgtEl>
                                          <p:spTgt spid="127"/>
                                        </p:tgtEl>
                                      </p:cBhvr>
                                    </p:animEffect>
                                    <p:set>
                                      <p:cBhvr>
                                        <p:cTn dur="1" fill="hold">
                                          <p:stCondLst>
                                            <p:cond delay="500"/>
                                          </p:stCondLst>
                                        </p:cTn>
                                        <p:tgtEl>
                                          <p:spTgt spid="12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gtEl>
                                        <p:attrNameLst>
                                          <p:attrName>style.visibility</p:attrName>
                                        </p:attrNameLst>
                                      </p:cBhvr>
                                      <p:to>
                                        <p:strVal val="visible"/>
                                      </p:to>
                                    </p:set>
                                  </p:childTnLst>
                                </p:cTn>
                              </p:par>
                              <p:par>
                                <p:cTn fill="hold" nodeType="withEffect" presetClass="exit" presetID="10" presetSubtype="0">
                                  <p:stCondLst>
                                    <p:cond delay="500"/>
                                  </p:stCondLst>
                                  <p:childTnLst>
                                    <p:animEffect filter="fade" transition="out">
                                      <p:cBhvr>
                                        <p:cTn dur="500"/>
                                        <p:tgtEl>
                                          <p:spTgt spid="129"/>
                                        </p:tgtEl>
                                      </p:cBhvr>
                                    </p:animEffect>
                                    <p:set>
                                      <p:cBhvr>
                                        <p:cTn dur="1" fill="hold">
                                          <p:stCondLst>
                                            <p:cond delay="500"/>
                                          </p:stCondLst>
                                        </p:cTn>
                                        <p:tgtEl>
                                          <p:spTgt spid="12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5"/>
          <p:cNvPicPr preferRelativeResize="0"/>
          <p:nvPr/>
        </p:nvPicPr>
        <p:blipFill rotWithShape="1">
          <a:blip r:embed="rId3">
            <a:alphaModFix/>
          </a:blip>
          <a:srcRect b="4547" l="0" r="0" t="32472"/>
          <a:stretch/>
        </p:blipFill>
        <p:spPr>
          <a:xfrm>
            <a:off x="217712" y="5082777"/>
            <a:ext cx="11654972" cy="1548098"/>
          </a:xfrm>
          <a:prstGeom prst="rect">
            <a:avLst/>
          </a:prstGeom>
          <a:noFill/>
          <a:ln>
            <a:noFill/>
          </a:ln>
        </p:spPr>
      </p:pic>
      <p:sp>
        <p:nvSpPr>
          <p:cNvPr id="137" name="Google Shape;137;p5"/>
          <p:cNvSpPr txBox="1"/>
          <p:nvPr/>
        </p:nvSpPr>
        <p:spPr>
          <a:xfrm>
            <a:off x="614149" y="655093"/>
            <a:ext cx="11300347"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accent4"/>
                </a:solidFill>
                <a:latin typeface="Times New Roman"/>
                <a:ea typeface="Times New Roman"/>
                <a:cs typeface="Times New Roman"/>
                <a:sym typeface="Times New Roman"/>
              </a:rPr>
              <a:t>Câu 3: Ai là người chủ trì hội nghị hợp nhất Đảng Cộng sản Việt Nam? </a:t>
            </a:r>
            <a:endParaRPr/>
          </a:p>
        </p:txBody>
      </p:sp>
      <p:sp>
        <p:nvSpPr>
          <p:cNvPr id="138" name="Google Shape;138;p5"/>
          <p:cNvSpPr/>
          <p:nvPr/>
        </p:nvSpPr>
        <p:spPr>
          <a:xfrm>
            <a:off x="1195756" y="2485933"/>
            <a:ext cx="3963100" cy="750627"/>
          </a:xfrm>
          <a:prstGeom prst="rect">
            <a:avLst/>
          </a:prstGeom>
          <a:solidFill>
            <a:srgbClr val="A8D08C"/>
          </a:solidFill>
          <a:ln cap="flat" cmpd="sng" w="12700">
            <a:solidFill>
              <a:srgbClr val="54813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200">
                <a:solidFill>
                  <a:schemeClr val="dk1"/>
                </a:solidFill>
                <a:latin typeface="Times New Roman"/>
                <a:ea typeface="Times New Roman"/>
                <a:cs typeface="Times New Roman"/>
                <a:sym typeface="Times New Roman"/>
              </a:rPr>
              <a:t>a) Nguyễn Ái Quốc</a:t>
            </a:r>
            <a:endParaRPr/>
          </a:p>
        </p:txBody>
      </p:sp>
      <p:sp>
        <p:nvSpPr>
          <p:cNvPr id="139" name="Google Shape;139;p5"/>
          <p:cNvSpPr/>
          <p:nvPr/>
        </p:nvSpPr>
        <p:spPr>
          <a:xfrm>
            <a:off x="7212842" y="2438512"/>
            <a:ext cx="3630305" cy="750627"/>
          </a:xfrm>
          <a:prstGeom prst="rect">
            <a:avLst/>
          </a:prstGeom>
          <a:solidFill>
            <a:srgbClr val="A8D08C"/>
          </a:solidFill>
          <a:ln cap="flat" cmpd="sng" w="12700">
            <a:solidFill>
              <a:srgbClr val="54813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200">
                <a:solidFill>
                  <a:schemeClr val="dk1"/>
                </a:solidFill>
                <a:latin typeface="Times New Roman"/>
                <a:ea typeface="Times New Roman"/>
                <a:cs typeface="Times New Roman"/>
                <a:sym typeface="Times New Roman"/>
              </a:rPr>
              <a:t>b) Võ Nguyên Giáp</a:t>
            </a:r>
            <a:endParaRPr/>
          </a:p>
        </p:txBody>
      </p:sp>
      <p:sp>
        <p:nvSpPr>
          <p:cNvPr id="140" name="Google Shape;140;p5"/>
          <p:cNvSpPr/>
          <p:nvPr/>
        </p:nvSpPr>
        <p:spPr>
          <a:xfrm>
            <a:off x="1195756" y="3698543"/>
            <a:ext cx="3963098" cy="750627"/>
          </a:xfrm>
          <a:prstGeom prst="rect">
            <a:avLst/>
          </a:prstGeom>
          <a:solidFill>
            <a:srgbClr val="A8D08C"/>
          </a:solidFill>
          <a:ln cap="flat" cmpd="sng" w="12700">
            <a:solidFill>
              <a:srgbClr val="54813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200">
                <a:solidFill>
                  <a:schemeClr val="dk1"/>
                </a:solidFill>
                <a:latin typeface="Times New Roman"/>
                <a:ea typeface="Times New Roman"/>
                <a:cs typeface="Times New Roman"/>
                <a:sym typeface="Times New Roman"/>
              </a:rPr>
              <a:t>c) Tôn Thất Thuyết</a:t>
            </a:r>
            <a:endParaRPr/>
          </a:p>
        </p:txBody>
      </p:sp>
      <p:sp>
        <p:nvSpPr>
          <p:cNvPr id="141" name="Google Shape;141;p5"/>
          <p:cNvSpPr/>
          <p:nvPr/>
        </p:nvSpPr>
        <p:spPr>
          <a:xfrm>
            <a:off x="7212842" y="3734712"/>
            <a:ext cx="3630305" cy="750627"/>
          </a:xfrm>
          <a:prstGeom prst="rect">
            <a:avLst/>
          </a:prstGeom>
          <a:solidFill>
            <a:srgbClr val="A8D08C"/>
          </a:solidFill>
          <a:ln cap="flat" cmpd="sng" w="12700">
            <a:solidFill>
              <a:srgbClr val="54813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200">
                <a:solidFill>
                  <a:schemeClr val="dk1"/>
                </a:solidFill>
                <a:latin typeface="Times New Roman"/>
                <a:ea typeface="Times New Roman"/>
                <a:cs typeface="Times New Roman"/>
                <a:sym typeface="Times New Roman"/>
              </a:rPr>
              <a:t>d) Châu Văn Liêm</a:t>
            </a:r>
            <a:endParaRPr/>
          </a:p>
        </p:txBody>
      </p:sp>
      <p:pic>
        <p:nvPicPr>
          <p:cNvPr descr="Káº¿t quáº£ hÃ¬nh áº£nh cho right wrong tick icon" id="142" name="Google Shape;142;p5"/>
          <p:cNvPicPr preferRelativeResize="0"/>
          <p:nvPr/>
        </p:nvPicPr>
        <p:blipFill rotWithShape="1">
          <a:blip r:embed="rId4">
            <a:alphaModFix/>
          </a:blip>
          <a:srcRect b="30178" l="5167" r="55100" t="18657"/>
          <a:stretch/>
        </p:blipFill>
        <p:spPr>
          <a:xfrm>
            <a:off x="10515411" y="2154936"/>
            <a:ext cx="1092200" cy="1106860"/>
          </a:xfrm>
          <a:prstGeom prst="rect">
            <a:avLst/>
          </a:prstGeom>
          <a:noFill/>
          <a:ln>
            <a:noFill/>
          </a:ln>
        </p:spPr>
      </p:pic>
      <p:pic>
        <p:nvPicPr>
          <p:cNvPr descr="Káº¿t quáº£ hÃ¬nh áº£nh cho right wrong tick icon" id="143" name="Google Shape;143;p5"/>
          <p:cNvPicPr preferRelativeResize="0"/>
          <p:nvPr/>
        </p:nvPicPr>
        <p:blipFill rotWithShape="1">
          <a:blip r:embed="rId5">
            <a:alphaModFix/>
          </a:blip>
          <a:srcRect b="28297" l="47149" r="5517" t="18843"/>
          <a:stretch/>
        </p:blipFill>
        <p:spPr>
          <a:xfrm>
            <a:off x="4918949" y="2230847"/>
            <a:ext cx="1339598" cy="1177337"/>
          </a:xfrm>
          <a:prstGeom prst="rect">
            <a:avLst/>
          </a:prstGeom>
          <a:noFill/>
          <a:ln>
            <a:noFill/>
          </a:ln>
        </p:spPr>
      </p:pic>
      <p:pic>
        <p:nvPicPr>
          <p:cNvPr descr="Káº¿t quáº£ hÃ¬nh áº£nh cho right wrong tick icon" id="144" name="Google Shape;144;p5"/>
          <p:cNvPicPr preferRelativeResize="0"/>
          <p:nvPr/>
        </p:nvPicPr>
        <p:blipFill rotWithShape="1">
          <a:blip r:embed="rId4">
            <a:alphaModFix/>
          </a:blip>
          <a:srcRect b="30178" l="5167" r="55100" t="18657"/>
          <a:stretch/>
        </p:blipFill>
        <p:spPr>
          <a:xfrm>
            <a:off x="5042648" y="3512135"/>
            <a:ext cx="1092200" cy="1106860"/>
          </a:xfrm>
          <a:prstGeom prst="rect">
            <a:avLst/>
          </a:prstGeom>
          <a:noFill/>
          <a:ln>
            <a:noFill/>
          </a:ln>
        </p:spPr>
      </p:pic>
      <p:pic>
        <p:nvPicPr>
          <p:cNvPr descr="Káº¿t quáº£ hÃ¬nh áº£nh cho right wrong tick icon" id="145" name="Google Shape;145;p5"/>
          <p:cNvPicPr preferRelativeResize="0"/>
          <p:nvPr/>
        </p:nvPicPr>
        <p:blipFill rotWithShape="1">
          <a:blip r:embed="rId4">
            <a:alphaModFix/>
          </a:blip>
          <a:srcRect b="30178" l="5167" r="55100" t="18657"/>
          <a:stretch/>
        </p:blipFill>
        <p:spPr>
          <a:xfrm>
            <a:off x="10515411" y="3488653"/>
            <a:ext cx="1092200" cy="110686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500"/>
                                        <p:tgtEl>
                                          <p:spTgt spid="1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500"/>
                                        <p:tgtEl>
                                          <p:spTgt spid="1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500"/>
                                        <p:tgtEl>
                                          <p:spTgt spid="138"/>
                                        </p:tgtEl>
                                      </p:cBhvr>
                                    </p:animEffect>
                                  </p:childTnLst>
                                </p:cTn>
                              </p:par>
                              <p:par>
                                <p:cTn fill="hold" nodeType="with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500"/>
                                        <p:tgtEl>
                                          <p:spTgt spid="139"/>
                                        </p:tgtEl>
                                      </p:cBhvr>
                                    </p:animEffect>
                                  </p:childTnLst>
                                </p:cTn>
                              </p:par>
                              <p:par>
                                <p:cTn fill="hold" nodeType="with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500"/>
                                        <p:tgtEl>
                                          <p:spTgt spid="140"/>
                                        </p:tgtEl>
                                      </p:cBhvr>
                                    </p:animEffect>
                                  </p:childTnLst>
                                </p:cTn>
                              </p:par>
                              <p:par>
                                <p:cTn fill="hold" nodeType="with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500"/>
                                        <p:tgtEl>
                                          <p:spTgt spid="1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
                                        </p:tgtEl>
                                        <p:attrNameLst>
                                          <p:attrName>style.visibility</p:attrName>
                                        </p:attrNameLst>
                                      </p:cBhvr>
                                      <p:to>
                                        <p:strVal val="visible"/>
                                      </p:to>
                                    </p:set>
                                  </p:childTnLst>
                                </p:cTn>
                              </p:par>
                              <p:par>
                                <p:cTn fill="hold" nodeType="withEffect" presetClass="exit" presetID="10" presetSubtype="0">
                                  <p:stCondLst>
                                    <p:cond delay="500"/>
                                  </p:stCondLst>
                                  <p:childTnLst>
                                    <p:animEffect filter="fade" transition="out">
                                      <p:cBhvr>
                                        <p:cTn dur="500"/>
                                        <p:tgtEl>
                                          <p:spTgt spid="144"/>
                                        </p:tgtEl>
                                      </p:cBhvr>
                                    </p:animEffect>
                                    <p:set>
                                      <p:cBhvr>
                                        <p:cTn dur="1" fill="hold">
                                          <p:stCondLst>
                                            <p:cond delay="500"/>
                                          </p:stCondLst>
                                        </p:cTn>
                                        <p:tgtEl>
                                          <p:spTgt spid="14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gtEl>
                                        <p:attrNameLst>
                                          <p:attrName>style.visibility</p:attrName>
                                        </p:attrNameLst>
                                      </p:cBhvr>
                                      <p:to>
                                        <p:strVal val="visible"/>
                                      </p:to>
                                    </p:set>
                                  </p:childTnLst>
                                </p:cTn>
                              </p:par>
                              <p:par>
                                <p:cTn fill="hold" nodeType="withEffect" presetClass="exit" presetID="10" presetSubtype="0">
                                  <p:stCondLst>
                                    <p:cond delay="500"/>
                                  </p:stCondLst>
                                  <p:childTnLst>
                                    <p:animEffect filter="fade" transition="out">
                                      <p:cBhvr>
                                        <p:cTn dur="500"/>
                                        <p:tgtEl>
                                          <p:spTgt spid="145"/>
                                        </p:tgtEl>
                                      </p:cBhvr>
                                    </p:animEffect>
                                    <p:set>
                                      <p:cBhvr>
                                        <p:cTn dur="1" fill="hold">
                                          <p:stCondLst>
                                            <p:cond delay="500"/>
                                          </p:stCondLst>
                                        </p:cTn>
                                        <p:tgtEl>
                                          <p:spTgt spid="14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
                                        </p:tgtEl>
                                        <p:attrNameLst>
                                          <p:attrName>style.visibility</p:attrName>
                                        </p:attrNameLst>
                                      </p:cBhvr>
                                      <p:to>
                                        <p:strVal val="visible"/>
                                      </p:to>
                                    </p:set>
                                  </p:childTnLst>
                                </p:cTn>
                              </p:par>
                              <p:par>
                                <p:cTn fill="hold" nodeType="withEffect" presetClass="exit" presetID="10" presetSubtype="0">
                                  <p:stCondLst>
                                    <p:cond delay="500"/>
                                  </p:stCondLst>
                                  <p:childTnLst>
                                    <p:animEffect filter="fade" transition="out">
                                      <p:cBhvr>
                                        <p:cTn dur="500"/>
                                        <p:tgtEl>
                                          <p:spTgt spid="142"/>
                                        </p:tgtEl>
                                      </p:cBhvr>
                                    </p:animEffect>
                                    <p:set>
                                      <p:cBhvr>
                                        <p:cTn dur="1" fill="hold">
                                          <p:stCondLst>
                                            <p:cond delay="500"/>
                                          </p:stCondLst>
                                        </p:cTn>
                                        <p:tgtEl>
                                          <p:spTgt spid="14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6"/>
          <p:cNvSpPr txBox="1"/>
          <p:nvPr/>
        </p:nvSpPr>
        <p:spPr>
          <a:xfrm>
            <a:off x="5181600" y="3750919"/>
            <a:ext cx="364155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Xem video 1, giới thiệu vào bài.</a:t>
            </a:r>
            <a:endParaRPr/>
          </a:p>
        </p:txBody>
      </p:sp>
      <p:pic>
        <p:nvPicPr>
          <p:cNvPr id="151" name="Google Shape;151;p6"/>
          <p:cNvPicPr preferRelativeResize="0"/>
          <p:nvPr/>
        </p:nvPicPr>
        <p:blipFill rotWithShape="1">
          <a:blip r:embed="rId3">
            <a:alphaModFix/>
          </a:blip>
          <a:srcRect b="4547" l="0" r="0" t="32472"/>
          <a:stretch/>
        </p:blipFill>
        <p:spPr>
          <a:xfrm>
            <a:off x="265839" y="5130903"/>
            <a:ext cx="11654972" cy="154809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7"/>
          <p:cNvSpPr txBox="1"/>
          <p:nvPr/>
        </p:nvSpPr>
        <p:spPr>
          <a:xfrm>
            <a:off x="6132871" y="1536042"/>
            <a:ext cx="6381546"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chemeClr val="accent2"/>
                </a:solidFill>
                <a:latin typeface="Arial"/>
                <a:ea typeface="Arial"/>
                <a:cs typeface="Arial"/>
                <a:sym typeface="Arial"/>
              </a:rPr>
              <a:t>LỊCH SỬ</a:t>
            </a:r>
            <a:endParaRPr b="1" sz="4400">
              <a:solidFill>
                <a:schemeClr val="accent2"/>
              </a:solidFill>
              <a:latin typeface="Arial"/>
              <a:ea typeface="Arial"/>
              <a:cs typeface="Arial"/>
              <a:sym typeface="Arial"/>
            </a:endParaRPr>
          </a:p>
        </p:txBody>
      </p:sp>
      <p:pic>
        <p:nvPicPr>
          <p:cNvPr id="158" name="Google Shape;158;p7"/>
          <p:cNvPicPr preferRelativeResize="0"/>
          <p:nvPr/>
        </p:nvPicPr>
        <p:blipFill rotWithShape="1">
          <a:blip r:embed="rId3">
            <a:alphaModFix/>
          </a:blip>
          <a:srcRect b="0" l="0" r="0" t="0"/>
          <a:stretch/>
        </p:blipFill>
        <p:spPr>
          <a:xfrm>
            <a:off x="1123950" y="7473347"/>
            <a:ext cx="609600" cy="609600"/>
          </a:xfrm>
          <a:prstGeom prst="rect">
            <a:avLst/>
          </a:prstGeom>
          <a:noFill/>
          <a:ln>
            <a:noFill/>
          </a:ln>
        </p:spPr>
      </p:pic>
      <p:grpSp>
        <p:nvGrpSpPr>
          <p:cNvPr id="159" name="Google Shape;159;p7"/>
          <p:cNvGrpSpPr/>
          <p:nvPr/>
        </p:nvGrpSpPr>
        <p:grpSpPr>
          <a:xfrm>
            <a:off x="-105277" y="-30386"/>
            <a:ext cx="5969824" cy="3365423"/>
            <a:chOff x="17570" y="0"/>
            <a:chExt cx="8004877" cy="5465370"/>
          </a:xfrm>
        </p:grpSpPr>
        <p:pic>
          <p:nvPicPr>
            <p:cNvPr id="160" name="Google Shape;160;p7"/>
            <p:cNvPicPr preferRelativeResize="0"/>
            <p:nvPr/>
          </p:nvPicPr>
          <p:blipFill rotWithShape="1">
            <a:blip r:embed="rId4">
              <a:alphaModFix/>
            </a:blip>
            <a:srcRect b="0" l="0" r="0" t="0"/>
            <a:stretch/>
          </p:blipFill>
          <p:spPr>
            <a:xfrm>
              <a:off x="17570" y="0"/>
              <a:ext cx="8004877" cy="5465370"/>
            </a:xfrm>
            <a:prstGeom prst="rect">
              <a:avLst/>
            </a:prstGeom>
            <a:noFill/>
            <a:ln>
              <a:noFill/>
            </a:ln>
          </p:spPr>
        </p:pic>
        <p:pic>
          <p:nvPicPr>
            <p:cNvPr id="161" name="Google Shape;161;p7"/>
            <p:cNvPicPr preferRelativeResize="0"/>
            <p:nvPr/>
          </p:nvPicPr>
          <p:blipFill rotWithShape="1">
            <a:blip r:embed="rId5">
              <a:alphaModFix/>
            </a:blip>
            <a:srcRect b="0" l="0" r="0" t="0"/>
            <a:stretch/>
          </p:blipFill>
          <p:spPr>
            <a:xfrm>
              <a:off x="1590472" y="0"/>
              <a:ext cx="4505528" cy="3003685"/>
            </a:xfrm>
            <a:prstGeom prst="rect">
              <a:avLst/>
            </a:prstGeom>
            <a:noFill/>
            <a:ln>
              <a:noFill/>
            </a:ln>
          </p:spPr>
        </p:pic>
      </p:grpSp>
      <p:sp>
        <p:nvSpPr>
          <p:cNvPr id="162" name="Google Shape;162;p7"/>
          <p:cNvSpPr txBox="1"/>
          <p:nvPr/>
        </p:nvSpPr>
        <p:spPr>
          <a:xfrm>
            <a:off x="3974096" y="2335320"/>
            <a:ext cx="10308159"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6000">
                <a:solidFill>
                  <a:srgbClr val="8DCA32"/>
                </a:solidFill>
                <a:latin typeface="Arial"/>
                <a:ea typeface="Arial"/>
                <a:cs typeface="Arial"/>
                <a:sym typeface="Arial"/>
              </a:rPr>
              <a:t>XÔ VIẾT </a:t>
            </a:r>
            <a:endParaRPr/>
          </a:p>
          <a:p>
            <a:pPr indent="0" lvl="0" marL="0" marR="0" rtl="0" algn="ctr">
              <a:spcBef>
                <a:spcPts val="0"/>
              </a:spcBef>
              <a:spcAft>
                <a:spcPts val="0"/>
              </a:spcAft>
              <a:buNone/>
            </a:pPr>
            <a:r>
              <a:rPr lang="en-US" sz="6000">
                <a:solidFill>
                  <a:srgbClr val="8DCA32"/>
                </a:solidFill>
                <a:latin typeface="Arial"/>
                <a:ea typeface="Arial"/>
                <a:cs typeface="Arial"/>
                <a:sym typeface="Arial"/>
              </a:rPr>
              <a:t>NGHỆ - TĨNH</a:t>
            </a:r>
            <a:endParaRPr/>
          </a:p>
        </p:txBody>
      </p:sp>
      <p:pic>
        <p:nvPicPr>
          <p:cNvPr descr="5" id="163" name="Google Shape;163;p7"/>
          <p:cNvPicPr preferRelativeResize="0"/>
          <p:nvPr>
            <p:ph idx="4294967295" type="subTitle"/>
          </p:nvPr>
        </p:nvPicPr>
        <p:blipFill rotWithShape="1">
          <a:blip r:embed="rId6">
            <a:alphaModFix/>
          </a:blip>
          <a:srcRect b="0" l="0" r="0" t="0"/>
          <a:stretch/>
        </p:blipFill>
        <p:spPr>
          <a:xfrm>
            <a:off x="0" y="1800225"/>
            <a:ext cx="6175375" cy="3360738"/>
          </a:xfrm>
          <a:prstGeom prst="rect">
            <a:avLst/>
          </a:prstGeom>
          <a:noFill/>
          <a:ln>
            <a:noFill/>
          </a:ln>
        </p:spPr>
      </p:pic>
      <p:pic>
        <p:nvPicPr>
          <p:cNvPr id="164" name="Google Shape;164;p7"/>
          <p:cNvPicPr preferRelativeResize="0"/>
          <p:nvPr/>
        </p:nvPicPr>
        <p:blipFill rotWithShape="1">
          <a:blip r:embed="rId7">
            <a:alphaModFix/>
          </a:blip>
          <a:srcRect b="4547" l="0" r="0" t="32472"/>
          <a:stretch/>
        </p:blipFill>
        <p:spPr>
          <a:xfrm>
            <a:off x="37061" y="5309902"/>
            <a:ext cx="11654972" cy="1548098"/>
          </a:xfrm>
          <a:prstGeom prst="rect">
            <a:avLst/>
          </a:prstGeom>
          <a:noFill/>
          <a:ln>
            <a:noFill/>
          </a:ln>
        </p:spPr>
      </p:pic>
    </p:spTree>
  </p:cSld>
  <p:clrMapOvr>
    <a:masterClrMapping/>
  </p:clrMapOvr>
  <p:transition spd="slow" p14:dur="2000">
    <p:circl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
                                        <p:tgtEl>
                                          <p:spTgt spid="1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822"/>
                                        <p:tgtEl>
                                          <p:spTgt spid="157"/>
                                        </p:tgtEl>
                                      </p:cBhvr>
                                    </p:animEffect>
                                  </p:childTnLst>
                                </p:cTn>
                              </p:par>
                            </p:childTnLst>
                          </p:cTn>
                        </p:par>
                        <p:par>
                          <p:cTn fill="hold">
                            <p:stCondLst>
                              <p:cond delay="1822"/>
                            </p:stCondLst>
                            <p:childTnLst>
                              <p:par>
                                <p:cTn fill="hold" nodeType="afterEffect" presetClass="entr" presetID="23" presetSubtype="16">
                                  <p:stCondLst>
                                    <p:cond delay="0"/>
                                  </p:stCondLst>
                                  <p:childTnLst>
                                    <p:set>
                                      <p:cBhvr>
                                        <p:cTn dur="1" fill="hold">
                                          <p:stCondLst>
                                            <p:cond delay="0"/>
                                          </p:stCondLst>
                                        </p:cTn>
                                        <p:tgtEl>
                                          <p:spTgt spid="159"/>
                                        </p:tgtEl>
                                        <p:attrNameLst>
                                          <p:attrName>style.visibility</p:attrName>
                                        </p:attrNameLst>
                                      </p:cBhvr>
                                      <p:to>
                                        <p:strVal val="visible"/>
                                      </p:to>
                                    </p:set>
                                    <p:anim calcmode="lin" valueType="num">
                                      <p:cBhvr additive="base">
                                        <p:cTn dur="500"/>
                                        <p:tgtEl>
                                          <p:spTgt spid="159"/>
                                        </p:tgtEl>
                                        <p:attrNameLst>
                                          <p:attrName>ppt_w</p:attrName>
                                        </p:attrNameLst>
                                      </p:cBhvr>
                                      <p:tavLst>
                                        <p:tav fmla="" tm="0">
                                          <p:val>
                                            <p:strVal val="0"/>
                                          </p:val>
                                        </p:tav>
                                        <p:tav fmla="" tm="100000">
                                          <p:val>
                                            <p:strVal val="#ppt_w"/>
                                          </p:val>
                                        </p:tav>
                                      </p:tavLst>
                                    </p:anim>
                                    <p:anim calcmode="lin" valueType="num">
                                      <p:cBhvr additive="base">
                                        <p:cTn dur="500"/>
                                        <p:tgtEl>
                                          <p:spTgt spid="15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2"/>
                                        </p:tgtEl>
                                        <p:attrNameLst>
                                          <p:attrName>style.visibility</p:attrName>
                                        </p:attrNameLst>
                                      </p:cBhvr>
                                      <p:to>
                                        <p:strVal val="visible"/>
                                      </p:to>
                                    </p:set>
                                    <p:anim calcmode="lin" valueType="num">
                                      <p:cBhvr additive="base">
                                        <p:cTn dur="500"/>
                                        <p:tgtEl>
                                          <p:spTgt spid="162"/>
                                        </p:tgtEl>
                                        <p:attrNameLst>
                                          <p:attrName>ppt_w</p:attrName>
                                        </p:attrNameLst>
                                      </p:cBhvr>
                                      <p:tavLst>
                                        <p:tav fmla="" tm="0">
                                          <p:val>
                                            <p:strVal val="0"/>
                                          </p:val>
                                        </p:tav>
                                        <p:tav fmla="" tm="100000">
                                          <p:val>
                                            <p:strVal val="#ppt_w"/>
                                          </p:val>
                                        </p:tav>
                                      </p:tavLst>
                                    </p:anim>
                                    <p:anim calcmode="lin" valueType="num">
                                      <p:cBhvr additive="base">
                                        <p:cTn dur="500"/>
                                        <p:tgtEl>
                                          <p:spTgt spid="162"/>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500"/>
                                        <p:tgtEl>
                                          <p:spTgt spid="1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8"/>
          <p:cNvPicPr preferRelativeResize="0"/>
          <p:nvPr/>
        </p:nvPicPr>
        <p:blipFill rotWithShape="1">
          <a:blip r:embed="rId3">
            <a:alphaModFix/>
          </a:blip>
          <a:srcRect b="4547" l="0" r="0" t="32472"/>
          <a:stretch/>
        </p:blipFill>
        <p:spPr>
          <a:xfrm>
            <a:off x="217712" y="5082777"/>
            <a:ext cx="11654972" cy="1548098"/>
          </a:xfrm>
          <a:prstGeom prst="rect">
            <a:avLst/>
          </a:prstGeom>
          <a:noFill/>
          <a:ln>
            <a:noFill/>
          </a:ln>
        </p:spPr>
      </p:pic>
      <p:pic>
        <p:nvPicPr>
          <p:cNvPr id="171" name="Google Shape;171;p8"/>
          <p:cNvPicPr preferRelativeResize="0"/>
          <p:nvPr/>
        </p:nvPicPr>
        <p:blipFill rotWithShape="1">
          <a:blip r:embed="rId4">
            <a:alphaModFix/>
          </a:blip>
          <a:srcRect b="0" l="-11136" r="0" t="23628"/>
          <a:stretch/>
        </p:blipFill>
        <p:spPr>
          <a:xfrm rot="204227">
            <a:off x="9745560" y="-250208"/>
            <a:ext cx="3044717" cy="2092312"/>
          </a:xfrm>
          <a:prstGeom prst="rect">
            <a:avLst/>
          </a:prstGeom>
          <a:noFill/>
          <a:ln>
            <a:noFill/>
          </a:ln>
        </p:spPr>
      </p:pic>
      <p:sp>
        <p:nvSpPr>
          <p:cNvPr id="172" name="Google Shape;172;p8"/>
          <p:cNvSpPr txBox="1"/>
          <p:nvPr/>
        </p:nvSpPr>
        <p:spPr>
          <a:xfrm>
            <a:off x="4606326" y="445024"/>
            <a:ext cx="2877744"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rgbClr val="FFC000"/>
                </a:solidFill>
                <a:latin typeface="Times New Roman"/>
                <a:ea typeface="Times New Roman"/>
                <a:cs typeface="Times New Roman"/>
                <a:sym typeface="Times New Roman"/>
              </a:rPr>
              <a:t>Nội dung</a:t>
            </a:r>
            <a:endParaRPr b="1" sz="5400">
              <a:solidFill>
                <a:srgbClr val="FFC000"/>
              </a:solidFill>
              <a:latin typeface="Times New Roman"/>
              <a:ea typeface="Times New Roman"/>
              <a:cs typeface="Times New Roman"/>
              <a:sym typeface="Times New Roman"/>
            </a:endParaRPr>
          </a:p>
        </p:txBody>
      </p:sp>
      <p:grpSp>
        <p:nvGrpSpPr>
          <p:cNvPr id="173" name="Google Shape;173;p8"/>
          <p:cNvGrpSpPr/>
          <p:nvPr/>
        </p:nvGrpSpPr>
        <p:grpSpPr>
          <a:xfrm>
            <a:off x="526450" y="1411896"/>
            <a:ext cx="11853852" cy="602789"/>
            <a:chOff x="3163573" y="1676549"/>
            <a:chExt cx="7132445" cy="602789"/>
          </a:xfrm>
        </p:grpSpPr>
        <p:sp>
          <p:nvSpPr>
            <p:cNvPr id="174" name="Google Shape;174;p8"/>
            <p:cNvSpPr txBox="1"/>
            <p:nvPr/>
          </p:nvSpPr>
          <p:spPr>
            <a:xfrm>
              <a:off x="3163573" y="1676549"/>
              <a:ext cx="70438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lt1"/>
                  </a:solidFill>
                  <a:latin typeface="Times New Roman"/>
                  <a:ea typeface="Times New Roman"/>
                  <a:cs typeface="Times New Roman"/>
                  <a:sym typeface="Times New Roman"/>
                </a:rPr>
                <a:t>1</a:t>
              </a:r>
              <a:r>
                <a:rPr lang="en-US" sz="3200">
                  <a:solidFill>
                    <a:schemeClr val="lt1"/>
                  </a:solidFill>
                  <a:latin typeface="Times New Roman"/>
                  <a:ea typeface="Times New Roman"/>
                  <a:cs typeface="Times New Roman"/>
                  <a:sym typeface="Times New Roman"/>
                </a:rPr>
                <a:t>、</a:t>
              </a:r>
              <a:endParaRPr/>
            </a:p>
          </p:txBody>
        </p:sp>
        <p:sp>
          <p:nvSpPr>
            <p:cNvPr id="175" name="Google Shape;175;p8"/>
            <p:cNvSpPr txBox="1"/>
            <p:nvPr/>
          </p:nvSpPr>
          <p:spPr>
            <a:xfrm>
              <a:off x="3500069" y="1694563"/>
              <a:ext cx="679594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lt1"/>
                  </a:solidFill>
                  <a:latin typeface="Times New Roman"/>
                  <a:ea typeface="Times New Roman"/>
                  <a:cs typeface="Times New Roman"/>
                  <a:sym typeface="Times New Roman"/>
                </a:rPr>
                <a:t>Diễn biến cuộc biểu tình ngày 12/09/1930</a:t>
              </a:r>
              <a:endParaRPr b="1" sz="3200">
                <a:solidFill>
                  <a:schemeClr val="lt1"/>
                </a:solidFill>
                <a:latin typeface="Times New Roman"/>
                <a:ea typeface="Times New Roman"/>
                <a:cs typeface="Times New Roman"/>
                <a:sym typeface="Times New Roman"/>
              </a:endParaRPr>
            </a:p>
          </p:txBody>
        </p:sp>
      </p:grpSp>
      <p:grpSp>
        <p:nvGrpSpPr>
          <p:cNvPr id="176" name="Google Shape;176;p8"/>
          <p:cNvGrpSpPr/>
          <p:nvPr/>
        </p:nvGrpSpPr>
        <p:grpSpPr>
          <a:xfrm>
            <a:off x="526450" y="2305080"/>
            <a:ext cx="11552280" cy="1095232"/>
            <a:chOff x="3163573" y="1676549"/>
            <a:chExt cx="7708103" cy="1095232"/>
          </a:xfrm>
        </p:grpSpPr>
        <p:sp>
          <p:nvSpPr>
            <p:cNvPr id="177" name="Google Shape;177;p8"/>
            <p:cNvSpPr txBox="1"/>
            <p:nvPr/>
          </p:nvSpPr>
          <p:spPr>
            <a:xfrm>
              <a:off x="3163573" y="1676549"/>
              <a:ext cx="70438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lt1"/>
                  </a:solidFill>
                  <a:latin typeface="Times New Roman"/>
                  <a:ea typeface="Times New Roman"/>
                  <a:cs typeface="Times New Roman"/>
                  <a:sym typeface="Times New Roman"/>
                </a:rPr>
                <a:t>2、</a:t>
              </a:r>
              <a:endParaRPr/>
            </a:p>
          </p:txBody>
        </p:sp>
        <p:sp>
          <p:nvSpPr>
            <p:cNvPr id="178" name="Google Shape;178;p8"/>
            <p:cNvSpPr txBox="1"/>
            <p:nvPr/>
          </p:nvSpPr>
          <p:spPr>
            <a:xfrm>
              <a:off x="3536720" y="1694563"/>
              <a:ext cx="7334956"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lt1"/>
                  </a:solidFill>
                  <a:latin typeface="Times New Roman"/>
                  <a:ea typeface="Times New Roman"/>
                  <a:cs typeface="Times New Roman"/>
                  <a:sym typeface="Times New Roman"/>
                </a:rPr>
                <a:t>Những chuyển biến mới ở nơi nhân dân giành được chính quyền.</a:t>
              </a:r>
              <a:endParaRPr b="1" sz="3200">
                <a:solidFill>
                  <a:schemeClr val="lt1"/>
                </a:solidFill>
                <a:latin typeface="Times New Roman"/>
                <a:ea typeface="Times New Roman"/>
                <a:cs typeface="Times New Roman"/>
                <a:sym typeface="Times New Roman"/>
              </a:endParaRPr>
            </a:p>
          </p:txBody>
        </p:sp>
      </p:grpSp>
      <p:grpSp>
        <p:nvGrpSpPr>
          <p:cNvPr id="179" name="Google Shape;179;p8"/>
          <p:cNvGrpSpPr/>
          <p:nvPr/>
        </p:nvGrpSpPr>
        <p:grpSpPr>
          <a:xfrm>
            <a:off x="526450" y="3629153"/>
            <a:ext cx="10708383" cy="707886"/>
            <a:chOff x="3163573" y="1676549"/>
            <a:chExt cx="10708383" cy="707886"/>
          </a:xfrm>
        </p:grpSpPr>
        <p:sp>
          <p:nvSpPr>
            <p:cNvPr id="180" name="Google Shape;180;p8"/>
            <p:cNvSpPr txBox="1"/>
            <p:nvPr/>
          </p:nvSpPr>
          <p:spPr>
            <a:xfrm>
              <a:off x="3163573" y="1676549"/>
              <a:ext cx="704387"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chemeClr val="lt1"/>
                  </a:solidFill>
                  <a:latin typeface="Times New Roman"/>
                  <a:ea typeface="Times New Roman"/>
                  <a:cs typeface="Times New Roman"/>
                  <a:sym typeface="Times New Roman"/>
                </a:rPr>
                <a:t>3</a:t>
              </a:r>
              <a:r>
                <a:rPr lang="en-US" sz="4000">
                  <a:solidFill>
                    <a:schemeClr val="lt1"/>
                  </a:solidFill>
                  <a:latin typeface="Arial"/>
                  <a:ea typeface="Arial"/>
                  <a:cs typeface="Arial"/>
                  <a:sym typeface="Arial"/>
                </a:rPr>
                <a:t>、</a:t>
              </a:r>
              <a:endParaRPr/>
            </a:p>
          </p:txBody>
        </p:sp>
        <p:sp>
          <p:nvSpPr>
            <p:cNvPr id="181" name="Google Shape;181;p8"/>
            <p:cNvSpPr txBox="1"/>
            <p:nvPr/>
          </p:nvSpPr>
          <p:spPr>
            <a:xfrm>
              <a:off x="3776303" y="1738104"/>
              <a:ext cx="1009565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lt1"/>
                  </a:solidFill>
                  <a:latin typeface="Times New Roman"/>
                  <a:ea typeface="Times New Roman"/>
                  <a:cs typeface="Times New Roman"/>
                  <a:sym typeface="Times New Roman"/>
                </a:rPr>
                <a:t>Ý nghĩa của phong trào Xô viết Nghệ - Tĩnh</a:t>
              </a:r>
              <a:endParaRPr b="1" sz="3200">
                <a:solidFill>
                  <a:schemeClr val="lt1"/>
                </a:solidFill>
                <a:latin typeface="Times New Roman"/>
                <a:ea typeface="Times New Roman"/>
                <a:cs typeface="Times New Roman"/>
                <a:sym typeface="Times New Roman"/>
              </a:endParaRPr>
            </a:p>
          </p:txBody>
        </p:sp>
      </p:grpSp>
    </p:spTree>
  </p:cSld>
  <p:clrMapOvr>
    <a:masterClrMapping/>
  </p:clrMapOvr>
  <mc:AlternateContent>
    <mc:Choice Requires="p14">
      <p:transition spd="slow" p14:dur="20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500"/>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500"/>
                                        <p:tgtEl>
                                          <p:spTgt spid="1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p9"/>
          <p:cNvPicPr preferRelativeResize="0"/>
          <p:nvPr/>
        </p:nvPicPr>
        <p:blipFill rotWithShape="1">
          <a:blip r:embed="rId3">
            <a:alphaModFix/>
          </a:blip>
          <a:srcRect b="0" l="0" r="0" t="0"/>
          <a:stretch/>
        </p:blipFill>
        <p:spPr>
          <a:xfrm>
            <a:off x="8239472" y="2716794"/>
            <a:ext cx="4289719" cy="4289719"/>
          </a:xfrm>
          <a:prstGeom prst="rect">
            <a:avLst/>
          </a:prstGeom>
          <a:noFill/>
          <a:ln>
            <a:noFill/>
          </a:ln>
        </p:spPr>
      </p:pic>
      <p:grpSp>
        <p:nvGrpSpPr>
          <p:cNvPr id="187" name="Google Shape;187;p9"/>
          <p:cNvGrpSpPr/>
          <p:nvPr/>
        </p:nvGrpSpPr>
        <p:grpSpPr>
          <a:xfrm>
            <a:off x="2053368" y="2705056"/>
            <a:ext cx="6865358" cy="1464564"/>
            <a:chOff x="3163573" y="1676549"/>
            <a:chExt cx="6217996" cy="1464564"/>
          </a:xfrm>
        </p:grpSpPr>
        <p:sp>
          <p:nvSpPr>
            <p:cNvPr id="188" name="Google Shape;188;p9"/>
            <p:cNvSpPr txBox="1"/>
            <p:nvPr/>
          </p:nvSpPr>
          <p:spPr>
            <a:xfrm>
              <a:off x="3163573" y="1676549"/>
              <a:ext cx="704387"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4400">
                <a:solidFill>
                  <a:srgbClr val="FFD966"/>
                </a:solidFill>
                <a:latin typeface="Times New Roman"/>
                <a:ea typeface="Times New Roman"/>
                <a:cs typeface="Times New Roman"/>
                <a:sym typeface="Times New Roman"/>
              </a:endParaRPr>
            </a:p>
          </p:txBody>
        </p:sp>
        <p:sp>
          <p:nvSpPr>
            <p:cNvPr id="189" name="Google Shape;189;p9"/>
            <p:cNvSpPr txBox="1"/>
            <p:nvPr/>
          </p:nvSpPr>
          <p:spPr>
            <a:xfrm>
              <a:off x="3500069" y="1694563"/>
              <a:ext cx="5881500" cy="144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FFC000"/>
                  </a:solidFill>
                  <a:latin typeface="Times New Roman"/>
                  <a:ea typeface="Times New Roman"/>
                  <a:cs typeface="Times New Roman"/>
                  <a:sym typeface="Times New Roman"/>
                </a:rPr>
                <a:t>Diễn biến cuộc biểu tình ngày 12/09/1930</a:t>
              </a:r>
              <a:endParaRPr b="1" sz="4400">
                <a:solidFill>
                  <a:srgbClr val="FFC000"/>
                </a:solidFill>
                <a:latin typeface="Times New Roman"/>
                <a:ea typeface="Times New Roman"/>
                <a:cs typeface="Times New Roman"/>
                <a:sym typeface="Times New Roman"/>
              </a:endParaRPr>
            </a:p>
          </p:txBody>
        </p:sp>
      </p:grpSp>
      <p:pic>
        <p:nvPicPr>
          <p:cNvPr id="190" name="Google Shape;190;p9"/>
          <p:cNvPicPr preferRelativeResize="0"/>
          <p:nvPr/>
        </p:nvPicPr>
        <p:blipFill rotWithShape="1">
          <a:blip r:embed="rId4">
            <a:alphaModFix/>
          </a:blip>
          <a:srcRect b="4547" l="0" r="0" t="32472"/>
          <a:stretch/>
        </p:blipFill>
        <p:spPr>
          <a:xfrm>
            <a:off x="217712" y="5082777"/>
            <a:ext cx="11654972" cy="1548098"/>
          </a:xfrm>
          <a:prstGeom prst="rect">
            <a:avLst/>
          </a:prstGeom>
          <a:noFill/>
          <a:ln>
            <a:noFill/>
          </a:ln>
        </p:spPr>
      </p:pic>
      <p:pic>
        <p:nvPicPr>
          <p:cNvPr id="191" name="Google Shape;191;p9"/>
          <p:cNvPicPr preferRelativeResize="0"/>
          <p:nvPr/>
        </p:nvPicPr>
        <p:blipFill rotWithShape="1">
          <a:blip r:embed="rId5">
            <a:alphaModFix/>
          </a:blip>
          <a:srcRect b="0" l="-11136" r="0" t="23628"/>
          <a:stretch/>
        </p:blipFill>
        <p:spPr>
          <a:xfrm rot="204227">
            <a:off x="-1050777" y="-57704"/>
            <a:ext cx="3044717" cy="2092312"/>
          </a:xfrm>
          <a:prstGeom prst="rect">
            <a:avLst/>
          </a:prstGeom>
          <a:noFill/>
          <a:ln>
            <a:noFill/>
          </a:ln>
        </p:spPr>
      </p:pic>
      <p:sp>
        <p:nvSpPr>
          <p:cNvPr id="192" name="Google Shape;192;p9"/>
          <p:cNvSpPr/>
          <p:nvPr/>
        </p:nvSpPr>
        <p:spPr>
          <a:xfrm>
            <a:off x="1146138" y="2291678"/>
            <a:ext cx="1187116" cy="850232"/>
          </a:xfrm>
          <a:prstGeom prst="ellipse">
            <a:avLst/>
          </a:prstGeom>
          <a:solidFill>
            <a:srgbClr val="BF9000"/>
          </a:solidFill>
          <a:ln cap="flat" cmpd="sng" w="12700">
            <a:solidFill>
              <a:srgbClr val="BF9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5400">
                <a:solidFill>
                  <a:schemeClr val="lt1"/>
                </a:solidFill>
                <a:latin typeface="Times New Roman"/>
                <a:ea typeface="Times New Roman"/>
                <a:cs typeface="Times New Roman"/>
                <a:sym typeface="Times New Roman"/>
              </a:rPr>
              <a:t>1</a:t>
            </a:r>
            <a:endParaRPr/>
          </a:p>
        </p:txBody>
      </p:sp>
      <p:grpSp>
        <p:nvGrpSpPr>
          <p:cNvPr id="193" name="Google Shape;193;p9"/>
          <p:cNvGrpSpPr/>
          <p:nvPr/>
        </p:nvGrpSpPr>
        <p:grpSpPr>
          <a:xfrm>
            <a:off x="6585229" y="0"/>
            <a:ext cx="5969824" cy="3365423"/>
            <a:chOff x="17570" y="0"/>
            <a:chExt cx="8004877" cy="5465370"/>
          </a:xfrm>
        </p:grpSpPr>
        <p:pic>
          <p:nvPicPr>
            <p:cNvPr id="194" name="Google Shape;194;p9"/>
            <p:cNvPicPr preferRelativeResize="0"/>
            <p:nvPr/>
          </p:nvPicPr>
          <p:blipFill rotWithShape="1">
            <a:blip r:embed="rId6">
              <a:alphaModFix/>
            </a:blip>
            <a:srcRect b="0" l="0" r="0" t="0"/>
            <a:stretch/>
          </p:blipFill>
          <p:spPr>
            <a:xfrm>
              <a:off x="17570" y="0"/>
              <a:ext cx="8004877" cy="5465370"/>
            </a:xfrm>
            <a:prstGeom prst="rect">
              <a:avLst/>
            </a:prstGeom>
            <a:noFill/>
            <a:ln>
              <a:noFill/>
            </a:ln>
          </p:spPr>
        </p:pic>
        <p:pic>
          <p:nvPicPr>
            <p:cNvPr id="195" name="Google Shape;195;p9"/>
            <p:cNvPicPr preferRelativeResize="0"/>
            <p:nvPr/>
          </p:nvPicPr>
          <p:blipFill rotWithShape="1">
            <a:blip r:embed="rId7">
              <a:alphaModFix/>
            </a:blip>
            <a:srcRect b="0" l="0" r="0" t="0"/>
            <a:stretch/>
          </p:blipFill>
          <p:spPr>
            <a:xfrm>
              <a:off x="1590472" y="0"/>
              <a:ext cx="4505528" cy="3003685"/>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500"/>
                                        <p:tgtEl>
                                          <p:spTgt spid="191"/>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193"/>
                                        </p:tgtEl>
                                        <p:attrNameLst>
                                          <p:attrName>style.visibility</p:attrName>
                                        </p:attrNameLst>
                                      </p:cBhvr>
                                      <p:to>
                                        <p:strVal val="visible"/>
                                      </p:to>
                                    </p:set>
                                    <p:anim calcmode="lin" valueType="num">
                                      <p:cBhvr additive="base">
                                        <p:cTn dur="500"/>
                                        <p:tgtEl>
                                          <p:spTgt spid="193"/>
                                        </p:tgtEl>
                                        <p:attrNameLst>
                                          <p:attrName>ppt_w</p:attrName>
                                        </p:attrNameLst>
                                      </p:cBhvr>
                                      <p:tavLst>
                                        <p:tav fmla="" tm="0">
                                          <p:val>
                                            <p:strVal val="0"/>
                                          </p:val>
                                        </p:tav>
                                        <p:tav fmla="" tm="100000">
                                          <p:val>
                                            <p:strVal val="#ppt_w"/>
                                          </p:val>
                                        </p:tav>
                                      </p:tavLst>
                                    </p:anim>
                                    <p:anim calcmode="lin" valueType="num">
                                      <p:cBhvr additive="base">
                                        <p:cTn dur="500"/>
                                        <p:tgtEl>
                                          <p:spTgt spid="193"/>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192"/>
                                        </p:tgtEl>
                                        <p:attrNameLst>
                                          <p:attrName>style.visibility</p:attrName>
                                        </p:attrNameLst>
                                      </p:cBhvr>
                                      <p:to>
                                        <p:strVal val="visible"/>
                                      </p:to>
                                    </p:set>
                                    <p:anim calcmode="lin" valueType="num">
                                      <p:cBhvr additive="base">
                                        <p:cTn dur="500"/>
                                        <p:tgtEl>
                                          <p:spTgt spid="192"/>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500"/>
                                        <p:tgtEl>
                                          <p:spTgt spid="18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500"/>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2017-08-04T06:12:25Z</dcterms:created>
  <dc:creator>Administrator</dc:creator>
</cp:coreProperties>
</file>