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0"/>
  </p:notesMasterIdLst>
  <p:sldIdLst>
    <p:sldId id="303" r:id="rId4"/>
    <p:sldId id="264" r:id="rId5"/>
    <p:sldId id="288" r:id="rId6"/>
    <p:sldId id="290" r:id="rId7"/>
    <p:sldId id="293" r:id="rId8"/>
    <p:sldId id="279" r:id="rId9"/>
    <p:sldId id="294" r:id="rId10"/>
    <p:sldId id="295" r:id="rId11"/>
    <p:sldId id="296" r:id="rId12"/>
    <p:sldId id="297" r:id="rId13"/>
    <p:sldId id="299" r:id="rId14"/>
    <p:sldId id="289" r:id="rId15"/>
    <p:sldId id="301" r:id="rId16"/>
    <p:sldId id="302" r:id="rId17"/>
    <p:sldId id="304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CCFF"/>
    <a:srgbClr val="00FFFF"/>
    <a:srgbClr val="FFFFCC"/>
    <a:srgbClr val="0082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07" autoAdjust="0"/>
    <p:restoredTop sz="93950" autoAdjust="0"/>
  </p:normalViewPr>
  <p:slideViewPr>
    <p:cSldViewPr snapToGrid="0">
      <p:cViewPr varScale="1">
        <p:scale>
          <a:sx n="81" d="100"/>
          <a:sy n="81" d="100"/>
        </p:scale>
        <p:origin x="97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 Trong các</a:t>
            </a:r>
            <a:r>
              <a:rPr lang="en-US" baseline="0" dirty="0" smtClean="0"/>
              <a:t> đồ vật trên, đồ vật nào dùng để vẽ?</a:t>
            </a:r>
            <a:br>
              <a:rPr lang="en-US" baseline="0" dirty="0" smtClean="0"/>
            </a:br>
            <a:r>
              <a:rPr lang="en-US" baseline="0" dirty="0" smtClean="0"/>
              <a:t>- Cần làm gì để đồ dùng luôn bền đẹp?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10672-AB2C-4B15-8A81-455247B6250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0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5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11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5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8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7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6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0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1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5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78" y="350295"/>
            <a:ext cx="1954243" cy="1954243"/>
          </a:xfrm>
          <a:prstGeom prst="rect">
            <a:avLst/>
          </a:prstGeom>
        </p:spPr>
      </p:pic>
      <p:sp>
        <p:nvSpPr>
          <p:cNvPr id="3" name="Text Box 194"/>
          <p:cNvSpPr txBox="1">
            <a:spLocks noChangeArrowheads="1"/>
          </p:cNvSpPr>
          <p:nvPr/>
        </p:nvSpPr>
        <p:spPr bwMode="auto">
          <a:xfrm>
            <a:off x="315310" y="2499632"/>
            <a:ext cx="12164640" cy="114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4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 VIỆT LỚP </a:t>
            </a: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endParaRPr lang="en-US" sz="4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191"/>
          <p:cNvSpPr txBox="1">
            <a:spLocks noChangeArrowheads="1"/>
          </p:cNvSpPr>
          <p:nvPr/>
        </p:nvSpPr>
        <p:spPr bwMode="auto">
          <a:xfrm>
            <a:off x="891218" y="965105"/>
            <a:ext cx="11363847" cy="954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</a:rPr>
              <a:t>PHÒNG GIÁO DỤC VÀ ĐÀO TẠO QUẬN LONG BIÊN</a:t>
            </a:r>
          </a:p>
          <a:p>
            <a:pPr algn="ctr" eaLnBrk="1" hangingPunct="1"/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</a:rPr>
              <a:t>TRƯỜNG TIỂU HỌC ĐOÀN KẾT</a:t>
            </a:r>
          </a:p>
        </p:txBody>
      </p:sp>
      <p:sp>
        <p:nvSpPr>
          <p:cNvPr id="5" name="Text Box 195"/>
          <p:cNvSpPr txBox="1">
            <a:spLocks noChangeArrowheads="1"/>
          </p:cNvSpPr>
          <p:nvPr/>
        </p:nvSpPr>
        <p:spPr bwMode="auto">
          <a:xfrm>
            <a:off x="315310" y="3385947"/>
            <a:ext cx="12164640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VIẾT ĐOẠN VĂN GIỚI THIỆU  MỘT ĐỒ VẬT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6" name="Text Box 195"/>
          <p:cNvSpPr txBox="1">
            <a:spLocks noChangeArrowheads="1"/>
          </p:cNvSpPr>
          <p:nvPr/>
        </p:nvSpPr>
        <p:spPr bwMode="auto">
          <a:xfrm>
            <a:off x="4120166" y="5233636"/>
            <a:ext cx="6957860" cy="69249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700" b="1" i="1" dirty="0" err="1">
                <a:solidFill>
                  <a:srgbClr val="0000FF"/>
                </a:solidFill>
                <a:latin typeface="Times New Roman" pitchFamily="18" charset="0"/>
              </a:rPr>
              <a:t>Giáo</a:t>
            </a:r>
            <a:r>
              <a:rPr lang="en-US" sz="37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700" b="1" i="1" dirty="0" err="1">
                <a:solidFill>
                  <a:srgbClr val="0000FF"/>
                </a:solidFill>
                <a:latin typeface="Times New Roman" pitchFamily="18" charset="0"/>
              </a:rPr>
              <a:t>viên</a:t>
            </a:r>
            <a:r>
              <a:rPr lang="en-US" sz="3700" b="1" i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3700" b="1" i="1" dirty="0" err="1" smtClean="0">
                <a:solidFill>
                  <a:srgbClr val="0000FF"/>
                </a:solidFill>
                <a:latin typeface="Times New Roman" pitchFamily="18" charset="0"/>
              </a:rPr>
              <a:t>Nguyễn</a:t>
            </a:r>
            <a:r>
              <a:rPr lang="en-US" sz="3700" b="1" i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700" b="1" i="1" dirty="0" err="1" smtClean="0">
                <a:solidFill>
                  <a:srgbClr val="0000FF"/>
                </a:solidFill>
                <a:latin typeface="Times New Roman" pitchFamily="18" charset="0"/>
              </a:rPr>
              <a:t>Hồng</a:t>
            </a:r>
            <a:r>
              <a:rPr lang="en-US" sz="3700" b="1" i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700" b="1" i="1" dirty="0" err="1" smtClean="0">
                <a:solidFill>
                  <a:srgbClr val="0000FF"/>
                </a:solidFill>
                <a:latin typeface="Times New Roman" pitchFamily="18" charset="0"/>
              </a:rPr>
              <a:t>Nhung</a:t>
            </a:r>
            <a:endParaRPr lang="en-US" sz="37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7" y="4536284"/>
            <a:ext cx="3242521" cy="174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4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283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Nó giúp ích gì cho em trong việc vẽ tranh?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591799" cy="720627"/>
          </a:xfrm>
          <a:solidFill>
            <a:srgbClr val="FFFF00"/>
          </a:solidFill>
        </p:spPr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Nhờ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có hộp màu, </a:t>
            </a:r>
            <a:r>
              <a:rPr lang="en-US" sz="3200" b="1" u="sng" dirty="0" smtClean="0">
                <a:latin typeface="Arial" pitchFamily="34" charset="0"/>
                <a:cs typeface="Arial" pitchFamily="34" charset="0"/>
              </a:rPr>
              <a:t>bức tranh đẹp hẳn lên.</a:t>
            </a:r>
            <a:endParaRPr lang="en-US" sz="32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21788" y="3047169"/>
            <a:ext cx="10608211" cy="1173139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Bút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chì giúp em </a:t>
            </a:r>
            <a:r>
              <a:rPr kumimoji="0" lang="en-US" sz="3200" b="1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kẻ, vẽ những nét thẳng, nét xiên vừa nhanh, vừa đẹp.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78302" y="192466"/>
            <a:ext cx="11562415" cy="548640"/>
            <a:chOff x="238537" y="232458"/>
            <a:chExt cx="10857643" cy="548640"/>
          </a:xfrm>
        </p:grpSpPr>
        <p:sp>
          <p:nvSpPr>
            <p:cNvPr id="16" name="TextBox 15"/>
            <p:cNvSpPr txBox="1"/>
            <p:nvPr/>
          </p:nvSpPr>
          <p:spPr>
            <a:xfrm>
              <a:off x="802490" y="232458"/>
              <a:ext cx="102936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Viết 3 – 4 câu giới thiệu về một đồ vật được dùng để vẽ.</a:t>
              </a:r>
              <a:endParaRPr lang="vi-VN" sz="2800" b="1" dirty="0">
                <a:solidFill>
                  <a:srgbClr val="0082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1280161" y="647114"/>
            <a:ext cx="388268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866228" y="647114"/>
            <a:ext cx="472674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86" t="10222" r="6689" b="53198"/>
          <a:stretch/>
        </p:blipFill>
        <p:spPr bwMode="auto">
          <a:xfrm>
            <a:off x="445142" y="837811"/>
            <a:ext cx="11562414" cy="5722879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>
            <a:off x="478302" y="2532185"/>
            <a:ext cx="3266213" cy="2075543"/>
          </a:xfrm>
          <a:prstGeom prst="ellipse">
            <a:avLst/>
          </a:prstGeom>
          <a:noFill/>
          <a:ln w="28575">
            <a:solidFill>
              <a:srgbClr val="00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378121" y="4782691"/>
            <a:ext cx="3510783" cy="1777999"/>
          </a:xfrm>
          <a:prstGeom prst="ellipse">
            <a:avLst/>
          </a:prstGeom>
          <a:noFill/>
          <a:ln w="28575">
            <a:solidFill>
              <a:srgbClr val="00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417503" y="2605074"/>
            <a:ext cx="3352466" cy="1798319"/>
          </a:xfrm>
          <a:prstGeom prst="ellipse">
            <a:avLst/>
          </a:prstGeom>
          <a:noFill/>
          <a:ln w="28575">
            <a:solidFill>
              <a:srgbClr val="00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107766" y="834891"/>
            <a:ext cx="4051495" cy="1697294"/>
          </a:xfrm>
          <a:prstGeom prst="ellipse">
            <a:avLst/>
          </a:prstGeom>
          <a:noFill/>
          <a:ln w="28575">
            <a:solidFill>
              <a:srgbClr val="00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6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5852" y="1325162"/>
            <a:ext cx="10539663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smtClean="0"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      </a:t>
            </a:r>
            <a:r>
              <a:rPr lang="vi-VN" sz="3200" b="1" dirty="0" smtClean="0">
                <a:latin typeface="HP001 5 hàng" panose="020B0603050302020204" pitchFamily="34" charset="-93"/>
              </a:rPr>
              <a:t>Đầu năm học, mẹ mua cho em </a:t>
            </a:r>
            <a:r>
              <a:rPr lang="vi-VN" sz="3200" b="1" dirty="0">
                <a:latin typeface="HP001 5 hàng" panose="020B0603050302020204" pitchFamily="34" charset="-93"/>
              </a:rPr>
              <a:t>một chiếc </a:t>
            </a:r>
            <a:r>
              <a:rPr lang="vi-VN" sz="3200" b="1" dirty="0" smtClean="0">
                <a:latin typeface="HP001 5 hàng" panose="020B0603050302020204" pitchFamily="34" charset="-93"/>
              </a:rPr>
              <a:t>bút chì. </a:t>
            </a:r>
            <a:r>
              <a:rPr lang="vi-VN" sz="3200" b="1" dirty="0">
                <a:latin typeface="HP001 5 hàng" panose="020B0603050302020204" pitchFamily="34" charset="-93"/>
              </a:rPr>
              <a:t>Chiếc bút được làm bằng </a:t>
            </a:r>
            <a:r>
              <a:rPr lang="vi-VN" sz="3200" b="1" dirty="0" smtClean="0">
                <a:latin typeface="HP001 5 hàng" panose="020B0603050302020204" pitchFamily="34" charset="-93"/>
              </a:rPr>
              <a:t>gỗ, bên </a:t>
            </a:r>
            <a:r>
              <a:rPr lang="vi-VN" sz="3200" b="1" dirty="0">
                <a:latin typeface="HP001 5 hàng" panose="020B0603050302020204" pitchFamily="34" charset="-93"/>
              </a:rPr>
              <a:t>ngoài được </a:t>
            </a:r>
            <a:r>
              <a:rPr lang="vi-VN" sz="3200" b="1" dirty="0" smtClean="0">
                <a:latin typeface="HP001 5 hàng" panose="020B0603050302020204" pitchFamily="34" charset="-93"/>
              </a:rPr>
              <a:t>sơn </a:t>
            </a:r>
            <a:r>
              <a:rPr lang="vi-VN" sz="3200" b="1" dirty="0">
                <a:latin typeface="HP001 5 hàng" panose="020B0603050302020204" pitchFamily="34" charset="-93"/>
              </a:rPr>
              <a:t>màu vàng. Bên trong bút là ruột chì màu xám. Khi học môn </a:t>
            </a:r>
            <a:r>
              <a:rPr lang="en-US" sz="3200" b="1" dirty="0" smtClean="0">
                <a:latin typeface="HP001 5 hàng" panose="020B0603050302020204" pitchFamily="34" charset="-93"/>
              </a:rPr>
              <a:t>M</a:t>
            </a:r>
            <a:r>
              <a:rPr lang="vi-VN" sz="3200" b="1" dirty="0" smtClean="0">
                <a:latin typeface="HP001 5 hàng" panose="020B0603050302020204" pitchFamily="34" charset="-93"/>
              </a:rPr>
              <a:t>ĩ </a:t>
            </a:r>
            <a:r>
              <a:rPr lang="vi-VN" sz="3200" b="1" dirty="0">
                <a:latin typeface="HP001 5 hàng" panose="020B0603050302020204" pitchFamily="34" charset="-93"/>
              </a:rPr>
              <a:t>thuật, em dùng bút chì để vẽ tranh. Em có thể vẽ cây cối, nhà cửa</a:t>
            </a:r>
            <a:r>
              <a:rPr lang="vi-VN" sz="3200" b="1" dirty="0" smtClean="0">
                <a:latin typeface="HP001 5 hàng" panose="020B0603050302020204" pitchFamily="34" charset="-93"/>
              </a:rPr>
              <a:t>… </a:t>
            </a:r>
            <a:r>
              <a:rPr lang="vi-VN" sz="3200" b="1" dirty="0">
                <a:latin typeface="HP001 5 hàng" panose="020B0603050302020204" pitchFamily="34" charset="-93"/>
              </a:rPr>
              <a:t>Em rất thích chiếc bút chì này.</a:t>
            </a:r>
            <a:endParaRPr lang="vi-VN" sz="4400" b="1" dirty="0">
              <a:latin typeface="HP001 5 hàng" panose="020B0603050302020204" pitchFamily="34" charset="-93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553643" y="158702"/>
            <a:ext cx="4844080" cy="1257985"/>
            <a:chOff x="3759267" y="334167"/>
            <a:chExt cx="5621970" cy="1403180"/>
          </a:xfrm>
        </p:grpSpPr>
        <p:sp>
          <p:nvSpPr>
            <p:cNvPr id="5" name="Cloud Callout 4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-Rounded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223658" y="688205"/>
              <a:ext cx="4919221" cy="6522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  <a:latin typeface="Arial-Rounded"/>
                  <a:ea typeface="Arial-Rounded" panose="020B0500000000000000" pitchFamily="34" charset="0"/>
                  <a:cs typeface="Arial" panose="020B0604020202020204" pitchFamily="34" charset="0"/>
                </a:rPr>
                <a:t>Bài tham khảo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936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86" t="10222" r="6689" b="53198"/>
          <a:stretch/>
        </p:blipFill>
        <p:spPr bwMode="auto">
          <a:xfrm>
            <a:off x="352306" y="642793"/>
            <a:ext cx="11562414" cy="5722879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>
            <a:off x="385466" y="2337167"/>
            <a:ext cx="3266213" cy="2075543"/>
          </a:xfrm>
          <a:prstGeom prst="ellipse">
            <a:avLst/>
          </a:prstGeom>
          <a:noFill/>
          <a:ln w="28575">
            <a:solidFill>
              <a:srgbClr val="00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285285" y="4587673"/>
            <a:ext cx="3510783" cy="1777999"/>
          </a:xfrm>
          <a:prstGeom prst="ellipse">
            <a:avLst/>
          </a:prstGeom>
          <a:noFill/>
          <a:ln w="28575">
            <a:solidFill>
              <a:srgbClr val="00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324667" y="2410056"/>
            <a:ext cx="3352466" cy="1798319"/>
          </a:xfrm>
          <a:prstGeom prst="ellipse">
            <a:avLst/>
          </a:prstGeom>
          <a:noFill/>
          <a:ln w="28575">
            <a:solidFill>
              <a:srgbClr val="00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014930" y="639873"/>
            <a:ext cx="4051495" cy="1697294"/>
          </a:xfrm>
          <a:prstGeom prst="ellipse">
            <a:avLst/>
          </a:prstGeom>
          <a:noFill/>
          <a:ln w="28575">
            <a:solidFill>
              <a:srgbClr val="00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0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orizontal Scroll 13"/>
          <p:cNvSpPr/>
          <p:nvPr/>
        </p:nvSpPr>
        <p:spPr>
          <a:xfrm>
            <a:off x="898634" y="2569779"/>
            <a:ext cx="2995448" cy="1592318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dung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909848" y="1178459"/>
            <a:ext cx="6763406" cy="2187480"/>
            <a:chOff x="3909848" y="1178459"/>
            <a:chExt cx="6763406" cy="2187480"/>
          </a:xfrm>
        </p:grpSpPr>
        <p:cxnSp>
          <p:nvCxnSpPr>
            <p:cNvPr id="19" name="Straight Arrow Connector 18"/>
            <p:cNvCxnSpPr>
              <a:endCxn id="23" idx="1"/>
            </p:cNvCxnSpPr>
            <p:nvPr/>
          </p:nvCxnSpPr>
          <p:spPr>
            <a:xfrm flipV="1">
              <a:off x="3909848" y="1876083"/>
              <a:ext cx="2128345" cy="1489856"/>
            </a:xfrm>
            <a:prstGeom prst="straightConnector1">
              <a:avLst/>
            </a:prstGeom>
            <a:ln w="3810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ounded Rectangle 22"/>
            <p:cNvSpPr/>
            <p:nvPr/>
          </p:nvSpPr>
          <p:spPr>
            <a:xfrm>
              <a:off x="6038193" y="1178459"/>
              <a:ext cx="4635061" cy="1395248"/>
            </a:xfrm>
            <a:prstGeom prst="roundRect">
              <a:avLst/>
            </a:prstGeom>
            <a:solidFill>
              <a:srgbClr val="CCECFF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Tìm</a:t>
              </a:r>
              <a:r>
                <a:rPr lang="en-US" sz="32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tên</a:t>
              </a:r>
              <a:r>
                <a:rPr lang="en-US" sz="32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32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vật</a:t>
              </a:r>
              <a:r>
                <a:rPr lang="en-US" sz="32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và</a:t>
              </a:r>
              <a:r>
                <a:rPr lang="en-US" sz="32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biết</a:t>
              </a:r>
              <a:r>
                <a:rPr lang="en-US" sz="32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công</a:t>
              </a:r>
              <a:r>
                <a:rPr lang="en-US" sz="32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dụng</a:t>
              </a:r>
              <a:r>
                <a:rPr lang="en-US" sz="32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của</a:t>
              </a:r>
              <a:r>
                <a:rPr lang="en-US" sz="32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32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vật</a:t>
              </a:r>
              <a:endPara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94082" y="3365938"/>
            <a:ext cx="6779173" cy="1966768"/>
            <a:chOff x="3894082" y="3365938"/>
            <a:chExt cx="6779173" cy="1966768"/>
          </a:xfrm>
        </p:grpSpPr>
        <p:cxnSp>
          <p:nvCxnSpPr>
            <p:cNvPr id="20" name="Straight Arrow Connector 19"/>
            <p:cNvCxnSpPr>
              <a:stCxn id="14" idx="3"/>
              <a:endCxn id="25" idx="1"/>
            </p:cNvCxnSpPr>
            <p:nvPr/>
          </p:nvCxnSpPr>
          <p:spPr>
            <a:xfrm>
              <a:off x="3894082" y="3365938"/>
              <a:ext cx="2138851" cy="1269144"/>
            </a:xfrm>
            <a:prstGeom prst="straightConnector1">
              <a:avLst/>
            </a:prstGeom>
            <a:ln w="3810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ounded Rectangle 24"/>
            <p:cNvSpPr/>
            <p:nvPr/>
          </p:nvSpPr>
          <p:spPr>
            <a:xfrm>
              <a:off x="6032933" y="3937458"/>
              <a:ext cx="4640322" cy="1395248"/>
            </a:xfrm>
            <a:prstGeom prst="roundRect">
              <a:avLst/>
            </a:prstGeom>
            <a:solidFill>
              <a:srgbClr val="CCECFF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Viết</a:t>
              </a:r>
              <a:r>
                <a:rPr lang="en-US" sz="32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đoạn</a:t>
              </a:r>
              <a:r>
                <a:rPr lang="en-US" sz="32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văn</a:t>
              </a:r>
              <a:r>
                <a:rPr lang="en-US" sz="32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giới</a:t>
              </a:r>
              <a:r>
                <a:rPr lang="en-US" sz="32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thiệu</a:t>
              </a:r>
              <a:r>
                <a:rPr lang="en-US" sz="32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về</a:t>
              </a:r>
              <a:r>
                <a:rPr lang="en-US" sz="32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một</a:t>
              </a:r>
              <a:r>
                <a:rPr lang="en-US" sz="32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đồ</a:t>
              </a:r>
              <a:r>
                <a:rPr lang="en-US" sz="32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vật</a:t>
              </a:r>
              <a:endPara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79" y="4309391"/>
            <a:ext cx="3100401" cy="310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7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266" y="475446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441954" y="782830"/>
            <a:ext cx="3756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FF0000"/>
                </a:solidFill>
                <a:latin typeface="UTM Avo" pitchFamily="18" charset="0"/>
                <a:ea typeface="思源黑体 CN Bold" panose="020B0800000000000000" pitchFamily="34" charset="-122"/>
              </a:rPr>
              <a:t>Yêu</a:t>
            </a:r>
            <a:r>
              <a:rPr lang="en-US" altLang="zh-CN" sz="3200" b="1" dirty="0" smtClean="0">
                <a:solidFill>
                  <a:srgbClr val="FF0000"/>
                </a:solidFill>
                <a:latin typeface="UTM Avo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Avo" pitchFamily="18" charset="0"/>
                <a:ea typeface="思源黑体 CN Bold" panose="020B0800000000000000" pitchFamily="34" charset="-122"/>
              </a:rPr>
              <a:t>cầu</a:t>
            </a:r>
            <a:r>
              <a:rPr lang="en-US" altLang="zh-CN" sz="3200" b="1" dirty="0" smtClean="0">
                <a:solidFill>
                  <a:srgbClr val="FF0000"/>
                </a:solidFill>
                <a:latin typeface="UTM Avo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Avo" pitchFamily="18" charset="0"/>
                <a:ea typeface="思源黑体 CN Bold" panose="020B0800000000000000" pitchFamily="34" charset="-122"/>
              </a:rPr>
              <a:t>cần</a:t>
            </a:r>
            <a:r>
              <a:rPr lang="en-US" altLang="zh-CN" sz="3200" b="1" dirty="0" smtClean="0">
                <a:solidFill>
                  <a:srgbClr val="FF0000"/>
                </a:solidFill>
                <a:latin typeface="UTM Avo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Avo" pitchFamily="18" charset="0"/>
                <a:ea typeface="思源黑体 CN Bold" panose="020B0800000000000000" pitchFamily="34" charset="-122"/>
              </a:rPr>
              <a:t>đạt</a:t>
            </a:r>
            <a:endParaRPr lang="zh-CN" altLang="en-US" sz="3200" b="1" dirty="0">
              <a:solidFill>
                <a:srgbClr val="FF0000"/>
              </a:solidFill>
              <a:latin typeface="UTM Avo" pitchFamily="18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656772"/>
            <a:ext cx="10187293" cy="789623"/>
            <a:chOff x="774356" y="888444"/>
            <a:chExt cx="10187293" cy="789623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được tên và công dụng của đồ vật.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2396932" y="2970942"/>
            <a:ext cx="8561802" cy="1309484"/>
            <a:chOff x="752655" y="2065203"/>
            <a:chExt cx="10209001" cy="1309484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Viết được 3 – 4 câu giới thiệu một đồ vật dùng để vẽ.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26249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266" y="475446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441954" y="782830"/>
            <a:ext cx="3756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FF0000"/>
                </a:solidFill>
                <a:latin typeface="UTM Avo" pitchFamily="18" charset="0"/>
                <a:ea typeface="思源黑体 CN Bold" panose="020B0800000000000000" pitchFamily="34" charset="-122"/>
              </a:rPr>
              <a:t>Yêu</a:t>
            </a:r>
            <a:r>
              <a:rPr lang="en-US" altLang="zh-CN" sz="3200" b="1" dirty="0" smtClean="0">
                <a:solidFill>
                  <a:srgbClr val="FF0000"/>
                </a:solidFill>
                <a:latin typeface="UTM Avo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Avo" pitchFamily="18" charset="0"/>
                <a:ea typeface="思源黑体 CN Bold" panose="020B0800000000000000" pitchFamily="34" charset="-122"/>
              </a:rPr>
              <a:t>cầu</a:t>
            </a:r>
            <a:r>
              <a:rPr lang="en-US" altLang="zh-CN" sz="3200" b="1" dirty="0" smtClean="0">
                <a:solidFill>
                  <a:srgbClr val="FF0000"/>
                </a:solidFill>
                <a:latin typeface="UTM Avo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Avo" pitchFamily="18" charset="0"/>
                <a:ea typeface="思源黑体 CN Bold" panose="020B0800000000000000" pitchFamily="34" charset="-122"/>
              </a:rPr>
              <a:t>cần</a:t>
            </a:r>
            <a:r>
              <a:rPr lang="en-US" altLang="zh-CN" sz="3200" b="1" dirty="0" smtClean="0">
                <a:solidFill>
                  <a:srgbClr val="FF0000"/>
                </a:solidFill>
                <a:latin typeface="UTM Avo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Avo" pitchFamily="18" charset="0"/>
                <a:ea typeface="思源黑体 CN Bold" panose="020B0800000000000000" pitchFamily="34" charset="-122"/>
              </a:rPr>
              <a:t>đạt</a:t>
            </a:r>
            <a:endParaRPr lang="zh-CN" altLang="en-US" sz="3200" b="1" dirty="0">
              <a:solidFill>
                <a:srgbClr val="FF0000"/>
              </a:solidFill>
              <a:latin typeface="UTM Avo" pitchFamily="18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656772"/>
            <a:ext cx="10187293" cy="789623"/>
            <a:chOff x="774356" y="888444"/>
            <a:chExt cx="10187293" cy="789623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được tên và công dụng của đồ vật.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2396932" y="2970942"/>
            <a:ext cx="8561802" cy="1309484"/>
            <a:chOff x="752655" y="2065203"/>
            <a:chExt cx="10209001" cy="1309484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Viết được 3 – 4 câu giới thiệu một đồ vật dùng để vẽ.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26535" r="12694" b="12061"/>
          <a:stretch/>
        </p:blipFill>
        <p:spPr bwMode="auto">
          <a:xfrm>
            <a:off x="990569" y="1421626"/>
            <a:ext cx="7442056" cy="3421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183074" y="192466"/>
            <a:ext cx="10841601" cy="1138773"/>
            <a:chOff x="238537" y="232458"/>
            <a:chExt cx="10841601" cy="1138773"/>
          </a:xfrm>
        </p:grpSpPr>
        <p:sp>
          <p:nvSpPr>
            <p:cNvPr id="6" name="TextBox 5"/>
            <p:cNvSpPr txBox="1"/>
            <p:nvPr/>
          </p:nvSpPr>
          <p:spPr>
            <a:xfrm>
              <a:off x="786448" y="232458"/>
              <a:ext cx="1029369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smtClean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Nhìn tranh, nói tên đồ vật và nêu công dụng </a:t>
              </a:r>
            </a:p>
            <a:p>
              <a:r>
                <a:rPr lang="en-US" sz="3200" b="1" dirty="0" smtClean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 chúng.</a:t>
              </a:r>
              <a:endParaRPr lang="vi-VN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580198" y="3537834"/>
            <a:ext cx="2482090" cy="1257985"/>
            <a:chOff x="3759267" y="334167"/>
            <a:chExt cx="5621970" cy="1403180"/>
          </a:xfrm>
        </p:grpSpPr>
        <p:sp>
          <p:nvSpPr>
            <p:cNvPr id="9" name="Cloud Callout 8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23658" y="688205"/>
              <a:ext cx="4919222" cy="5836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Suy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endPara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978" y1="52652" x2="15401" y2="87121"/>
                        <a14:foregroundMark x1="24729" y1="89394" x2="31020" y2="95833"/>
                        <a14:foregroundMark x1="55315" y1="78409" x2="61388" y2="81061"/>
                        <a14:foregroundMark x1="65510" y1="92424" x2="94143" y2="90909"/>
                        <a14:foregroundMark x1="62907" y1="20833" x2="79393" y2="34091"/>
                        <a14:foregroundMark x1="51193" y1="21591" x2="52495" y2="33333"/>
                        <a14:foregroundMark x1="48590" y1="30303" x2="52495" y2="31818"/>
                        <a14:foregroundMark x1="9111" y1="25379" x2="16269" y2="34848"/>
                        <a14:foregroundMark x1="9544" y1="37121" x2="19089" y2="26136"/>
                        <a14:foregroundMark x1="6941" y1="30303" x2="19089" y2="28788"/>
                        <a14:foregroundMark x1="12798" y1="26136" x2="17570" y2="20076"/>
                        <a14:foregroundMark x1="10629" y1="51894" x2="17570" y2="56818"/>
                        <a14:foregroundMark x1="65076" y1="57576" x2="67245" y2="7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348" y="4332291"/>
            <a:ext cx="3246872" cy="186126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4135902" y="731520"/>
            <a:ext cx="5458264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42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26535" r="12694" b="12061"/>
          <a:stretch/>
        </p:blipFill>
        <p:spPr bwMode="auto">
          <a:xfrm>
            <a:off x="669726" y="1854763"/>
            <a:ext cx="7442056" cy="3421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183074" y="192466"/>
            <a:ext cx="10841601" cy="1138773"/>
            <a:chOff x="238537" y="232458"/>
            <a:chExt cx="10841601" cy="1138773"/>
          </a:xfrm>
        </p:grpSpPr>
        <p:sp>
          <p:nvSpPr>
            <p:cNvPr id="6" name="TextBox 5"/>
            <p:cNvSpPr txBox="1"/>
            <p:nvPr/>
          </p:nvSpPr>
          <p:spPr>
            <a:xfrm>
              <a:off x="786448" y="232458"/>
              <a:ext cx="1029369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Nhìn tranh, nói tên đồ vật và nêu công dụng </a:t>
              </a:r>
            </a:p>
            <a:p>
              <a:r>
                <a:rPr lang="en-US" sz="3200" b="1" dirty="0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của chúng.</a:t>
              </a:r>
              <a:endParaRPr lang="vi-VN" sz="3200" b="1" dirty="0">
                <a:solidFill>
                  <a:srgbClr val="0082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en-US" sz="36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8518358" y="2101516"/>
            <a:ext cx="3169433" cy="3174882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8691188" y="2167855"/>
            <a:ext cx="28237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 vẽ</a:t>
            </a:r>
          </a:p>
          <a:p>
            <a:pPr marL="457200" indent="-457200">
              <a:buFontTx/>
              <a:buChar char="-"/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 chì</a:t>
            </a:r>
          </a:p>
          <a:p>
            <a:pPr marL="457200" indent="-457200">
              <a:buFontTx/>
              <a:buChar char="-"/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 màu</a:t>
            </a:r>
          </a:p>
          <a:p>
            <a:pPr marL="457200" indent="-457200">
              <a:buFontTx/>
              <a:buChar char="-"/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Tẩy</a:t>
            </a:r>
          </a:p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endParaRPr lang="en-US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endParaRPr lang="en-US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234376" y="731520"/>
            <a:ext cx="6147581" cy="140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35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1766690"/>
              </p:ext>
            </p:extLst>
          </p:nvPr>
        </p:nvGraphicFramePr>
        <p:xfrm>
          <a:off x="795997" y="939364"/>
          <a:ext cx="10515600" cy="46329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Đồ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vật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Công dụng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Arial" pitchFamily="34" charset="0"/>
                          <a:cs typeface="Arial" pitchFamily="34" charset="0"/>
                        </a:rPr>
                        <a:t>giấy</a:t>
                      </a:r>
                      <a:r>
                        <a:rPr lang="en-US" sz="3200" b="1" baseline="0" dirty="0" smtClean="0">
                          <a:latin typeface="Arial" pitchFamily="34" charset="0"/>
                          <a:cs typeface="Arial" pitchFamily="34" charset="0"/>
                        </a:rPr>
                        <a:t> vẽ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Arial" pitchFamily="34" charset="0"/>
                          <a:cs typeface="Arial" pitchFamily="34" charset="0"/>
                        </a:rPr>
                        <a:t>bút</a:t>
                      </a:r>
                      <a:r>
                        <a:rPr lang="en-US" sz="3200" b="1" baseline="0" dirty="0" smtClean="0">
                          <a:latin typeface="Arial" pitchFamily="34" charset="0"/>
                          <a:cs typeface="Arial" pitchFamily="34" charset="0"/>
                        </a:rPr>
                        <a:t> chì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Arial" pitchFamily="34" charset="0"/>
                          <a:cs typeface="Arial" pitchFamily="34" charset="0"/>
                        </a:rPr>
                        <a:t>bút</a:t>
                      </a:r>
                      <a:r>
                        <a:rPr lang="en-US" sz="3200" b="1" baseline="0" dirty="0" smtClean="0">
                          <a:latin typeface="Arial" pitchFamily="34" charset="0"/>
                          <a:cs typeface="Arial" pitchFamily="34" charset="0"/>
                        </a:rPr>
                        <a:t> màu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Arial" pitchFamily="34" charset="0"/>
                          <a:cs typeface="Arial" pitchFamily="34" charset="0"/>
                        </a:rPr>
                        <a:t>tẩy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Arial" pitchFamily="34" charset="0"/>
                          <a:cs typeface="Arial" pitchFamily="34" charset="0"/>
                        </a:rPr>
                        <a:t>thước kẻ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Arial" pitchFamily="34" charset="0"/>
                          <a:cs typeface="Arial" pitchFamily="34" charset="0"/>
                        </a:rPr>
                        <a:t>ghế 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Arial" pitchFamily="34" charset="0"/>
                          <a:cs typeface="Arial" pitchFamily="34" charset="0"/>
                        </a:rPr>
                        <a:t>bàn</a:t>
                      </a:r>
                      <a:r>
                        <a:rPr lang="en-US" sz="3200" b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869016" y="1533379"/>
            <a:ext cx="1716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</a:rPr>
              <a:t>vẽ tranh</a:t>
            </a:r>
            <a:endParaRPr lang="en-US" sz="3200" b="1" dirty="0">
              <a:solidFill>
                <a:srgbClr val="0000CC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71322" y="2044103"/>
            <a:ext cx="1322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kẻ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vẽ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09354" y="2654401"/>
            <a:ext cx="31678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tô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màu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74838" y="3252024"/>
            <a:ext cx="2436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xóa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vẽ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95489" y="3849021"/>
            <a:ext cx="25955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kẻ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nét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thẳng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29062" y="4438954"/>
            <a:ext cx="10486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ngồi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90474" y="4999395"/>
            <a:ext cx="32736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vở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dùng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78302" y="192466"/>
            <a:ext cx="11562415" cy="548640"/>
            <a:chOff x="238537" y="232458"/>
            <a:chExt cx="10857643" cy="548640"/>
          </a:xfrm>
        </p:grpSpPr>
        <p:sp>
          <p:nvSpPr>
            <p:cNvPr id="16" name="TextBox 15"/>
            <p:cNvSpPr txBox="1"/>
            <p:nvPr/>
          </p:nvSpPr>
          <p:spPr>
            <a:xfrm>
              <a:off x="802490" y="232458"/>
              <a:ext cx="102936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Viết 3 – 4 câu giới thiệu về một đồ vật được dùng để vẽ.</a:t>
              </a:r>
              <a:endParaRPr lang="vi-VN" sz="2800" b="1" dirty="0">
                <a:solidFill>
                  <a:srgbClr val="0082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1280161" y="647114"/>
            <a:ext cx="388268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866228" y="633046"/>
            <a:ext cx="472674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86" t="10222" r="6689" b="53198"/>
          <a:stretch/>
        </p:blipFill>
        <p:spPr bwMode="auto">
          <a:xfrm>
            <a:off x="445142" y="837811"/>
            <a:ext cx="11562414" cy="5722879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>
            <a:off x="478302" y="2532185"/>
            <a:ext cx="3266213" cy="2075543"/>
          </a:xfrm>
          <a:prstGeom prst="ellipse">
            <a:avLst/>
          </a:prstGeom>
          <a:noFill/>
          <a:ln w="28575">
            <a:solidFill>
              <a:srgbClr val="00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378121" y="4782691"/>
            <a:ext cx="3510783" cy="1777999"/>
          </a:xfrm>
          <a:prstGeom prst="ellipse">
            <a:avLst/>
          </a:prstGeom>
          <a:noFill/>
          <a:ln w="28575">
            <a:solidFill>
              <a:srgbClr val="00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417503" y="2605074"/>
            <a:ext cx="3352466" cy="1798319"/>
          </a:xfrm>
          <a:prstGeom prst="ellipse">
            <a:avLst/>
          </a:prstGeom>
          <a:noFill/>
          <a:ln w="28575">
            <a:solidFill>
              <a:srgbClr val="00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107766" y="834891"/>
            <a:ext cx="4051495" cy="1697294"/>
          </a:xfrm>
          <a:prstGeom prst="ellipse">
            <a:avLst/>
          </a:prstGeom>
          <a:noFill/>
          <a:ln w="28575">
            <a:solidFill>
              <a:srgbClr val="00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5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 muốn giới thiệu đồ vật nào?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788" y="1432489"/>
            <a:ext cx="11142785" cy="1103555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20000"/>
              </a:lnSpc>
              <a:buNone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Đầu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năm học, mẹ mua cho em </a:t>
            </a:r>
            <a:r>
              <a:rPr lang="en-US" sz="3200" b="1" u="sng" dirty="0" smtClean="0">
                <a:latin typeface="Arial" pitchFamily="34" charset="0"/>
                <a:cs typeface="Arial" pitchFamily="34" charset="0"/>
              </a:rPr>
              <a:t>một hộp màu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hãng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Thiên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Long.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74896" y="2653274"/>
            <a:ext cx="11182642" cy="1098111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Năm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học mới đã bắt đầu, bố tặng em một </a:t>
            </a:r>
            <a:r>
              <a:rPr kumimoji="0" lang="en-US" sz="3200" b="1" i="0" u="sng" strike="noStrike" kern="1200" cap="none" spc="0" normalizeH="0" noProof="0" dirty="0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cái bút chì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màu hồng rất đẹp.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2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06192" y="3816199"/>
            <a:ext cx="11051345" cy="2298554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Năm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nay là một năm học thật đặc biệt, ngày khai giảng đã đến mà khu phố em ở vẫn còn phong tỏa nên mẹ chưa mua được vở vẽ A4 cho em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 Em dùng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lại </a:t>
            </a:r>
            <a:r>
              <a:rPr kumimoji="0" lang="en-US" sz="3200" b="1" i="0" u="sng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vở vẽ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từ năm trước.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Đồ vật đó có đặc điểm gì?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1854591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 Hộp màu có 12 cây, </a:t>
            </a:r>
            <a:r>
              <a:rPr lang="en-US" sz="3200" b="1" u="sng" dirty="0" smtClean="0">
                <a:latin typeface="Arial" pitchFamily="34" charset="0"/>
                <a:cs typeface="Arial" pitchFamily="34" charset="0"/>
              </a:rPr>
              <a:t>đủ các màu sắc khác nhau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 Mỗi cây bút được </a:t>
            </a:r>
            <a:r>
              <a:rPr lang="en-US" sz="3200" b="1" u="sng" dirty="0" smtClean="0">
                <a:latin typeface="Arial" pitchFamily="34" charset="0"/>
                <a:cs typeface="Arial" pitchFamily="34" charset="0"/>
              </a:rPr>
              <a:t>quấn một mảnh giấy cùng màu quanh thân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u="sng" dirty="0" smtClean="0">
                <a:latin typeface="Arial" pitchFamily="34" charset="0"/>
                <a:cs typeface="Arial" pitchFamily="34" charset="0"/>
              </a:rPr>
              <a:t>đầu bút hơi nhọn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49923" y="4008462"/>
            <a:ext cx="10515600" cy="1782738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Cái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bút chì </a:t>
            </a:r>
            <a:r>
              <a:rPr kumimoji="0" lang="en-US" sz="3200" b="1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nhỏ bằng ngón tay út của em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 Thân bút được </a:t>
            </a:r>
            <a:r>
              <a:rPr kumimoji="0" lang="en-US" sz="3200" b="1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làm bằng gỗ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3200" b="1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dài hơn gang tay của em một chút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0967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 dùng đồ vật đó như thế nào?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219006" cy="1269267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None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  Đến tiết Mĩ thuật, em lấy hộp màu ra, chọn màu </a:t>
            </a:r>
            <a:r>
              <a:rPr lang="en-US" sz="3200" b="1" u="sng" dirty="0" smtClean="0">
                <a:latin typeface="Arial" pitchFamily="34" charset="0"/>
                <a:cs typeface="Arial" pitchFamily="34" charset="0"/>
              </a:rPr>
              <a:t>để tô cho bức tranh thêm sinh động.</a:t>
            </a:r>
            <a:endParaRPr lang="en-US" sz="32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78058" y="3799792"/>
            <a:ext cx="10219006" cy="1241132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 Em dùng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đầu nhọn của bút chì </a:t>
            </a:r>
            <a:r>
              <a:rPr kumimoji="0" lang="en-US" sz="3200" b="1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vẽ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những ngôi nhà, dòng sông, ... Hình nào cũng rõ ràng, sắc nét.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1757</TotalTime>
  <Words>602</Words>
  <Application>Microsoft Office PowerPoint</Application>
  <PresentationFormat>Widescreen</PresentationFormat>
  <Paragraphs>73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宋体</vt:lpstr>
      <vt:lpstr>Arial</vt:lpstr>
      <vt:lpstr>Arial-Rounded</vt:lpstr>
      <vt:lpstr>Calibri</vt:lpstr>
      <vt:lpstr>Calibri Light</vt:lpstr>
      <vt:lpstr>HP001 5 hàng</vt:lpstr>
      <vt:lpstr>iCiel Crocante</vt:lpstr>
      <vt:lpstr>Times New Roman</vt:lpstr>
      <vt:lpstr>UTM Avo</vt:lpstr>
      <vt:lpstr>思源黑体 CN Bold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muốn giới thiệu đồ vật nào?</vt:lpstr>
      <vt:lpstr>Đồ vật đó có đặc điểm gì?</vt:lpstr>
      <vt:lpstr>Em dùng đồ vật đó như thế nào?</vt:lpstr>
      <vt:lpstr>Nó giúp ích gì cho em trong việc vẽ tranh?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248</cp:revision>
  <dcterms:created xsi:type="dcterms:W3CDTF">2021-05-29T04:05:18Z</dcterms:created>
  <dcterms:modified xsi:type="dcterms:W3CDTF">2022-10-23T07:13:23Z</dcterms:modified>
</cp:coreProperties>
</file>