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18" r:id="rId3"/>
    <p:sldId id="298" r:id="rId4"/>
    <p:sldId id="315" r:id="rId5"/>
    <p:sldId id="316" r:id="rId6"/>
    <p:sldId id="317" r:id="rId7"/>
    <p:sldId id="301" r:id="rId8"/>
    <p:sldId id="311" r:id="rId9"/>
    <p:sldId id="312" r:id="rId10"/>
    <p:sldId id="314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>
        <p:scale>
          <a:sx n="66" d="100"/>
          <a:sy n="66" d="100"/>
        </p:scale>
        <p:origin x="-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2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68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4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58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68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10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87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1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64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79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9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3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3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4.emf"/><Relationship Id="rId5" Type="http://schemas.openxmlformats.org/officeDocument/2006/relationships/image" Target="../media/image27.png"/><Relationship Id="rId10" Type="http://schemas.openxmlformats.org/officeDocument/2006/relationships/image" Target="../media/image13.emf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" y="19455"/>
            <a:ext cx="2279729" cy="22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193"/>
          <p:cNvSpPr>
            <a:spLocks noChangeArrowheads="1" noChangeShapeType="1" noTextEdit="1"/>
          </p:cNvSpPr>
          <p:nvPr/>
        </p:nvSpPr>
        <p:spPr bwMode="auto">
          <a:xfrm>
            <a:off x="2326225" y="2032505"/>
            <a:ext cx="8005521" cy="7015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 dirty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 </a:t>
            </a:r>
            <a:r>
              <a:rPr lang="en-US" sz="3600" b="1" kern="10" dirty="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 TỬ</a:t>
            </a:r>
            <a:endParaRPr lang="en-US" sz="3600" b="1" kern="10" dirty="0"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2044986" y="3146425"/>
            <a:ext cx="84328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MÔN: </a:t>
            </a:r>
            <a:r>
              <a:rPr lang="en-US" sz="3200" b="1" dirty="0" smtClean="0">
                <a:solidFill>
                  <a:srgbClr val="0000FF"/>
                </a:solidFill>
              </a:rPr>
              <a:t>VIẾT LỚP </a:t>
            </a:r>
            <a:r>
              <a:rPr lang="en-US" sz="3200" b="1" dirty="0" smtClean="0">
                <a:solidFill>
                  <a:srgbClr val="0000FF"/>
                </a:solidFill>
              </a:rPr>
              <a:t>2</a:t>
            </a:r>
            <a:endParaRPr lang="en-US" sz="3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                                      </a:t>
            </a:r>
            <a:endParaRPr lang="en-US" sz="3600" b="1" dirty="0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2326225" y="478978"/>
            <a:ext cx="852399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ĐOÀN KẾT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3379520" y="3817667"/>
            <a:ext cx="5535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GV: Nguyễn Thị Ánh Hồng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-6578" y="617178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-6578" y="6307433"/>
            <a:ext cx="12211455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-6578" y="6514891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586" y="666418"/>
            <a:ext cx="1817370" cy="15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1250302"/>
            <a:ext cx="10612055" cy="313103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178094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8385" y="2319234"/>
            <a:ext cx="9712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Kiến là bạn thân của sóc. Hằng ngày, hai bạn rủ </a:t>
            </a:r>
            <a:r>
              <a:rPr lang="en-US" sz="32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 err="1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học. Một ngày nọ, nhà kiến chuyển sang cánh rừng khác. Sóc và kiến rất buồn. Hai bạn gửi thư cho nhau để bày tỏ nỗi nhớ.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659258" y="1743532"/>
            <a:ext cx="292325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5206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là bạn thân của ai?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65374" y="2833372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kiến chuyển đi đâu?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7146" y="2734189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889235" y="207166"/>
            <a:ext cx="4443881" cy="967261"/>
            <a:chOff x="3889235" y="207166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89235" y="207166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27048" y="373839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76402" y="432116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bạn liên lạc với nhau bằng cách nào?</a:t>
            </a:r>
            <a:endParaRPr lang="en-US" sz="3200" dirty="0" smtClean="0">
              <a:solidFill>
                <a:srgbClr val="00206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24008" y="4299780"/>
            <a:ext cx="906987" cy="569344"/>
            <a:chOff x="8317164" y="2100522"/>
            <a:chExt cx="1772914" cy="1393004"/>
          </a:xfrm>
        </p:grpSpPr>
        <p:pic>
          <p:nvPicPr>
            <p:cNvPr id="32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kiến, sóc, chuyển sang, gửi,...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833850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2712" y="2324477"/>
            <a:ext cx="112095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r>
              <a:rPr lang="el-GR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là bạn </a:t>
            </a:r>
            <a:r>
              <a:rPr lang="el-GR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của </a:t>
            </a: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sŉ. Hằng </a:t>
            </a:r>
            <a:r>
              <a:rPr lang="en-US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wgày, hai </a:t>
            </a: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500" b="1" dirty="0">
              <a:solidFill>
                <a:srgbClr val="6600CC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5978" y="2997153"/>
            <a:ext cx="12044222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ǟủ </a:t>
            </a:r>
            <a:r>
              <a:rPr lang="el-GR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đi </a:t>
            </a:r>
            <a:r>
              <a:rPr lang="vi-VN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hǌ. MŎ </a:t>
            </a:r>
            <a:r>
              <a:rPr lang="vi-VN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 wọ, </a:t>
            </a:r>
            <a:r>
              <a:rPr lang="el-GR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k</a:t>
            </a:r>
            <a:r>
              <a:rPr lang="el-GR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vi-VN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sang</a:t>
            </a:r>
            <a:endParaRPr lang="en-US" sz="3500" b="1" dirty="0">
              <a:solidFill>
                <a:srgbClr val="6600CC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8927" y="3649704"/>
            <a:ext cx="124712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</a:t>
            </a:r>
            <a:r>
              <a:rPr lang="el-GR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ǟừng </a:t>
            </a:r>
            <a:r>
              <a:rPr lang="el-GR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ác. Sŉ </a:t>
            </a:r>
            <a:r>
              <a:rPr lang="en-US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k</a:t>
            </a:r>
            <a:r>
              <a:rPr lang="el-GR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ǟất </a:t>
            </a:r>
            <a:r>
              <a:rPr lang="el-GR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λί</a:t>
            </a: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Ŭ. Hai </a:t>
            </a:r>
            <a:r>
              <a:rPr lang="en-US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</a:t>
            </a: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4943" y="4354594"/>
            <a:ext cx="69596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κư </a:t>
            </a:r>
            <a:r>
              <a:rPr lang="vi-VN" sz="3500" b="1" dirty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εo ηau Α˘ bày Ǉỏ </a:t>
            </a:r>
            <a:r>
              <a:rPr lang="vi-VN" sz="3500" b="1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wĕ </a:t>
            </a:r>
            <a:r>
              <a:rPr lang="vi-VN" sz="3500" b="1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ηớ. </a:t>
            </a:r>
            <a:endParaRPr lang="en-US" sz="3500" b="1" dirty="0">
              <a:solidFill>
                <a:srgbClr val="6600CC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5739" y="1993649"/>
            <a:ext cx="3378632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8345" y="1347471"/>
            <a:ext cx="3378632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500" b="1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500" b="1" dirty="0" smtClean="0">
              <a:solidFill>
                <a:srgbClr val="6600CC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7632" y="498748"/>
            <a:ext cx="8703714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500" b="1" dirty="0" err="1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lang="en-US" sz="3500" b="1" dirty="0" err="1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 </a:t>
            </a:r>
            <a:r>
              <a:rPr lang="en-US" sz="3500" b="1" dirty="0" err="1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500" b="1" dirty="0" smtClean="0">
                <a:solidFill>
                  <a:srgbClr val="6600CC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1089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38" b="77344" l="32868" r="76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22198" r="23570" b="22845"/>
          <a:stretch/>
        </p:blipFill>
        <p:spPr bwMode="auto">
          <a:xfrm>
            <a:off x="2932394" y="1162344"/>
            <a:ext cx="4261511" cy="30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771" b="62630" l="9779" r="2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33513" r="71501" b="38901"/>
          <a:stretch/>
        </p:blipFill>
        <p:spPr bwMode="auto">
          <a:xfrm>
            <a:off x="378374" y="2128322"/>
            <a:ext cx="2364828" cy="20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18" b="64974" l="33456" r="64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30065" r="35598" b="36746"/>
          <a:stretch/>
        </p:blipFill>
        <p:spPr bwMode="auto">
          <a:xfrm>
            <a:off x="7146607" y="2639673"/>
            <a:ext cx="2475187" cy="150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17" b="58464" l="66618" r="82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36" t="36098" r="17829" b="42134"/>
          <a:stretch/>
        </p:blipFill>
        <p:spPr bwMode="auto">
          <a:xfrm>
            <a:off x="9963807" y="2698105"/>
            <a:ext cx="1860331" cy="149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310" y="501832"/>
            <a:ext cx="115088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Tìm từ ngữ có tiếng bằng </a:t>
            </a:r>
            <a:r>
              <a:rPr lang="en-US" sz="3200" b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gọi tên mỗi con vật trong hình.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777082" y="4236429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2489" y="4236429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9587" y="4189322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nhông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6399" y="4146308"/>
            <a:ext cx="2360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iến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6" y="265342"/>
            <a:ext cx="359453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77083" y="894565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có vần </a:t>
            </a:r>
            <a:r>
              <a:rPr lang="en-US" sz="3200" b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9373" y="1619775"/>
            <a:ext cx="42363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hươu, nhiều, khướu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0262" y="2597518"/>
            <a:ext cx="10728923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Sóc hái rất 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hoa để tặng bạn bè. Nó tặng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cao cổ một bó hoa thiên điểu rực rỡ. Còn chim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khướu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chim liếu điếu được sóc tặng một bó hoa bồ công anh nhẹ như bông.</a:t>
            </a:r>
          </a:p>
        </p:txBody>
      </p:sp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254328" y="2680005"/>
            <a:ext cx="111595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69691" y="3127938"/>
            <a:ext cx="110585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055971" y="3654158"/>
            <a:ext cx="125180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647227" cy="1503757"/>
            <a:chOff x="1598948" y="1962491"/>
            <a:chExt cx="1647227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1147735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en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647227" cy="1503757"/>
            <a:chOff x="1841561" y="3868689"/>
            <a:chExt cx="1647227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131106" y="4314894"/>
              <a:ext cx="135768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eng</a:t>
              </a:r>
              <a:endParaRPr lang="en-US" sz="36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7" y="2074739"/>
            <a:ext cx="7817488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698048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cuộn len, chen lấn, lên men, xen lẫn,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ven đường, đường phèn, lên men,...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4" y="3840722"/>
            <a:ext cx="7817488" cy="1600374"/>
            <a:chOff x="3615398" y="2055275"/>
            <a:chExt cx="7817488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263411" cy="149957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Leng keng, cái kẻng, quên béng,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xà beng,...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14207" y="587250"/>
            <a:ext cx="2482090" cy="1257985"/>
            <a:chOff x="3759267" y="334167"/>
            <a:chExt cx="5621970" cy="1403180"/>
          </a:xfrm>
        </p:grpSpPr>
        <p:sp>
          <p:nvSpPr>
            <p:cNvPr id="30" name="Cloud Callout 29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09076" y="587251"/>
            <a:ext cx="2482090" cy="1257985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4612" y="384437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Tìm từ ngữ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eng</a:t>
            </a:r>
          </a:p>
        </p:txBody>
      </p:sp>
    </p:spTree>
    <p:extLst>
      <p:ext uri="{BB962C8B-B14F-4D97-AF65-F5344CB8AC3E}">
        <p14:creationId xmlns:p14="http://schemas.microsoft.com/office/powerpoint/2010/main" val="34666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440</Words>
  <Application>Microsoft Office PowerPoint</Application>
  <PresentationFormat>Custom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SKY</cp:lastModifiedBy>
  <cp:revision>159</cp:revision>
  <dcterms:created xsi:type="dcterms:W3CDTF">2021-06-02T14:23:54Z</dcterms:created>
  <dcterms:modified xsi:type="dcterms:W3CDTF">2022-11-09T02:29:00Z</dcterms:modified>
</cp:coreProperties>
</file>