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60" r:id="rId2"/>
    <p:sldId id="265" r:id="rId3"/>
    <p:sldId id="257" r:id="rId4"/>
    <p:sldId id="260" r:id="rId5"/>
    <p:sldId id="261" r:id="rId6"/>
    <p:sldId id="262" r:id="rId7"/>
    <p:sldId id="263" r:id="rId8"/>
    <p:sldId id="344" r:id="rId9"/>
    <p:sldId id="431" r:id="rId10"/>
    <p:sldId id="432" r:id="rId11"/>
    <p:sldId id="433" r:id="rId12"/>
    <p:sldId id="270" r:id="rId13"/>
    <p:sldId id="434" r:id="rId14"/>
    <p:sldId id="275" r:id="rId15"/>
    <p:sldId id="279" r:id="rId16"/>
    <p:sldId id="435" r:id="rId17"/>
    <p:sldId id="436" r:id="rId18"/>
    <p:sldId id="437" r:id="rId19"/>
    <p:sldId id="438" r:id="rId20"/>
    <p:sldId id="430" r:id="rId21"/>
    <p:sldId id="286" r:id="rId22"/>
    <p:sldId id="288" r:id="rId23"/>
    <p:sldId id="289" r:id="rId24"/>
    <p:sldId id="290" r:id="rId25"/>
    <p:sldId id="291" r:id="rId26"/>
    <p:sldId id="294" r:id="rId27"/>
    <p:sldId id="295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244" autoAdjust="0"/>
    <p:restoredTop sz="94660" autoAdjust="0"/>
  </p:normalViewPr>
  <p:slideViewPr>
    <p:cSldViewPr snapToGrid="0">
      <p:cViewPr varScale="1">
        <p:scale>
          <a:sx n="100" d="100"/>
          <a:sy n="100" d="100"/>
        </p:scale>
        <p:origin x="160" y="4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209BCD-B50B-46E5-B26B-3E859802C3C1}" type="datetimeFigureOut">
              <a:rPr lang="en-US" smtClean="0"/>
              <a:t>1/27/22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8BE8C7-9E51-4B47-91D3-D2108FC5FD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087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029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68609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文本占位符 68610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等线" charset="-122"/>
            </a:endParaRPr>
          </a:p>
        </p:txBody>
      </p:sp>
      <p:sp>
        <p:nvSpPr>
          <p:cNvPr id="94212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fld id="{8FC55873-CBEC-473D-85E9-C617B14033FB}" type="slidenum">
              <a:rPr lang="en-US" altLang="zh-CN" b="0" smtClean="0">
                <a:latin typeface="等线" charset="-122"/>
                <a:ea typeface="等线" charset="-122"/>
              </a:rPr>
              <a:pPr/>
              <a:t>14</a:t>
            </a:fld>
            <a:endParaRPr lang="en-US" altLang="zh-CN" b="0">
              <a:latin typeface="等线" charset="-122"/>
              <a:ea typeface="等线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8148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fld id="{324EB234-E221-4205-A7A2-A7FDE26E5B12}" type="slidenum">
              <a:rPr lang="zh-CN" altLang="en-US" b="0" smtClean="0">
                <a:latin typeface="等线" charset="-122"/>
                <a:ea typeface="等线" charset="-122"/>
              </a:rPr>
              <a:pPr/>
              <a:t>15</a:t>
            </a:fld>
            <a:endParaRPr lang="en-US" altLang="zh-CN" b="0">
              <a:latin typeface="等线" charset="-122"/>
              <a:ea typeface="等线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0034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0647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1/27/22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675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1/27/22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3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1/27/22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67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8118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1/27/22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86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1/27/22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0374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1056-3E7D-4A87-B126-8DC8F873F06E}" type="datetimeFigureOut">
              <a:rPr lang="en-US" smtClean="0"/>
              <a:t>1/27/22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2677-4A5B-4F3A-A847-69FDB80B8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522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1056-3E7D-4A87-B126-8DC8F873F06E}" type="datetimeFigureOut">
              <a:rPr lang="en-US" smtClean="0"/>
              <a:t>1/27/22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2677-4A5B-4F3A-A847-69FDB80B8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910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1056-3E7D-4A87-B126-8DC8F873F06E}" type="datetimeFigureOut">
              <a:rPr lang="en-US" smtClean="0"/>
              <a:t>1/27/22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2677-4A5B-4F3A-A847-69FDB80B8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078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1056-3E7D-4A87-B126-8DC8F873F06E}" type="datetimeFigureOut">
              <a:rPr lang="en-US" smtClean="0"/>
              <a:t>1/27/22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892677-4A5B-4F3A-A847-69FDB80B8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15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49" r:id="rId7"/>
    <p:sldLayoutId id="2147483650" r:id="rId8"/>
    <p:sldLayoutId id="214748365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9.gif"/><Relationship Id="rId7" Type="http://schemas.openxmlformats.org/officeDocument/2006/relationships/slide" Target="slide6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slide" Target="slide9.xml"/><Relationship Id="rId4" Type="http://schemas.openxmlformats.org/officeDocument/2006/relationships/image" Target="../media/image10.gif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14303" y="1586959"/>
            <a:ext cx="7653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HỌC VẦN LỚP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09109" y="295629"/>
            <a:ext cx="786391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1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2" y="2"/>
            <a:ext cx="864108" cy="864108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27580" y="5850075"/>
            <a:ext cx="5826977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252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2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Lê Long </a:t>
            </a:r>
            <a:r>
              <a:rPr lang="en-US" sz="252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2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Trâm</a:t>
            </a:r>
            <a:r>
              <a:rPr lang="en-US" sz="252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78400" y="3169521"/>
            <a:ext cx="4321576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92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en-US" sz="792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792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ưi</a:t>
            </a:r>
            <a:r>
              <a:rPr lang="en-US" sz="792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26266" y="3651961"/>
            <a:ext cx="160415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4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4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101:</a:t>
            </a:r>
          </a:p>
        </p:txBody>
      </p:sp>
    </p:spTree>
    <p:extLst>
      <p:ext uri="{BB962C8B-B14F-4D97-AF65-F5344CB8AC3E}">
        <p14:creationId xmlns:p14="http://schemas.microsoft.com/office/powerpoint/2010/main" val="396707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71">
        <p:split orient="vert"/>
      </p:transition>
    </mc:Choice>
    <mc:Fallback xmlns="">
      <p:transition spd="slow" advTm="727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00048" y="848693"/>
            <a:ext cx="3284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­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65" y="810198"/>
            <a:ext cx="4546077" cy="511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00048" y="2479009"/>
            <a:ext cx="1801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­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490436" y="848692"/>
            <a:ext cx="19459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ưi</a:t>
            </a:r>
            <a:endParaRPr lang="en-US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44546" y="2479009"/>
            <a:ext cx="19459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ưi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90436" y="4487798"/>
            <a:ext cx="19459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ưi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62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5818" y="1093622"/>
            <a:ext cx="42492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2719" y="2764579"/>
            <a:ext cx="172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13100" y="2764578"/>
            <a:ext cx="172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5174" y="1093622"/>
            <a:ext cx="27097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13100" y="4745778"/>
            <a:ext cx="172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37290" y="908956"/>
            <a:ext cx="3284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gửi thư­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37290" y="2539272"/>
            <a:ext cx="1801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gửi ­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91126" y="908955"/>
            <a:ext cx="2235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ưi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57671" y="2539271"/>
            <a:ext cx="19459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ưi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07375" y="4745777"/>
            <a:ext cx="19459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ưi</a:t>
            </a:r>
          </a:p>
        </p:txBody>
      </p:sp>
    </p:spTree>
    <p:extLst>
      <p:ext uri="{BB962C8B-B14F-4D97-AF65-F5344CB8AC3E}">
        <p14:creationId xmlns:p14="http://schemas.microsoft.com/office/powerpoint/2010/main" val="217127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334795" y="2590845"/>
            <a:ext cx="3398005" cy="2872135"/>
          </a:xfrm>
          <a:prstGeom prst="ellipse">
            <a:avLst/>
          </a:prstGeom>
          <a:solidFill>
            <a:srgbClr val="FF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99" tIns="42199" rIns="84399" bIns="42199" rtlCol="0" anchor="ctr"/>
          <a:lstStyle/>
          <a:p>
            <a:pPr algn="ctr" defTabSz="844062"/>
            <a:endParaRPr lang="en-US" sz="1663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627163" y="2620884"/>
            <a:ext cx="3398005" cy="2872135"/>
          </a:xfrm>
          <a:prstGeom prst="ellipse">
            <a:avLst/>
          </a:prstGeom>
          <a:solidFill>
            <a:srgbClr val="FF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399" tIns="42199" rIns="84399" bIns="42199" rtlCol="0" anchor="ctr"/>
          <a:lstStyle/>
          <a:p>
            <a:pPr algn="ctr" defTabSz="844062"/>
            <a:endParaRPr lang="en-US" sz="1663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16940" y="3011161"/>
            <a:ext cx="3433716" cy="156965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9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endParaRPr lang="en-US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87308" y="3107145"/>
            <a:ext cx="4277712" cy="156965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9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ưi</a:t>
            </a:r>
            <a:endParaRPr lang="en-US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组合 1">
            <a:extLst>
              <a:ext uri="{FF2B5EF4-FFF2-40B4-BE49-F238E27FC236}">
                <a16:creationId xmlns:a16="http://schemas.microsoft.com/office/drawing/2014/main" id="{93ABBE59-6086-4F44-9FEF-325A81E5CF27}"/>
              </a:ext>
            </a:extLst>
          </p:cNvPr>
          <p:cNvGrpSpPr/>
          <p:nvPr/>
        </p:nvGrpSpPr>
        <p:grpSpPr>
          <a:xfrm>
            <a:off x="2922308" y="561743"/>
            <a:ext cx="6336411" cy="1365660"/>
            <a:chOff x="1593845" y="1357993"/>
            <a:chExt cx="5281800" cy="3232919"/>
          </a:xfrm>
        </p:grpSpPr>
        <p:sp>
          <p:nvSpPr>
            <p:cNvPr id="14" name="思想气泡: 云 6">
              <a:extLst>
                <a:ext uri="{FF2B5EF4-FFF2-40B4-BE49-F238E27FC236}">
                  <a16:creationId xmlns:a16="http://schemas.microsoft.com/office/drawing/2014/main" id="{84493B8D-0103-4268-86C3-CA5C97ABD342}"/>
                </a:ext>
              </a:extLst>
            </p:cNvPr>
            <p:cNvSpPr/>
            <p:nvPr/>
          </p:nvSpPr>
          <p:spPr>
            <a:xfrm>
              <a:off x="1593845" y="1357993"/>
              <a:ext cx="5281800" cy="3232919"/>
            </a:xfrm>
            <a:prstGeom prst="cloudCallout">
              <a:avLst>
                <a:gd name="adj1" fmla="val 72724"/>
                <a:gd name="adj2" fmla="val 47294"/>
              </a:avLst>
            </a:prstGeom>
            <a:solidFill>
              <a:srgbClr val="7DC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矩形 7">
              <a:extLst>
                <a:ext uri="{FF2B5EF4-FFF2-40B4-BE49-F238E27FC236}">
                  <a16:creationId xmlns:a16="http://schemas.microsoft.com/office/drawing/2014/main" id="{6F4EE2F4-2376-41CC-8EB4-6D188A92FABB}"/>
                </a:ext>
              </a:extLst>
            </p:cNvPr>
            <p:cNvSpPr/>
            <p:nvPr/>
          </p:nvSpPr>
          <p:spPr>
            <a:xfrm>
              <a:off x="2473890" y="2248747"/>
              <a:ext cx="3624413" cy="7285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思源黑体 CN Medium" panose="020B0600000000000000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3681881" y="918657"/>
            <a:ext cx="4817268" cy="6042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4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en-US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4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ưi</a:t>
            </a:r>
            <a:endParaRPr lang="en-US" sz="4800" b="1" i="1" dirty="0">
              <a:solidFill>
                <a:srgbClr val="FF0000"/>
              </a:solidFill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E4B2DD-0E1E-429E-BBBA-89D9A27CFAE0}"/>
              </a:ext>
            </a:extLst>
          </p:cNvPr>
          <p:cNvSpPr txBox="1"/>
          <p:nvPr/>
        </p:nvSpPr>
        <p:spPr>
          <a:xfrm>
            <a:off x="3438045" y="3011153"/>
            <a:ext cx="108005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4C1ED06-3B7B-4375-B726-4A8106515F53}"/>
              </a:ext>
            </a:extLst>
          </p:cNvPr>
          <p:cNvSpPr txBox="1"/>
          <p:nvPr/>
        </p:nvSpPr>
        <p:spPr>
          <a:xfrm>
            <a:off x="7686149" y="3104621"/>
            <a:ext cx="108005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215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16" grpId="0"/>
      <p:bldP spid="12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8" b="15805"/>
          <a:stretch/>
        </p:blipFill>
        <p:spPr>
          <a:xfrm>
            <a:off x="-1" y="0"/>
            <a:ext cx="11968843" cy="6547757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877786" y="3380014"/>
            <a:ext cx="571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9127671" y="3380014"/>
            <a:ext cx="783772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050469" y="6417128"/>
            <a:ext cx="647701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576205" y="6433457"/>
            <a:ext cx="783772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592534" y="3380014"/>
            <a:ext cx="100420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576205" y="3467101"/>
            <a:ext cx="100420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512876" y="6433457"/>
            <a:ext cx="7048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0512876" y="6520541"/>
            <a:ext cx="7048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41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2" name="图片 67591" descr="PPT素材-0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342" y="-1056681"/>
            <a:ext cx="7870372" cy="770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711246" y="4060102"/>
            <a:ext cx="4476750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ưi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392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c78f838d1ae7d68a22e392a9e53db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725" y="563563"/>
            <a:ext cx="12277725" cy="5187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026694" y="828743"/>
            <a:ext cx="41386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0" dirty="0">
                <a:solidFill>
                  <a:schemeClr val="bg1"/>
                </a:solidFill>
                <a:latin typeface="UTM Avo" panose="02040603050506020204" pitchFamily="18" charset="0"/>
                <a:ea typeface="Yu Gothic Light" panose="020B0300000000000000" pitchFamily="34" charset="-128"/>
              </a:rPr>
              <a:t>4. </a:t>
            </a:r>
            <a:r>
              <a:rPr lang="en-US" altLang="zh-CN" sz="4000" b="0" dirty="0" err="1">
                <a:solidFill>
                  <a:schemeClr val="bg1"/>
                </a:solidFill>
                <a:latin typeface="UTM Avo" panose="02040603050506020204" pitchFamily="18" charset="0"/>
                <a:ea typeface="Yu Gothic Light" panose="020B0300000000000000" pitchFamily="34" charset="-128"/>
              </a:rPr>
              <a:t>Tập</a:t>
            </a:r>
            <a:r>
              <a:rPr lang="en-US" altLang="zh-CN" sz="4000" b="0" dirty="0">
                <a:solidFill>
                  <a:schemeClr val="bg1"/>
                </a:solidFill>
                <a:latin typeface="UTM Avo" panose="02040603050506020204" pitchFamily="18" charset="0"/>
                <a:ea typeface="Yu Gothic Light" panose="020B0300000000000000" pitchFamily="34" charset="-128"/>
              </a:rPr>
              <a:t> </a:t>
            </a:r>
            <a:r>
              <a:rPr lang="en-US" altLang="zh-CN" sz="4000" b="0" dirty="0" err="1">
                <a:solidFill>
                  <a:schemeClr val="bg1"/>
                </a:solidFill>
                <a:latin typeface="UTM Avo" panose="02040603050506020204" pitchFamily="18" charset="0"/>
                <a:ea typeface="Yu Gothic Light" panose="020B0300000000000000" pitchFamily="34" charset="-128"/>
              </a:rPr>
              <a:t>viết</a:t>
            </a:r>
            <a:endParaRPr lang="zh-CN" altLang="en-US" sz="4000" b="0" dirty="0">
              <a:solidFill>
                <a:schemeClr val="bg1"/>
              </a:solidFill>
              <a:latin typeface="UTM Avo" panose="02040603050506020204" pitchFamily="18" charset="0"/>
              <a:ea typeface="Yu Gothic Light" panose="020B0300000000000000" pitchFamily="34" charset="-128"/>
            </a:endParaRP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6650" y="2706208"/>
            <a:ext cx="10158700" cy="144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0561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8741507060630771785.mp4">
            <a:hlinkClick r:id="" action="ppaction://media"/>
            <a:extLst>
              <a:ext uri="{FF2B5EF4-FFF2-40B4-BE49-F238E27FC236}">
                <a16:creationId xmlns:a16="http://schemas.microsoft.com/office/drawing/2014/main" id="{BE05A353-848A-8342-B1ED-C4996A6E4B3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3100" y="381000"/>
            <a:ext cx="108458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4235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5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D2D7BD-A422-094C-969B-6BADE2D00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15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472961791164154257.mp4">
            <a:hlinkClick r:id="" action="ppaction://media"/>
            <a:extLst>
              <a:ext uri="{FF2B5EF4-FFF2-40B4-BE49-F238E27FC236}">
                <a16:creationId xmlns:a16="http://schemas.microsoft.com/office/drawing/2014/main" id="{192EE590-647C-9C49-A3A6-9EA40CAA846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3100" y="381000"/>
            <a:ext cx="108458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31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D2D7BD-A422-094C-969B-6BADE2D00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402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82D8FB-4D68-4C7E-B5E2-155662CADB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7" b="6598"/>
          <a:stretch/>
        </p:blipFill>
        <p:spPr>
          <a:xfrm>
            <a:off x="0" y="342900"/>
            <a:ext cx="12192000" cy="65151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 idx="4294967295"/>
          </p:nvPr>
        </p:nvSpPr>
        <p:spPr>
          <a:xfrm>
            <a:off x="752475" y="2143125"/>
            <a:ext cx="10687050" cy="2286000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dirty="0">
                <a:solidFill>
                  <a:srgbClr val="00206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KHỞI ĐỘNG:</a:t>
            </a:r>
            <a:b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</a:b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Trò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chơi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: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Khỉ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đột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học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bài</a:t>
            </a:r>
            <a:endParaRPr lang="en-US" sz="5400" b="1" dirty="0">
              <a:solidFill>
                <a:srgbClr val="FF0000"/>
              </a:solidFill>
              <a:latin typeface="UTM Avo" panose="02040603050506020204" pitchFamily="18" charset="0"/>
              <a:ea typeface="Frankfurter" pitchFamily="2" charset="0"/>
              <a:cs typeface="Frankfurt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407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:a16="http://schemas.microsoft.com/office/drawing/2014/main" id="{40C981F9-5714-4FF2-B826-464BBC6388F4}"/>
              </a:ext>
            </a:extLst>
          </p:cNvPr>
          <p:cNvGrpSpPr/>
          <p:nvPr/>
        </p:nvGrpSpPr>
        <p:grpSpPr>
          <a:xfrm>
            <a:off x="7862712" y="5128477"/>
            <a:ext cx="1718993" cy="1313980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:a16="http://schemas.microsoft.com/office/drawing/2014/main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:a16="http://schemas.microsoft.com/office/drawing/2014/main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:a16="http://schemas.microsoft.com/office/drawing/2014/main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308336" y="714132"/>
            <a:ext cx="2883664" cy="572283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10367224" y="4458241"/>
            <a:ext cx="7085352" cy="2067434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:a16="http://schemas.microsoft.com/office/drawing/2014/main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1" y="1207153"/>
            <a:ext cx="775680" cy="718456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:a16="http://schemas.microsoft.com/office/drawing/2014/main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309561" y="431342"/>
            <a:ext cx="544288" cy="40684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:a16="http://schemas.microsoft.com/office/drawing/2014/main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95" y="415543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17116A6-DC4B-4A55-A9AD-8986E1FC76A5}"/>
              </a:ext>
            </a:extLst>
          </p:cNvPr>
          <p:cNvSpPr txBox="1"/>
          <p:nvPr/>
        </p:nvSpPr>
        <p:spPr>
          <a:xfrm flipH="1">
            <a:off x="3610985" y="2005659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GIẢI LAO</a:t>
            </a:r>
          </a:p>
        </p:txBody>
      </p:sp>
    </p:spTree>
    <p:extLst>
      <p:ext uri="{BB962C8B-B14F-4D97-AF65-F5344CB8AC3E}">
        <p14:creationId xmlns:p14="http://schemas.microsoft.com/office/powerpoint/2010/main" val="4126256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68" b="13585"/>
          <a:stretch/>
        </p:blipFill>
        <p:spPr>
          <a:xfrm>
            <a:off x="228600" y="841829"/>
            <a:ext cx="11734800" cy="58347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1DA466-8D14-4DD1-9F72-2F109BC1D47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38" b="97033" l="7916" r="93931">
                        <a14:foregroundMark x1="80739" y1="27300" x2="82586" y2="79525"/>
                        <a14:foregroundMark x1="82586" y1="79525" x2="21636" y2="73294"/>
                        <a14:foregroundMark x1="21636" y1="73294" x2="9499" y2="45401"/>
                        <a14:foregroundMark x1="9499" y1="45401" x2="37995" y2="20475"/>
                        <a14:foregroundMark x1="37995" y1="20475" x2="66227" y2="18398"/>
                        <a14:foregroundMark x1="66227" y1="18398" x2="83113" y2="20178"/>
                        <a14:foregroundMark x1="51187" y1="40950" x2="64644" y2="40950"/>
                        <a14:foregroundMark x1="66227" y1="19288" x2="37995" y2="14540"/>
                        <a14:foregroundMark x1="37995" y1="14540" x2="35884" y2="17507"/>
                        <a14:foregroundMark x1="35884" y1="17507" x2="29288" y2="74481"/>
                        <a14:foregroundMark x1="26121" y1="60831" x2="27704" y2="28190"/>
                        <a14:foregroundMark x1="27704" y1="28190" x2="25330" y2="62611"/>
                        <a14:foregroundMark x1="25330" y1="62611" x2="26913" y2="69139"/>
                        <a14:foregroundMark x1="20580" y1="21958" x2="13984" y2="52226"/>
                        <a14:foregroundMark x1="13984" y1="52226" x2="41161" y2="85460"/>
                        <a14:foregroundMark x1="41161" y1="85460" x2="74670" y2="93472"/>
                        <a14:foregroundMark x1="74670" y1="93472" x2="91557" y2="69436"/>
                        <a14:foregroundMark x1="91557" y1="69436" x2="88918" y2="28487"/>
                        <a14:foregroundMark x1="88918" y1="28487" x2="59894" y2="5638"/>
                        <a14:foregroundMark x1="59894" y1="5638" x2="26385" y2="22552"/>
                        <a14:foregroundMark x1="26385" y1="22552" x2="25330" y2="24629"/>
                        <a14:foregroundMark x1="88127" y1="61721" x2="51187" y2="81602"/>
                        <a14:foregroundMark x1="51187" y1="81602" x2="62269" y2="91691"/>
                        <a14:foregroundMark x1="58311" y1="90801" x2="29815" y2="83086"/>
                        <a14:foregroundMark x1="29815" y1="83086" x2="18206" y2="44510"/>
                        <a14:foregroundMark x1="15567" y1="47181" x2="25594" y2="80415"/>
                        <a14:foregroundMark x1="25594" y1="80415" x2="66755" y2="90801"/>
                        <a14:foregroundMark x1="66755" y1="90801" x2="96042" y2="65282"/>
                        <a14:foregroundMark x1="96042" y1="65282" x2="93140" y2="25519"/>
                        <a14:foregroundMark x1="93140" y1="25519" x2="51979" y2="7418"/>
                        <a14:foregroundMark x1="51979" y1="7418" x2="17678" y2="39466"/>
                        <a14:foregroundMark x1="17678" y1="39466" x2="16359" y2="48071"/>
                        <a14:foregroundMark x1="53562" y1="32047" x2="44591" y2="45401"/>
                        <a14:foregroundMark x1="44591" y1="37389" x2="47757" y2="51929"/>
                        <a14:foregroundMark x1="48549" y1="40059" x2="44591" y2="65282"/>
                        <a14:foregroundMark x1="34301" y1="50148" x2="31662" y2="70030"/>
                        <a14:foregroundMark x1="26121" y1="58160" x2="29288" y2="76261"/>
                        <a14:foregroundMark x1="25330" y1="44510" x2="28496" y2="67062"/>
                        <a14:foregroundMark x1="28496" y1="40950" x2="26121" y2="54599"/>
                        <a14:foregroundMark x1="26121" y1="32047" x2="22164" y2="64392"/>
                        <a14:foregroundMark x1="22164" y1="64392" x2="13193" y2="70920"/>
                        <a14:foregroundMark x1="10818" y1="37389" x2="14776" y2="70920"/>
                        <a14:foregroundMark x1="13193" y1="36499" x2="16359" y2="67062"/>
                        <a14:foregroundMark x1="13984" y1="32047" x2="12401" y2="78042"/>
                        <a14:foregroundMark x1="12401" y1="78042" x2="11609" y2="58160"/>
                        <a14:foregroundMark x1="11609" y1="25519" x2="13193" y2="86053"/>
                        <a14:foregroundMark x1="8443" y1="40059" x2="24538" y2="95252"/>
                        <a14:foregroundMark x1="24538" y1="83383" x2="45383" y2="88131"/>
                        <a14:foregroundMark x1="39842" y1="83383" x2="61478" y2="89021"/>
                        <a14:foregroundMark x1="36675" y1="90801" x2="57520" y2="97033"/>
                        <a14:foregroundMark x1="54354" y1="93472" x2="81530" y2="92582"/>
                        <a14:foregroundMark x1="73615" y1="89911" x2="91293" y2="75371"/>
                        <a14:foregroundMark x1="88918" y1="74481" x2="93931" y2="33234"/>
                        <a14:foregroundMark x1="93931" y1="33234" x2="64644" y2="9496"/>
                        <a14:foregroundMark x1="64644" y1="9496" x2="29551" y2="15727"/>
                        <a14:foregroundMark x1="29551" y1="15727" x2="25330" y2="25519"/>
                      </a14:backgroundRemoval>
                    </a14:imgEffect>
                    <a14:imgEffect>
                      <a14:saturation sat="2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74117" y="460000"/>
            <a:ext cx="1804762" cy="16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695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Box 6"/>
          <p:cNvSpPr txBox="1">
            <a:spLocks noChangeArrowheads="1"/>
          </p:cNvSpPr>
          <p:nvPr/>
        </p:nvSpPr>
        <p:spPr bwMode="auto">
          <a:xfrm>
            <a:off x="4237837" y="462285"/>
            <a:ext cx="4495718" cy="5847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LUYỆN ĐỌC TỪ KHÓ </a:t>
            </a:r>
          </a:p>
        </p:txBody>
      </p:sp>
      <p:grpSp>
        <p:nvGrpSpPr>
          <p:cNvPr id="18436" name="Group 16"/>
          <p:cNvGrpSpPr>
            <a:grpSpLocks/>
          </p:cNvGrpSpPr>
          <p:nvPr/>
        </p:nvGrpSpPr>
        <p:grpSpPr bwMode="auto">
          <a:xfrm>
            <a:off x="1622943" y="1388453"/>
            <a:ext cx="9453369" cy="4013791"/>
            <a:chOff x="6423096" y="1754247"/>
            <a:chExt cx="4696767" cy="4014174"/>
          </a:xfrm>
        </p:grpSpPr>
        <p:sp>
          <p:nvSpPr>
            <p:cNvPr id="18437" name="TextBox 8"/>
            <p:cNvSpPr txBox="1">
              <a:spLocks noChangeArrowheads="1"/>
            </p:cNvSpPr>
            <p:nvPr/>
          </p:nvSpPr>
          <p:spPr bwMode="auto">
            <a:xfrm>
              <a:off x="6423096" y="1913476"/>
              <a:ext cx="1553991" cy="923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5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xuống</a:t>
              </a:r>
              <a:r>
                <a:rPr lang="en-US" altLang="en-US" sz="5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5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đất</a:t>
              </a:r>
              <a:endParaRPr lang="en-US" alt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38" name="TextBox 9"/>
            <p:cNvSpPr txBox="1">
              <a:spLocks noChangeArrowheads="1"/>
            </p:cNvSpPr>
            <p:nvPr/>
          </p:nvSpPr>
          <p:spPr bwMode="auto">
            <a:xfrm>
              <a:off x="8846754" y="1754247"/>
              <a:ext cx="1473552" cy="923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5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en-US" sz="5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gửi</a:t>
              </a:r>
              <a:r>
                <a:rPr lang="en-US" altLang="en-US" sz="5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5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tặng</a:t>
              </a:r>
              <a:endParaRPr lang="en-US" alt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39" name="TextBox 10"/>
            <p:cNvSpPr txBox="1">
              <a:spLocks noChangeArrowheads="1"/>
            </p:cNvSpPr>
            <p:nvPr/>
          </p:nvSpPr>
          <p:spPr bwMode="auto">
            <a:xfrm>
              <a:off x="6423096" y="3291917"/>
              <a:ext cx="1401077" cy="923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5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gãy</a:t>
              </a:r>
              <a:r>
                <a:rPr lang="en-US" altLang="en-US" sz="5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5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cành</a:t>
              </a:r>
              <a:endParaRPr lang="en-US" alt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41" name="TextBox 12"/>
            <p:cNvSpPr txBox="1">
              <a:spLocks noChangeArrowheads="1"/>
            </p:cNvSpPr>
            <p:nvPr/>
          </p:nvSpPr>
          <p:spPr bwMode="auto">
            <a:xfrm>
              <a:off x="9112038" y="3195403"/>
              <a:ext cx="1114363" cy="923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5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đội</a:t>
              </a:r>
              <a:r>
                <a:rPr lang="en-US" altLang="en-US" sz="5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5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đất</a:t>
              </a:r>
              <a:endParaRPr lang="en-US" alt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43" name="TextBox 14"/>
            <p:cNvSpPr txBox="1">
              <a:spLocks noChangeArrowheads="1"/>
            </p:cNvSpPr>
            <p:nvPr/>
          </p:nvSpPr>
          <p:spPr bwMode="auto">
            <a:xfrm>
              <a:off x="6423096" y="4752661"/>
              <a:ext cx="1143830" cy="1015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60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sụt</a:t>
              </a:r>
              <a:r>
                <a:rPr lang="en-US" altLang="en-US" sz="60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60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sùi</a:t>
              </a:r>
              <a:endParaRPr lang="en-US" alt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4"/>
            <p:cNvSpPr txBox="1">
              <a:spLocks noChangeArrowheads="1"/>
            </p:cNvSpPr>
            <p:nvPr/>
          </p:nvSpPr>
          <p:spPr bwMode="auto">
            <a:xfrm>
              <a:off x="8818822" y="4752661"/>
              <a:ext cx="2301041" cy="1015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60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bám</a:t>
              </a:r>
              <a:r>
                <a:rPr lang="en-US" altLang="en-US" sz="60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60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cánh</a:t>
              </a:r>
              <a:r>
                <a:rPr lang="en-US" altLang="en-US" sz="60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60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tay</a:t>
              </a:r>
              <a:endParaRPr lang="en-US" alt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1677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" t="4797" r="30341" b="13960"/>
          <a:stretch/>
        </p:blipFill>
        <p:spPr>
          <a:xfrm>
            <a:off x="634206" y="651351"/>
            <a:ext cx="10907486" cy="538842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77686" y="1077685"/>
            <a:ext cx="408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77686" y="1734851"/>
            <a:ext cx="408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07872" y="2360779"/>
            <a:ext cx="408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12228" y="2883899"/>
            <a:ext cx="408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51019" y="3520108"/>
            <a:ext cx="408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232807" y="4744751"/>
            <a:ext cx="408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6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50ACB50-AB91-3549-A957-789A7155114E}"/>
              </a:ext>
            </a:extLst>
          </p:cNvPr>
          <p:cNvCxnSpPr/>
          <p:nvPr/>
        </p:nvCxnSpPr>
        <p:spPr>
          <a:xfrm flipH="1">
            <a:off x="6743700" y="1181100"/>
            <a:ext cx="266700" cy="7239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515529D-E545-034B-B9D5-8207B54872A8}"/>
              </a:ext>
            </a:extLst>
          </p:cNvPr>
          <p:cNvCxnSpPr>
            <a:cxnSpLocks/>
          </p:cNvCxnSpPr>
          <p:nvPr/>
        </p:nvCxnSpPr>
        <p:spPr>
          <a:xfrm flipH="1">
            <a:off x="6892925" y="1905000"/>
            <a:ext cx="234950" cy="55375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36E876-5E33-C746-B5FE-17A8BAA4BBF3}"/>
              </a:ext>
            </a:extLst>
          </p:cNvPr>
          <p:cNvCxnSpPr>
            <a:cxnSpLocks/>
          </p:cNvCxnSpPr>
          <p:nvPr/>
        </p:nvCxnSpPr>
        <p:spPr>
          <a:xfrm flipH="1">
            <a:off x="9625580" y="1853616"/>
            <a:ext cx="152400" cy="55375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E97093-5B28-384B-AB95-CF6E9ECBD16E}"/>
              </a:ext>
            </a:extLst>
          </p:cNvPr>
          <p:cNvCxnSpPr>
            <a:cxnSpLocks/>
          </p:cNvCxnSpPr>
          <p:nvPr/>
        </p:nvCxnSpPr>
        <p:spPr>
          <a:xfrm flipH="1">
            <a:off x="10272486" y="2461795"/>
            <a:ext cx="232228" cy="49306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4DBCFF0-E08D-DE44-AB96-872A083F1DB8}"/>
              </a:ext>
            </a:extLst>
          </p:cNvPr>
          <p:cNvCxnSpPr>
            <a:cxnSpLocks/>
          </p:cNvCxnSpPr>
          <p:nvPr/>
        </p:nvCxnSpPr>
        <p:spPr>
          <a:xfrm flipH="1">
            <a:off x="9102725" y="3556787"/>
            <a:ext cx="234950" cy="55375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3C5A168-FCFE-554C-A88A-9A64B9856648}"/>
              </a:ext>
            </a:extLst>
          </p:cNvPr>
          <p:cNvCxnSpPr>
            <a:cxnSpLocks/>
          </p:cNvCxnSpPr>
          <p:nvPr/>
        </p:nvCxnSpPr>
        <p:spPr>
          <a:xfrm flipH="1">
            <a:off x="3616325" y="5384800"/>
            <a:ext cx="234950" cy="55375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829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26" grpId="0"/>
      <p:bldP spid="2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3841" r="476" b="8588"/>
          <a:stretch/>
        </p:blipFill>
        <p:spPr>
          <a:xfrm>
            <a:off x="228600" y="475488"/>
            <a:ext cx="11734800" cy="580812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019074-18C3-0441-A5A9-B40996ACC234}"/>
              </a:ext>
            </a:extLst>
          </p:cNvPr>
          <p:cNvSpPr txBox="1"/>
          <p:nvPr/>
        </p:nvSpPr>
        <p:spPr>
          <a:xfrm>
            <a:off x="417286" y="1204685"/>
            <a:ext cx="459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B3DC85-A402-4746-AE51-DDA4A17F5A2D}"/>
              </a:ext>
            </a:extLst>
          </p:cNvPr>
          <p:cNvSpPr txBox="1"/>
          <p:nvPr/>
        </p:nvSpPr>
        <p:spPr>
          <a:xfrm>
            <a:off x="506186" y="4760685"/>
            <a:ext cx="459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53074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Kết quả hình ảnh cho boneca palito escola | Школьные проекты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33" y="200538"/>
            <a:ext cx="10363919" cy="543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88258" y="3429000"/>
            <a:ext cx="8574814" cy="1383171"/>
          </a:xfrm>
          <a:prstGeom prst="rect">
            <a:avLst/>
          </a:prstGeom>
          <a:noFill/>
        </p:spPr>
        <p:txBody>
          <a:bodyPr wrap="square" lIns="40104" tIns="20052" rIns="40104" bIns="20052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725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TÌM HIỂU BÀI</a:t>
            </a:r>
          </a:p>
        </p:txBody>
      </p:sp>
    </p:spTree>
    <p:extLst>
      <p:ext uri="{BB962C8B-B14F-4D97-AF65-F5344CB8AC3E}">
        <p14:creationId xmlns:p14="http://schemas.microsoft.com/office/powerpoint/2010/main" val="3611970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3730625" y="493490"/>
            <a:ext cx="4487907" cy="8933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800" b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4800" b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4800" b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en-US" sz="4800" b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1355" y="1976496"/>
            <a:ext cx="3765114" cy="8460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4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b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b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1354" y="3439192"/>
            <a:ext cx="3765115" cy="85658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4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4000" b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4000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4000" b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4583113" y="1943100"/>
            <a:ext cx="758190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40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40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40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40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ủi</a:t>
            </a:r>
            <a:endParaRPr lang="en-US" sz="4000" b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583113" y="3278188"/>
            <a:ext cx="7608887" cy="96043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36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36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6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36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36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6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3600" b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3751263" y="2806700"/>
            <a:ext cx="831850" cy="60960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4657725" y="4473575"/>
            <a:ext cx="7534275" cy="9350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40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40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40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0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lang="en-US" sz="40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4000" b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4864" y="4798294"/>
            <a:ext cx="3751605" cy="8460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4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4000" b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4000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endParaRPr lang="en-US" sz="4000" b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3730625" y="2822575"/>
            <a:ext cx="963613" cy="1062038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endCxn id="14" idx="1"/>
          </p:cNvCxnSpPr>
          <p:nvPr/>
        </p:nvCxnSpPr>
        <p:spPr>
          <a:xfrm flipV="1">
            <a:off x="3730625" y="4940300"/>
            <a:ext cx="927100" cy="261938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90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504"/>
            <a:ext cx="12192000" cy="524067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93316" y="4858057"/>
            <a:ext cx="741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Củng</a:t>
            </a:r>
            <a:r>
              <a:rPr lang="en-US" sz="80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80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cố</a:t>
            </a:r>
            <a:endParaRPr lang="en-US" sz="8000" b="1" dirty="0">
              <a:solidFill>
                <a:srgbClr val="FF0000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1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60" y="3474721"/>
            <a:ext cx="3029536" cy="338328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94319" y="3133725"/>
            <a:ext cx="2670517" cy="3724275"/>
          </a:xfrm>
          <a:prstGeom prst="rect">
            <a:avLst/>
          </a:prstGeom>
        </p:spPr>
      </p:pic>
      <p:sp>
        <p:nvSpPr>
          <p:cNvPr id="45" name="Flowchart: Decision 44">
            <a:hlinkClick r:id="rId5" action="ppaction://hlinksldjump"/>
          </p:cNvPr>
          <p:cNvSpPr/>
          <p:nvPr/>
        </p:nvSpPr>
        <p:spPr>
          <a:xfrm>
            <a:off x="4346917" y="799513"/>
            <a:ext cx="1897087" cy="1169963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47" name="Flowchart: Decision 46">
            <a:hlinkClick r:id="rId5" action="ppaction://hlinksldjump"/>
          </p:cNvPr>
          <p:cNvSpPr/>
          <p:nvPr/>
        </p:nvSpPr>
        <p:spPr>
          <a:xfrm>
            <a:off x="6244004" y="799513"/>
            <a:ext cx="1754687" cy="1169963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sp>
        <p:nvSpPr>
          <p:cNvPr id="49" name="Flowchart: Decision 48">
            <a:hlinkClick r:id="rId6" action="ppaction://hlinksldjump"/>
          </p:cNvPr>
          <p:cNvSpPr/>
          <p:nvPr/>
        </p:nvSpPr>
        <p:spPr>
          <a:xfrm>
            <a:off x="8004471" y="799512"/>
            <a:ext cx="1689521" cy="1169963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  <p:sp>
        <p:nvSpPr>
          <p:cNvPr id="50" name="Flowchart: Decision 49">
            <a:hlinkClick r:id="rId7" action="ppaction://hlinksldjump"/>
          </p:cNvPr>
          <p:cNvSpPr/>
          <p:nvPr/>
        </p:nvSpPr>
        <p:spPr>
          <a:xfrm>
            <a:off x="5393463" y="1418490"/>
            <a:ext cx="1701081" cy="1169963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</p:txBody>
      </p:sp>
      <p:sp>
        <p:nvSpPr>
          <p:cNvPr id="51" name="Flowchart: Decision 50">
            <a:hlinkClick r:id="rId8" action="ppaction://hlinksldjump"/>
          </p:cNvPr>
          <p:cNvSpPr/>
          <p:nvPr/>
        </p:nvSpPr>
        <p:spPr>
          <a:xfrm>
            <a:off x="7168039" y="1418490"/>
            <a:ext cx="1661304" cy="1169963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7976" y="7937"/>
            <a:ext cx="1338263" cy="580309"/>
          </a:xfrm>
          <a:prstGeom prst="rect">
            <a:avLst/>
          </a:prstGeom>
        </p:spPr>
      </p:pic>
      <p:sp>
        <p:nvSpPr>
          <p:cNvPr id="2" name="Smiley Face 1">
            <a:hlinkClick r:id="rId10" action="ppaction://hlinksldjump"/>
          </p:cNvPr>
          <p:cNvSpPr/>
          <p:nvPr/>
        </p:nvSpPr>
        <p:spPr>
          <a:xfrm>
            <a:off x="304800" y="5698836"/>
            <a:ext cx="1117600" cy="988291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07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49" grpId="0" animBg="1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ảnh nền pp\nhung-hinh-nen-powerpoint-chu-de-thien-nhien-dep-nhat-anh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orizontal Scroll 2"/>
          <p:cNvSpPr/>
          <p:nvPr/>
        </p:nvSpPr>
        <p:spPr>
          <a:xfrm>
            <a:off x="1356482" y="1865744"/>
            <a:ext cx="10311618" cy="1841679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latin typeface="UTM Avo" panose="02040603050506020204" pitchFamily="18" charset="0"/>
              </a:rPr>
              <a:t>Mẹ</a:t>
            </a:r>
            <a:r>
              <a:rPr lang="en-US" sz="4800" b="1" dirty="0">
                <a:latin typeface="UTM Avo" panose="02040603050506020204" pitchFamily="18" charset="0"/>
              </a:rPr>
              <a:t> </a:t>
            </a:r>
            <a:r>
              <a:rPr lang="en-US" sz="4800" b="1" dirty="0" err="1">
                <a:latin typeface="UTM Avo" panose="02040603050506020204" pitchFamily="18" charset="0"/>
              </a:rPr>
              <a:t>mua</a:t>
            </a:r>
            <a:r>
              <a:rPr lang="en-US" sz="4800" b="1" dirty="0">
                <a:latin typeface="UTM Avo" panose="02040603050506020204" pitchFamily="18" charset="0"/>
              </a:rPr>
              <a:t> </a:t>
            </a:r>
            <a:r>
              <a:rPr lang="en-US" sz="4800" b="1" dirty="0" err="1">
                <a:latin typeface="UTM Avo" panose="02040603050506020204" pitchFamily="18" charset="0"/>
              </a:rPr>
              <a:t>cho</a:t>
            </a:r>
            <a:r>
              <a:rPr lang="en-US" sz="4800" b="1" dirty="0">
                <a:latin typeface="UTM Avo" panose="02040603050506020204" pitchFamily="18" charset="0"/>
              </a:rPr>
              <a:t> </a:t>
            </a:r>
            <a:r>
              <a:rPr lang="en-US" sz="4800" b="1" dirty="0" err="1">
                <a:latin typeface="UTM Avo" panose="02040603050506020204" pitchFamily="18" charset="0"/>
              </a:rPr>
              <a:t>bé</a:t>
            </a:r>
            <a:r>
              <a:rPr lang="en-US" sz="4800" b="1" dirty="0">
                <a:latin typeface="UTM Avo" panose="02040603050506020204" pitchFamily="18" charset="0"/>
              </a:rPr>
              <a:t> </a:t>
            </a:r>
            <a:r>
              <a:rPr lang="en-US" sz="4800" b="1" dirty="0" err="1">
                <a:latin typeface="UTM Avo" panose="02040603050506020204" pitchFamily="18" charset="0"/>
              </a:rPr>
              <a:t>trái</a:t>
            </a:r>
            <a:r>
              <a:rPr lang="en-US" sz="4800" b="1" dirty="0">
                <a:latin typeface="UTM Avo" panose="02040603050506020204" pitchFamily="18" charset="0"/>
              </a:rPr>
              <a:t> </a:t>
            </a:r>
            <a:r>
              <a:rPr lang="en-US" sz="4800" b="1" dirty="0" err="1">
                <a:latin typeface="UTM Avo" panose="02040603050506020204" pitchFamily="18" charset="0"/>
              </a:rPr>
              <a:t>ổi</a:t>
            </a:r>
            <a:r>
              <a:rPr lang="en-US" sz="4800" b="1" dirty="0">
                <a:latin typeface="UTM Avo" panose="02040603050506020204" pitchFamily="18" charset="0"/>
              </a:rPr>
              <a:t>.</a:t>
            </a:r>
            <a:endParaRPr lang="en-US" sz="4800" dirty="0">
              <a:latin typeface="UTM Avo" panose="02040603050506020204" pitchFamily="18" charset="0"/>
            </a:endParaRPr>
          </a:p>
        </p:txBody>
      </p:sp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8924925" y="5205046"/>
            <a:ext cx="2906005" cy="165295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Quay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Lại</a:t>
            </a:r>
            <a:endParaRPr lang="en-US" sz="3600" b="1" dirty="0"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976" y="7937"/>
            <a:ext cx="1338263" cy="58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89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ảnh nền pp\tuyen-tap-cac-mau-hinh-nen-powerpoint-de-thuong-nhat-hinh-anh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orizontal Scroll 2"/>
          <p:cNvSpPr/>
          <p:nvPr/>
        </p:nvSpPr>
        <p:spPr>
          <a:xfrm>
            <a:off x="897748" y="1856510"/>
            <a:ext cx="11062953" cy="2009103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4800" b="1" dirty="0" err="1">
                <a:latin typeface="UTM Avo" panose="02040603050506020204" pitchFamily="18" charset="0"/>
              </a:rPr>
              <a:t>Bà</a:t>
            </a:r>
            <a:r>
              <a:rPr lang="fr-FR" sz="4800" b="1" dirty="0">
                <a:latin typeface="UTM Avo" panose="02040603050506020204" pitchFamily="18" charset="0"/>
              </a:rPr>
              <a:t> </a:t>
            </a:r>
            <a:r>
              <a:rPr lang="fr-FR" sz="4800" b="1" dirty="0" err="1">
                <a:latin typeface="UTM Avo" panose="02040603050506020204" pitchFamily="18" charset="0"/>
              </a:rPr>
              <a:t>có</a:t>
            </a:r>
            <a:r>
              <a:rPr lang="fr-FR" sz="4800" b="1" dirty="0">
                <a:latin typeface="UTM Avo" panose="02040603050506020204" pitchFamily="18" charset="0"/>
              </a:rPr>
              <a:t> </a:t>
            </a:r>
            <a:r>
              <a:rPr lang="fr-FR" sz="4800" b="1" dirty="0" err="1">
                <a:latin typeface="UTM Avo" panose="02040603050506020204" pitchFamily="18" charset="0"/>
              </a:rPr>
              <a:t>nồi</a:t>
            </a:r>
            <a:r>
              <a:rPr lang="fr-FR" sz="4800" b="1" dirty="0">
                <a:latin typeface="UTM Avo" panose="02040603050506020204" pitchFamily="18" charset="0"/>
              </a:rPr>
              <a:t> </a:t>
            </a:r>
            <a:r>
              <a:rPr lang="fr-FR" sz="4800" b="1" dirty="0" err="1">
                <a:latin typeface="UTM Avo" panose="02040603050506020204" pitchFamily="18" charset="0"/>
              </a:rPr>
              <a:t>cơm</a:t>
            </a:r>
            <a:r>
              <a:rPr lang="fr-FR" sz="4800" b="1" dirty="0">
                <a:latin typeface="UTM Avo" panose="02040603050506020204" pitchFamily="18" charset="0"/>
              </a:rPr>
              <a:t> </a:t>
            </a:r>
            <a:r>
              <a:rPr lang="fr-FR" sz="4800" b="1" dirty="0" err="1">
                <a:latin typeface="UTM Avo" panose="02040603050506020204" pitchFamily="18" charset="0"/>
              </a:rPr>
              <a:t>mới</a:t>
            </a:r>
            <a:r>
              <a:rPr lang="fr-FR" sz="4800" b="1" dirty="0">
                <a:latin typeface="UTM Avo" panose="02040603050506020204" pitchFamily="18" charset="0"/>
              </a:rPr>
              <a:t>.</a:t>
            </a:r>
            <a:endParaRPr lang="en-US" sz="4800" dirty="0"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8963025" y="5205046"/>
            <a:ext cx="2867905" cy="165295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Quay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Lại</a:t>
            </a:r>
            <a:endParaRPr lang="en-US" sz="3600" b="1" dirty="0"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976" y="7937"/>
            <a:ext cx="1338263" cy="58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80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ảnh nền pp\hình_nền_powerpoint_dễ_thương_2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orizontal Scroll 2"/>
          <p:cNvSpPr/>
          <p:nvPr/>
        </p:nvSpPr>
        <p:spPr>
          <a:xfrm>
            <a:off x="1842248" y="609600"/>
            <a:ext cx="6313461" cy="5024581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4800" dirty="0">
              <a:latin typeface="UTM Avo" panose="02040603050506020204" pitchFamily="18" charset="0"/>
            </a:endParaRPr>
          </a:p>
          <a:p>
            <a:r>
              <a:rPr lang="en-US" sz="4800" dirty="0">
                <a:latin typeface="UTM Avo" panose="02040603050506020204" pitchFamily="18" charset="0"/>
              </a:rPr>
              <a:t>Con </a:t>
            </a:r>
            <a:r>
              <a:rPr lang="en-US" sz="4800" dirty="0" err="1">
                <a:latin typeface="UTM Avo" panose="02040603050506020204" pitchFamily="18" charset="0"/>
              </a:rPr>
              <a:t>bướm</a:t>
            </a:r>
            <a:r>
              <a:rPr lang="en-US" sz="4800" dirty="0">
                <a:latin typeface="UTM Avo" panose="02040603050506020204" pitchFamily="18" charset="0"/>
              </a:rPr>
              <a:t> </a:t>
            </a:r>
            <a:r>
              <a:rPr lang="en-US" sz="4800" dirty="0" err="1">
                <a:latin typeface="UTM Avo" panose="02040603050506020204" pitchFamily="18" charset="0"/>
              </a:rPr>
              <a:t>trắng</a:t>
            </a:r>
            <a:endParaRPr lang="en-US" sz="4800" dirty="0">
              <a:latin typeface="UTM Avo" panose="02040603050506020204" pitchFamily="18" charset="0"/>
            </a:endParaRPr>
          </a:p>
          <a:p>
            <a:r>
              <a:rPr lang="en-US" sz="4800" dirty="0" err="1">
                <a:latin typeface="UTM Avo" panose="02040603050506020204" pitchFamily="18" charset="0"/>
              </a:rPr>
              <a:t>Lượn</a:t>
            </a:r>
            <a:r>
              <a:rPr lang="en-US" sz="4800" dirty="0">
                <a:latin typeface="UTM Avo" panose="02040603050506020204" pitchFamily="18" charset="0"/>
              </a:rPr>
              <a:t> </a:t>
            </a:r>
            <a:r>
              <a:rPr lang="en-US" sz="4800" dirty="0" err="1">
                <a:latin typeface="UTM Avo" panose="02040603050506020204" pitchFamily="18" charset="0"/>
              </a:rPr>
              <a:t>vượn</a:t>
            </a:r>
            <a:r>
              <a:rPr lang="en-US" sz="4800" dirty="0">
                <a:latin typeface="UTM Avo" panose="02040603050506020204" pitchFamily="18" charset="0"/>
              </a:rPr>
              <a:t> </a:t>
            </a:r>
            <a:r>
              <a:rPr lang="en-US" sz="4800" dirty="0" err="1">
                <a:latin typeface="UTM Avo" panose="02040603050506020204" pitchFamily="18" charset="0"/>
              </a:rPr>
              <a:t>hồng</a:t>
            </a:r>
            <a:endParaRPr lang="en-US" sz="4800" dirty="0">
              <a:latin typeface="UTM Avo" panose="02040603050506020204" pitchFamily="18" charset="0"/>
            </a:endParaRPr>
          </a:p>
          <a:p>
            <a:r>
              <a:rPr lang="en-US" sz="4800" dirty="0" err="1">
                <a:latin typeface="UTM Avo" panose="02040603050506020204" pitchFamily="18" charset="0"/>
              </a:rPr>
              <a:t>Gặp</a:t>
            </a:r>
            <a:r>
              <a:rPr lang="en-US" sz="4800" dirty="0">
                <a:latin typeface="UTM Avo" panose="02040603050506020204" pitchFamily="18" charset="0"/>
              </a:rPr>
              <a:t> con </a:t>
            </a:r>
            <a:r>
              <a:rPr lang="en-US" sz="4800" dirty="0" err="1">
                <a:latin typeface="UTM Avo" panose="02040603050506020204" pitchFamily="18" charset="0"/>
              </a:rPr>
              <a:t>ong</a:t>
            </a:r>
            <a:endParaRPr lang="en-US" sz="4800" dirty="0">
              <a:latin typeface="UTM Avo" panose="02040603050506020204" pitchFamily="18" charset="0"/>
            </a:endParaRPr>
          </a:p>
          <a:p>
            <a:r>
              <a:rPr lang="en-US" sz="4800" dirty="0" err="1">
                <a:latin typeface="UTM Avo" panose="02040603050506020204" pitchFamily="18" charset="0"/>
              </a:rPr>
              <a:t>Đang</a:t>
            </a:r>
            <a:r>
              <a:rPr lang="en-US" sz="4800" dirty="0">
                <a:latin typeface="UTM Avo" panose="02040603050506020204" pitchFamily="18" charset="0"/>
              </a:rPr>
              <a:t> bay </a:t>
            </a:r>
            <a:r>
              <a:rPr lang="en-US" sz="4800" dirty="0" err="1">
                <a:latin typeface="UTM Avo" panose="02040603050506020204" pitchFamily="18" charset="0"/>
              </a:rPr>
              <a:t>vội</a:t>
            </a:r>
            <a:r>
              <a:rPr lang="en-US" sz="4800" dirty="0">
                <a:latin typeface="UTM Avo" panose="02040603050506020204" pitchFamily="18" charset="0"/>
              </a:rPr>
              <a:t>.</a:t>
            </a:r>
          </a:p>
          <a:p>
            <a:endParaRPr lang="en-US" sz="4800" dirty="0"/>
          </a:p>
        </p:txBody>
      </p:sp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8867775" y="5205046"/>
            <a:ext cx="2963155" cy="165295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Quay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Lại</a:t>
            </a:r>
            <a:endParaRPr lang="en-US" sz="3600" b="1" dirty="0"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976" y="7937"/>
            <a:ext cx="1338263" cy="58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101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ảnh nền pp\23-hinh-nen-mau-sang-bat-mat-va-tuyet-dep-1487822706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orizontal Scroll 2"/>
          <p:cNvSpPr/>
          <p:nvPr/>
        </p:nvSpPr>
        <p:spPr>
          <a:xfrm>
            <a:off x="2928225" y="1109225"/>
            <a:ext cx="4968866" cy="419244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 err="1">
                <a:latin typeface="UTM Avo" panose="02040603050506020204" pitchFamily="18" charset="0"/>
                <a:cs typeface="Times New Roman" panose="02020603050405020304" pitchFamily="18" charset="0"/>
              </a:rPr>
              <a:t>Mẹ</a:t>
            </a:r>
            <a:r>
              <a:rPr lang="en-US" sz="4000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Times New Roman" panose="02020603050405020304" pitchFamily="18" charset="0"/>
              </a:rPr>
              <a:t>tôi</a:t>
            </a:r>
            <a:r>
              <a:rPr lang="en-US" sz="4000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Times New Roman" panose="02020603050405020304" pitchFamily="18" charset="0"/>
              </a:rPr>
              <a:t>dặn</a:t>
            </a:r>
            <a:endParaRPr lang="en-US" sz="4000" dirty="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r>
              <a:rPr lang="en-US" sz="4000" dirty="0" err="1">
                <a:latin typeface="UTM Avo" panose="020406030505060202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Times New Roman" panose="02020603050405020304" pitchFamily="18" charset="0"/>
              </a:rPr>
              <a:t>chưa</a:t>
            </a:r>
            <a:r>
              <a:rPr lang="en-US" sz="4000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Times New Roman" panose="02020603050405020304" pitchFamily="18" charset="0"/>
              </a:rPr>
              <a:t>xong</a:t>
            </a:r>
            <a:endParaRPr lang="en-US" sz="4000" dirty="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r>
              <a:rPr lang="en-US" sz="4000" dirty="0" err="1">
                <a:latin typeface="UTM Avo" panose="02040603050506020204" pitchFamily="18" charset="0"/>
                <a:cs typeface="Times New Roman" panose="02020603050405020304" pitchFamily="18" charset="0"/>
              </a:rPr>
              <a:t>Đi</a:t>
            </a:r>
            <a:r>
              <a:rPr lang="en-US" sz="4000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Times New Roman" panose="02020603050405020304" pitchFamily="18" charset="0"/>
              </a:rPr>
              <a:t>chơi</a:t>
            </a:r>
            <a:r>
              <a:rPr lang="en-US" sz="4000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Times New Roman" panose="02020603050405020304" pitchFamily="18" charset="0"/>
              </a:rPr>
              <a:t>rong</a:t>
            </a:r>
            <a:endParaRPr lang="en-US" sz="4000" dirty="0"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r>
              <a:rPr lang="en-US" sz="4000" dirty="0" err="1">
                <a:latin typeface="UTM Avo" panose="02040603050506020204" pitchFamily="18" charset="0"/>
                <a:cs typeface="Times New Roman" panose="02020603050405020304" pitchFamily="18" charset="0"/>
              </a:rPr>
              <a:t>Mẹ</a:t>
            </a:r>
            <a:r>
              <a:rPr lang="en-US" sz="4000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UTM Avo" panose="02040603050506020204" pitchFamily="18" charset="0"/>
                <a:cs typeface="Times New Roman" panose="02020603050405020304" pitchFamily="18" charset="0"/>
              </a:rPr>
              <a:t>thích</a:t>
            </a:r>
            <a:r>
              <a:rPr lang="en-US" sz="4000" dirty="0"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9039225" y="5205046"/>
            <a:ext cx="2791705" cy="165295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Quay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Lại</a:t>
            </a:r>
            <a:endParaRPr lang="en-US" sz="3600" b="1" dirty="0"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976" y="7937"/>
            <a:ext cx="1338263" cy="58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596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677902" y="1847490"/>
            <a:ext cx="2965791" cy="2965791"/>
            <a:chOff x="2204854" y="2344461"/>
            <a:chExt cx="2471492" cy="2471492"/>
          </a:xfrm>
        </p:grpSpPr>
        <p:sp>
          <p:nvSpPr>
            <p:cNvPr id="13" name="Oval 12"/>
            <p:cNvSpPr/>
            <p:nvPr/>
          </p:nvSpPr>
          <p:spPr>
            <a:xfrm>
              <a:off x="2204854" y="2344461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2636782" y="2852091"/>
              <a:ext cx="1688998" cy="140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350" b="1" dirty="0" err="1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ui</a:t>
              </a:r>
              <a:r>
                <a:rPr lang="en-US" sz="10350" b="1" dirty="0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 </a:t>
              </a:r>
              <a:endParaRPr lang="en-US" sz="10350" b="1" dirty="0">
                <a:latin typeface="#9Slide03 Quicksand Bold" panose="00000800000000000000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533899" y="1847490"/>
            <a:ext cx="2965791" cy="2965791"/>
            <a:chOff x="4969156" y="2243273"/>
            <a:chExt cx="2471492" cy="2471492"/>
          </a:xfrm>
        </p:grpSpPr>
        <p:sp>
          <p:nvSpPr>
            <p:cNvPr id="16" name="Oval 15"/>
            <p:cNvSpPr/>
            <p:nvPr/>
          </p:nvSpPr>
          <p:spPr>
            <a:xfrm>
              <a:off x="4969156" y="2243273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5436550" y="2769209"/>
              <a:ext cx="1536703" cy="140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350" b="1" dirty="0" err="1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ưi</a:t>
              </a:r>
              <a:endParaRPr lang="en-US" sz="10350" b="1" dirty="0">
                <a:latin typeface="#9Slide03 Quicksand Bold" panose="00000800000000000000" pitchFamily="2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0F8F7CF-EC3F-544B-B5A3-668619CA8E01}"/>
              </a:ext>
            </a:extLst>
          </p:cNvPr>
          <p:cNvSpPr txBox="1"/>
          <p:nvPr/>
        </p:nvSpPr>
        <p:spPr>
          <a:xfrm>
            <a:off x="4490003" y="227486"/>
            <a:ext cx="32512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</a:rPr>
              <a:t>Bài</a:t>
            </a:r>
            <a:r>
              <a:rPr lang="en-US" sz="7200" b="1" dirty="0">
                <a:solidFill>
                  <a:srgbClr val="FF0000"/>
                </a:solidFill>
              </a:rPr>
              <a:t> 101:</a:t>
            </a:r>
          </a:p>
        </p:txBody>
      </p:sp>
    </p:spTree>
    <p:extLst>
      <p:ext uri="{BB962C8B-B14F-4D97-AF65-F5344CB8AC3E}">
        <p14:creationId xmlns:p14="http://schemas.microsoft.com/office/powerpoint/2010/main" val="401876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4" b="20167"/>
          <a:stretch/>
        </p:blipFill>
        <p:spPr>
          <a:xfrm>
            <a:off x="0" y="1033359"/>
            <a:ext cx="6185647" cy="42378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00047" y="848693"/>
            <a:ext cx="42492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66948" y="2519650"/>
            <a:ext cx="172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87329" y="2519649"/>
            <a:ext cx="172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02698" y="848693"/>
            <a:ext cx="3246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87329" y="4500849"/>
            <a:ext cx="172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</a:p>
        </p:txBody>
      </p:sp>
    </p:spTree>
    <p:extLst>
      <p:ext uri="{BB962C8B-B14F-4D97-AF65-F5344CB8AC3E}">
        <p14:creationId xmlns:p14="http://schemas.microsoft.com/office/powerpoint/2010/main" val="401168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240</Words>
  <Application>Microsoft Macintosh PowerPoint</Application>
  <PresentationFormat>Widescreen</PresentationFormat>
  <Paragraphs>85</Paragraphs>
  <Slides>27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1" baseType="lpstr">
      <vt:lpstr>等线</vt:lpstr>
      <vt:lpstr>宋体</vt:lpstr>
      <vt:lpstr>宋体</vt:lpstr>
      <vt:lpstr>Yu Gothic Light</vt:lpstr>
      <vt:lpstr>#9Slide03 Quicksand Bold</vt:lpstr>
      <vt:lpstr>Arial</vt:lpstr>
      <vt:lpstr>Calibri</vt:lpstr>
      <vt:lpstr>Calibri Light</vt:lpstr>
      <vt:lpstr>Frankfurter</vt:lpstr>
      <vt:lpstr>Times New Roman</vt:lpstr>
      <vt:lpstr>UTM Avo</vt:lpstr>
      <vt:lpstr>Verdana</vt:lpstr>
      <vt:lpstr>思源黑体 CN Medium</vt:lpstr>
      <vt:lpstr>Office Theme</vt:lpstr>
      <vt:lpstr>PowerPoint Presentation</vt:lpstr>
      <vt:lpstr>KHỞI ĐỘNG: Trò chơi: Khỉ đột học bài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Microsoft Office User</cp:lastModifiedBy>
  <cp:revision>83</cp:revision>
  <dcterms:created xsi:type="dcterms:W3CDTF">2020-02-20T14:51:49Z</dcterms:created>
  <dcterms:modified xsi:type="dcterms:W3CDTF">2022-01-27T15:34:25Z</dcterms:modified>
</cp:coreProperties>
</file>