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583" r:id="rId2"/>
    <p:sldId id="415" r:id="rId3"/>
    <p:sldId id="417" r:id="rId4"/>
    <p:sldId id="418" r:id="rId5"/>
    <p:sldId id="419" r:id="rId6"/>
    <p:sldId id="423" r:id="rId7"/>
    <p:sldId id="425" r:id="rId8"/>
    <p:sldId id="426" r:id="rId9"/>
    <p:sldId id="427" r:id="rId10"/>
    <p:sldId id="428" r:id="rId11"/>
    <p:sldId id="429" r:id="rId12"/>
    <p:sldId id="430" r:id="rId13"/>
    <p:sldId id="270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UTM Avo" panose="02040603050506020204" pitchFamily="18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59"/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>
        <p:scale>
          <a:sx n="75" d="100"/>
          <a:sy n="75" d="100"/>
        </p:scale>
        <p:origin x="1020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Dẫn</a:t>
            </a:r>
            <a:r>
              <a:rPr lang="en-US" baseline="0" dirty="0"/>
              <a:t> </a:t>
            </a:r>
            <a:r>
              <a:rPr lang="en-US" baseline="0" dirty="0" err="1"/>
              <a:t>dắt</a:t>
            </a:r>
            <a:r>
              <a:rPr lang="en-US" baseline="0" dirty="0"/>
              <a:t>: </a:t>
            </a:r>
            <a:r>
              <a:rPr lang="en-US" baseline="0" dirty="0" err="1"/>
              <a:t>Mẹ</a:t>
            </a:r>
            <a:r>
              <a:rPr lang="en-US" baseline="0" dirty="0"/>
              <a:t> </a:t>
            </a:r>
            <a:r>
              <a:rPr lang="en-US" baseline="0" dirty="0" err="1"/>
              <a:t>giao</a:t>
            </a:r>
            <a:r>
              <a:rPr lang="en-US" baseline="0" dirty="0"/>
              <a:t> </a:t>
            </a:r>
            <a:r>
              <a:rPr lang="en-US" baseline="0" dirty="0" err="1"/>
              <a:t>nhiệm</a:t>
            </a:r>
            <a:r>
              <a:rPr lang="en-US" baseline="0" dirty="0"/>
              <a:t> </a:t>
            </a:r>
            <a:r>
              <a:rPr lang="en-US" baseline="0" dirty="0" err="1"/>
              <a:t>vụ</a:t>
            </a:r>
            <a:r>
              <a:rPr lang="en-US" baseline="0" dirty="0"/>
              <a:t> </a:t>
            </a:r>
            <a:r>
              <a:rPr lang="en-US" baseline="0" dirty="0" err="1"/>
              <a:t>cho</a:t>
            </a:r>
            <a:r>
              <a:rPr lang="en-US" baseline="0" dirty="0"/>
              <a:t> </a:t>
            </a:r>
            <a:r>
              <a:rPr lang="en-US" baseline="0" dirty="0" err="1"/>
              <a:t>KHĂN</a:t>
            </a:r>
            <a:r>
              <a:rPr lang="en-US" baseline="0" dirty="0"/>
              <a:t> </a:t>
            </a:r>
            <a:r>
              <a:rPr lang="en-US" baseline="0" dirty="0" err="1"/>
              <a:t>ĐỎ</a:t>
            </a:r>
            <a:r>
              <a:rPr lang="en-US" baseline="0" dirty="0"/>
              <a:t>: </a:t>
            </a:r>
            <a:r>
              <a:rPr lang="en-US" baseline="0" dirty="0" err="1"/>
              <a:t>mang</a:t>
            </a:r>
            <a:r>
              <a:rPr lang="en-US" baseline="0" dirty="0"/>
              <a:t> </a:t>
            </a:r>
            <a:r>
              <a:rPr lang="en-US" baseline="0" dirty="0" err="1"/>
              <a:t>bánh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biếu</a:t>
            </a:r>
            <a:r>
              <a:rPr lang="en-US" baseline="0" dirty="0"/>
              <a:t> </a:t>
            </a:r>
            <a:r>
              <a:rPr lang="en-US" baseline="0" dirty="0" err="1"/>
              <a:t>bà</a:t>
            </a:r>
            <a:r>
              <a:rPr lang="en-US" baseline="0" dirty="0"/>
              <a:t>. </a:t>
            </a:r>
          </a:p>
          <a:p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giúp</a:t>
            </a:r>
            <a:r>
              <a:rPr lang="en-US" baseline="0" dirty="0"/>
              <a:t> </a:t>
            </a:r>
            <a:r>
              <a:rPr lang="en-US" baseline="0" dirty="0" err="1"/>
              <a:t>KHĂN</a:t>
            </a:r>
            <a:r>
              <a:rPr lang="en-US" baseline="0" dirty="0"/>
              <a:t> </a:t>
            </a:r>
            <a:r>
              <a:rPr lang="en-US" baseline="0" dirty="0" err="1"/>
              <a:t>ĐỎ</a:t>
            </a:r>
            <a:r>
              <a:rPr lang="en-US" baseline="0" dirty="0"/>
              <a:t> </a:t>
            </a:r>
            <a:r>
              <a:rPr lang="en-US" baseline="0" dirty="0" err="1"/>
              <a:t>vượt</a:t>
            </a:r>
            <a:r>
              <a:rPr lang="en-US" baseline="0" dirty="0"/>
              <a:t> qua </a:t>
            </a:r>
            <a:r>
              <a:rPr lang="en-US" baseline="0" dirty="0" err="1"/>
              <a:t>rừng</a:t>
            </a:r>
            <a:r>
              <a:rPr lang="en-US" baseline="0" dirty="0"/>
              <a:t> </a:t>
            </a:r>
            <a:r>
              <a:rPr lang="en-US" baseline="0" dirty="0" err="1"/>
              <a:t>rậm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mang</a:t>
            </a:r>
            <a:r>
              <a:rPr lang="en-US" baseline="0" dirty="0"/>
              <a:t> </a:t>
            </a:r>
            <a:r>
              <a:rPr lang="en-US" baseline="0" dirty="0" err="1"/>
              <a:t>bánh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biếu</a:t>
            </a:r>
            <a:r>
              <a:rPr lang="en-US" baseline="0" dirty="0"/>
              <a:t> </a:t>
            </a:r>
            <a:r>
              <a:rPr lang="en-US" baseline="0" dirty="0" err="1"/>
              <a:t>bà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7FE43-6FD1-4EE0-A973-8ECB49C6E1E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Đúng</a:t>
            </a:r>
            <a:r>
              <a:rPr lang="en-US" baseline="0" dirty="0"/>
              <a:t> </a:t>
            </a:r>
            <a:r>
              <a:rPr lang="en-US" baseline="0" dirty="0">
                <a:sym typeface="Wingdings" panose="05000000000000000000" pitchFamily="2" charset="2"/>
              </a:rPr>
              <a:t> </a:t>
            </a:r>
            <a:r>
              <a:rPr lang="en-US" baseline="0" dirty="0" err="1">
                <a:sym typeface="Wingdings" panose="05000000000000000000" pitchFamily="2" charset="2"/>
              </a:rPr>
              <a:t>tặng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bánh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thầy</a:t>
            </a:r>
            <a:r>
              <a:rPr lang="en-US" baseline="0" dirty="0">
                <a:sym typeface="Wingdings" panose="05000000000000000000" pitchFamily="2" charset="2"/>
              </a:rPr>
              <a:t>/</a:t>
            </a:r>
            <a:r>
              <a:rPr lang="en-US" baseline="0" dirty="0" err="1">
                <a:sym typeface="Wingdings" panose="05000000000000000000" pitchFamily="2" charset="2"/>
              </a:rPr>
              <a:t>cô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vào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chiếc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bánh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đưa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bánh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vào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giỏ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bấm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phím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mũi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tên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chuyển</a:t>
            </a:r>
            <a:r>
              <a:rPr lang="en-US" baseline="0" dirty="0">
                <a:sym typeface="Wingdings" panose="05000000000000000000" pitchFamily="2" charset="2"/>
              </a:rPr>
              <a:t> slide (</a:t>
            </a:r>
            <a:r>
              <a:rPr lang="en-US" baseline="0" dirty="0" err="1">
                <a:sym typeface="Wingdings" panose="05000000000000000000" pitchFamily="2" charset="2"/>
              </a:rPr>
              <a:t>trên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bàn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phím</a:t>
            </a:r>
            <a:r>
              <a:rPr lang="en-US" baseline="0" dirty="0">
                <a:sym typeface="Wingdings" panose="05000000000000000000" pitchFamily="2" charset="2"/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7FE43-6FD1-4EE0-A973-8ECB49C6E1E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2501BA6-135B-48B1-BC88-6DA6A5712E94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73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101600"/>
            <a:ext cx="12484099" cy="69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A6E0E954-4F3D-41F1-B6EB-FCF5D97BFC4E}"/>
              </a:ext>
            </a:extLst>
          </p:cNvPr>
          <p:cNvSpPr/>
          <p:nvPr userDrawn="1"/>
        </p:nvSpPr>
        <p:spPr>
          <a:xfrm>
            <a:off x="10806935" y="170906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94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01599" y="20645"/>
            <a:ext cx="12286480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524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1/28/2022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765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4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745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101600"/>
            <a:ext cx="12484099" cy="69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A6E0E954-4F3D-41F1-B6EB-FCF5D97BFC4E}"/>
              </a:ext>
            </a:extLst>
          </p:cNvPr>
          <p:cNvSpPr/>
          <p:nvPr userDrawn="1"/>
        </p:nvSpPr>
        <p:spPr>
          <a:xfrm>
            <a:off x="10806935" y="170906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99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2501BA6-135B-48B1-BC88-6DA6A5712E94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815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01599" y="20645"/>
            <a:ext cx="12286480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45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818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91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E1C8935-5503-46B3-AA64-FDD06962785D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49" r:id="rId11"/>
    <p:sldLayoutId id="2147483650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70" r:id="rId2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36.png"/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12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11" Type="http://schemas.openxmlformats.org/officeDocument/2006/relationships/image" Target="../media/image40.png"/><Relationship Id="rId5" Type="http://schemas.openxmlformats.org/officeDocument/2006/relationships/image" Target="../media/image28.png"/><Relationship Id="rId10" Type="http://schemas.openxmlformats.org/officeDocument/2006/relationships/image" Target="../media/image38.png"/><Relationship Id="rId4" Type="http://schemas.openxmlformats.org/officeDocument/2006/relationships/image" Target="../media/image42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40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12" Type="http://schemas.openxmlformats.org/officeDocument/2006/relationships/image" Target="../media/image38.png"/><Relationship Id="rId17" Type="http://schemas.openxmlformats.org/officeDocument/2006/relationships/audio" Target="../media/audio1.wav"/><Relationship Id="rId2" Type="http://schemas.openxmlformats.org/officeDocument/2006/relationships/audio" Target="../media/audio2.wav"/><Relationship Id="rId16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48.png"/><Relationship Id="rId5" Type="http://schemas.openxmlformats.org/officeDocument/2006/relationships/image" Target="../media/image37.png"/><Relationship Id="rId15" Type="http://schemas.openxmlformats.org/officeDocument/2006/relationships/image" Target="../media/image36.png"/><Relationship Id="rId10" Type="http://schemas.openxmlformats.org/officeDocument/2006/relationships/image" Target="../media/image47.png"/><Relationship Id="rId4" Type="http://schemas.openxmlformats.org/officeDocument/2006/relationships/image" Target="../media/image45.jpeg"/><Relationship Id="rId9" Type="http://schemas.openxmlformats.org/officeDocument/2006/relationships/image" Target="../media/image46.pn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microsoft.com/office/2007/relationships/hdphoto" Target="../media/hdphoto1.wdp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35.png"/><Relationship Id="rId5" Type="http://schemas.openxmlformats.org/officeDocument/2006/relationships/image" Target="../media/image30.jpeg"/><Relationship Id="rId10" Type="http://schemas.openxmlformats.org/officeDocument/2006/relationships/image" Target="../media/image34.png"/><Relationship Id="rId4" Type="http://schemas.openxmlformats.org/officeDocument/2006/relationships/audio" Target="../media/audio2.wav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41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audio" Target="../media/audio2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40.png"/><Relationship Id="rId5" Type="http://schemas.openxmlformats.org/officeDocument/2006/relationships/image" Target="../media/image37.png"/><Relationship Id="rId15" Type="http://schemas.openxmlformats.org/officeDocument/2006/relationships/audio" Target="../media/audio2.wav"/><Relationship Id="rId10" Type="http://schemas.openxmlformats.org/officeDocument/2006/relationships/image" Target="../media/image39.png"/><Relationship Id="rId4" Type="http://schemas.openxmlformats.org/officeDocument/2006/relationships/image" Target="../media/image22.png"/><Relationship Id="rId9" Type="http://schemas.openxmlformats.org/officeDocument/2006/relationships/image" Target="../media/image38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9975700" y="242979"/>
            <a:ext cx="20345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1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1769" y="1763197"/>
            <a:ext cx="11828462" cy="2467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23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>
              <a:lnSpc>
                <a:spcPct val="150000"/>
              </a:lnSpc>
              <a:buSzPts val="990"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</a:rPr>
              <a:t> 50: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Luyện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tập</a:t>
            </a:r>
            <a:endParaRPr sz="52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0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1" b="23326"/>
          <a:stretch>
            <a:fillRect/>
          </a:stretch>
        </p:blipFill>
        <p:spPr>
          <a:xfrm>
            <a:off x="0" y="-127000"/>
            <a:ext cx="12390675" cy="7112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352800" y="178080"/>
            <a:ext cx="7757876" cy="2813828"/>
            <a:chOff x="2171343" y="4618089"/>
            <a:chExt cx="7988119" cy="2187854"/>
          </a:xfrm>
        </p:grpSpPr>
        <p:sp>
          <p:nvSpPr>
            <p:cNvPr id="15" name="Rectangle: Rounded Corners 11"/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  <p:sp>
          <p:nvSpPr>
            <p:cNvPr id="16" name="Rectangle: Rounded Corners 61"/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  <p:sp>
          <p:nvSpPr>
            <p:cNvPr id="17" name="Rectangle: Rounded Corners 65"/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517541"/>
            <a:ext cx="2732447" cy="44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112" y="514189"/>
            <a:ext cx="2115376" cy="210632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272206" y="836386"/>
            <a:ext cx="66938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Điền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dấu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phù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hợp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vào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chỗ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trống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37 ....... 65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4978401" y="3543759"/>
            <a:ext cx="2830863" cy="918845"/>
            <a:chOff x="3733801" y="2657819"/>
            <a:chExt cx="2123147" cy="689134"/>
          </a:xfrm>
          <a:solidFill>
            <a:srgbClr val="FFC000"/>
          </a:solidFill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80973" y="2657819"/>
              <a:ext cx="1828800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&lt;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78400" y="4630903"/>
            <a:ext cx="2830863" cy="891941"/>
            <a:chOff x="3733800" y="3473177"/>
            <a:chExt cx="2123147" cy="668956"/>
          </a:xfrm>
          <a:solidFill>
            <a:srgbClr val="FFC000"/>
          </a:solidFill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86200" y="3510975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&gt;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978401" y="5686659"/>
            <a:ext cx="2830863" cy="891941"/>
            <a:chOff x="3733801" y="4264994"/>
            <a:chExt cx="2123147" cy="668956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86200" y="4299452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=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7597428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13" y="7816667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200" y="7573400"/>
            <a:ext cx="1968429" cy="144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2540000" y="648415"/>
            <a:ext cx="1524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600" dirty="0">
              <a:solidFill>
                <a:prstClr val="black"/>
              </a:solidFill>
              <a:latin typeface="SVN-Gretoon" pitchFamily="18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987" y="685800"/>
            <a:ext cx="1226813" cy="1642427"/>
          </a:xfrm>
          <a:prstGeom prst="rect">
            <a:avLst/>
          </a:prstGeom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14044" y="4400652"/>
            <a:ext cx="1045956" cy="119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4568">
            <a:off x="9277040" y="4321619"/>
            <a:ext cx="1873396" cy="187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5495" y="3699393"/>
            <a:ext cx="2899557" cy="311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ontent Placeholder 1" descr="powerpoint-07"/>
          <p:cNvPicPr>
            <a:picLocks noGrp="1" noChangeAspect="1"/>
          </p:cNvPicPr>
          <p:nvPr>
            <p:ph idx="1"/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2033905" cy="882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26939E-6 L 0.25 -0.63453 " pathEditMode="relative" rAng="0" ptsTypes="AA">
                                          <p:cBhvr>
                                            <p:cTn id="41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3172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46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5 -0.63454 L 0.70261 -0.51746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22" y="583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26939E-6 L 0.25 -0.63453 " pathEditMode="relative" rAng="0" ptsTypes="AA">
                                          <p:cBhvr>
                                            <p:cTn id="41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3172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46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5 -0.63454 L 0.70261 -0.51746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22" y="583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83"/>
          <a:stretch>
            <a:fillRect/>
          </a:stretch>
        </p:blipFill>
        <p:spPr>
          <a:xfrm>
            <a:off x="2892" y="1384"/>
            <a:ext cx="12186216" cy="68158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4061"/>
            <a:ext cx="12192000" cy="4569339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198924" y="208772"/>
            <a:ext cx="7757876" cy="2813828"/>
            <a:chOff x="2171343" y="4618089"/>
            <a:chExt cx="7988119" cy="2187854"/>
          </a:xfrm>
        </p:grpSpPr>
        <p:sp>
          <p:nvSpPr>
            <p:cNvPr id="15" name="Rectangle: Rounded Corners 11"/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  <p:sp>
          <p:nvSpPr>
            <p:cNvPr id="16" name="Rectangle: Rounded Corners 61"/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  <p:sp>
          <p:nvSpPr>
            <p:cNvPr id="17" name="Rectangle: Rounded Corners 65"/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517541"/>
            <a:ext cx="2732447" cy="44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36" y="544881"/>
            <a:ext cx="2115376" cy="210632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992336" y="891332"/>
            <a:ext cx="7031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Trong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các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số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23, 25, 54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số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nào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lớn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nhất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?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4978401" y="3570663"/>
            <a:ext cx="2830863" cy="891941"/>
            <a:chOff x="3733801" y="2677997"/>
            <a:chExt cx="2123147" cy="668956"/>
          </a:xfrm>
          <a:solidFill>
            <a:srgbClr val="FFC000"/>
          </a:solidFill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prstClr val="white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86200" y="2677997"/>
              <a:ext cx="1828800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solidFill>
                    <a:prstClr val="black"/>
                  </a:solidFill>
                  <a:latin typeface="UTM Avo" panose="02040603050506020204" pitchFamily="18" charset="0"/>
                </a:rPr>
                <a:t>23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78400" y="4630903"/>
            <a:ext cx="2830863" cy="891941"/>
            <a:chOff x="3733800" y="3473177"/>
            <a:chExt cx="2123147" cy="668956"/>
          </a:xfrm>
          <a:solidFill>
            <a:srgbClr val="FFC000"/>
          </a:solidFill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prstClr val="white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86200" y="3510975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solidFill>
                    <a:prstClr val="black"/>
                  </a:solidFill>
                  <a:latin typeface="UTM Avo" panose="02040603050506020204" pitchFamily="18" charset="0"/>
                </a:rPr>
                <a:t>54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978401" y="5686659"/>
            <a:ext cx="2830863" cy="891941"/>
            <a:chOff x="3733801" y="4264994"/>
            <a:chExt cx="2123147" cy="668956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prstClr val="white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86200" y="4299452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solidFill>
                    <a:prstClr val="black"/>
                  </a:solidFill>
                  <a:latin typeface="UTM Avo" panose="02040603050506020204" pitchFamily="18" charset="0"/>
                </a:rPr>
                <a:t>25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7597428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13" y="7816667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1385" y="7573400"/>
            <a:ext cx="1288057" cy="144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11" y="801265"/>
            <a:ext cx="1226812" cy="1642427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081" y="4058712"/>
            <a:ext cx="1966383" cy="143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14044" y="4400652"/>
            <a:ext cx="1045956" cy="119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4568">
            <a:off x="9277040" y="4321619"/>
            <a:ext cx="1873396" cy="187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5495" y="3699393"/>
            <a:ext cx="2899557" cy="311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ontent Placeholder 1" descr="powerpoint-07"/>
          <p:cNvPicPr>
            <a:picLocks noGrp="1" noChangeAspect="1"/>
          </p:cNvPicPr>
          <p:nvPr>
            <p:ph idx="1"/>
          </p:nvPr>
        </p:nvPicPr>
        <p:blipFill>
          <a:blip r:embed="rId15"/>
          <a:stretch>
            <a:fillRect/>
          </a:stretch>
        </p:blipFill>
        <p:spPr>
          <a:xfrm>
            <a:off x="75565" y="-80645"/>
            <a:ext cx="1710690" cy="741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72412 " pathEditMode="relative" rAng="0" ptsTypes="AA">
                                          <p:cBhvr>
                                            <p:cTn id="43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36206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3.28082E-6 L 0.20833 -0.49954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17" y="-2499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834 -0.49954 L 0.76094 -0.50263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622" y="-1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72412 " pathEditMode="relative" rAng="0" ptsTypes="AA">
                                          <p:cBhvr>
                                            <p:cTn id="43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36206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3.28082E-6 L 0.20833 -0.49954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17" y="-2499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834 -0.49954 L 0.76094 -0.50263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622" y="-1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hando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2" name="Content Placeholder 1" descr="powerpoint-07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-132715" y="244475"/>
            <a:ext cx="2560955" cy="134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387350"/>
            <a:ext cx="12192000" cy="6448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" t="5168" r="2675"/>
          <a:stretch/>
        </p:blipFill>
        <p:spPr>
          <a:xfrm>
            <a:off x="-107241" y="2153285"/>
            <a:ext cx="12406481" cy="20538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53010" t="75210" r="43349" b="18965"/>
          <a:stretch>
            <a:fillRect/>
          </a:stretch>
        </p:blipFill>
        <p:spPr>
          <a:xfrm>
            <a:off x="8450399" y="2383790"/>
            <a:ext cx="443865" cy="4920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 rot="10800000">
            <a:off x="2816786" y="2383789"/>
            <a:ext cx="426128" cy="4920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 rot="10800000">
            <a:off x="8450399" y="3452096"/>
            <a:ext cx="426085" cy="4810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 rot="10800000">
            <a:off x="5657713" y="3452097"/>
            <a:ext cx="438286" cy="4810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 rot="10800000">
            <a:off x="11097300" y="2383791"/>
            <a:ext cx="426128" cy="49201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>
            <a:off x="2814986" y="3452097"/>
            <a:ext cx="426128" cy="4920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>
            <a:off x="5633614" y="2383790"/>
            <a:ext cx="426085" cy="49201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39322" t="74822" r="57183" b="18003"/>
          <a:stretch>
            <a:fillRect/>
          </a:stretch>
        </p:blipFill>
        <p:spPr>
          <a:xfrm>
            <a:off x="11097300" y="3463017"/>
            <a:ext cx="426085" cy="48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387350"/>
            <a:ext cx="12192000" cy="644842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" b="2699"/>
          <a:stretch/>
        </p:blipFill>
        <p:spPr>
          <a:xfrm>
            <a:off x="634791" y="387350"/>
            <a:ext cx="11093450" cy="447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765722" y="2949085"/>
            <a:ext cx="422102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a) </a:t>
            </a:r>
            <a:r>
              <a:rPr lang="en-US" sz="3200" b="1" dirty="0" err="1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bé</a:t>
            </a:r>
            <a:r>
              <a:rPr lang="en-US" sz="3200" b="1" dirty="0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nhất</a:t>
            </a:r>
            <a:r>
              <a:rPr lang="en-US" sz="3200" b="1" dirty="0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FFC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78793" y="3609226"/>
            <a:ext cx="431720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b) </a:t>
            </a:r>
            <a:r>
              <a:rPr lang="en-US" sz="3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lớn</a:t>
            </a:r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nhất</a:t>
            </a:r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99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78793" y="4281291"/>
            <a:ext cx="980768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c) Theo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thứ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tự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bé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đến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lớn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38, 83, 99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000">
            <a:off x="9484995" y="568325"/>
            <a:ext cx="3423920" cy="110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map&#10;&#10;Description automatically generated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"/>
          <a:stretch>
            <a:fillRect/>
          </a:stretch>
        </p:blipFill>
        <p:spPr>
          <a:xfrm>
            <a:off x="0" y="465138"/>
            <a:ext cx="12192000" cy="6356350"/>
          </a:xfrm>
        </p:spPr>
      </p:pic>
      <p:sp>
        <p:nvSpPr>
          <p:cNvPr id="7" name="TextBox 6"/>
          <p:cNvSpPr txBox="1"/>
          <p:nvPr/>
        </p:nvSpPr>
        <p:spPr>
          <a:xfrm>
            <a:off x="252730" y="6049645"/>
            <a:ext cx="9938192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b)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Thứ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tự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từ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lớn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đến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bé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charset="0"/>
                <a:cs typeface="UTM Avo" panose="02040603050506020204" charset="0"/>
              </a:rPr>
              <a:t>: 23, 19, 18</a:t>
            </a:r>
          </a:p>
        </p:txBody>
      </p:sp>
      <p:sp>
        <p:nvSpPr>
          <p:cNvPr id="2" name="Right Arrow 1"/>
          <p:cNvSpPr/>
          <p:nvPr/>
        </p:nvSpPr>
        <p:spPr>
          <a:xfrm>
            <a:off x="174625" y="4149725"/>
            <a:ext cx="1063625" cy="427355"/>
          </a:xfrm>
          <a:prstGeom prst="rightArrow">
            <a:avLst/>
          </a:prstGeom>
          <a:gradFill rotWithShape="0">
            <a:gsLst>
              <a:gs pos="100000">
                <a:srgbClr val="FF000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998595" y="3581400"/>
            <a:ext cx="1063625" cy="427355"/>
          </a:xfrm>
          <a:prstGeom prst="rightArrow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7944485" y="4072255"/>
            <a:ext cx="1063625" cy="427355"/>
          </a:xfrm>
          <a:prstGeom prst="rightArrow">
            <a:avLst/>
          </a:prstGeom>
          <a:gradFill rotWithShape="0">
            <a:gsLst>
              <a:gs pos="100000">
                <a:srgbClr val="00B05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590" y="4585335"/>
            <a:ext cx="2500630" cy="22726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0000">
            <a:off x="9592945" y="762000"/>
            <a:ext cx="3423920" cy="110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map&#10;&#10;Description automatically generated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t="9582" r="6961" b="24503"/>
          <a:stretch>
            <a:fillRect/>
          </a:stretch>
        </p:blipFill>
        <p:spPr>
          <a:xfrm>
            <a:off x="0" y="414655"/>
            <a:ext cx="12192000" cy="6456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0236" y="1611490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02883" y="1603483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 flipH="1">
            <a:off x="4250273" y="1615564"/>
            <a:ext cx="304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839609" y="1611125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52059" y="1628760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93586" y="1628905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396429" y="1647838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14519" y="1628904"/>
            <a:ext cx="4350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3" name="TextBox 32"/>
          <p:cNvSpPr txBox="1"/>
          <p:nvPr/>
        </p:nvSpPr>
        <p:spPr>
          <a:xfrm rot="20131845">
            <a:off x="10097842" y="1757042"/>
            <a:ext cx="754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4" name="TextBox 33"/>
          <p:cNvSpPr txBox="1"/>
          <p:nvPr/>
        </p:nvSpPr>
        <p:spPr>
          <a:xfrm rot="2259255">
            <a:off x="10615760" y="2362061"/>
            <a:ext cx="6026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033553" y="2615419"/>
            <a:ext cx="7165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931543" y="2547474"/>
            <a:ext cx="6454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12280" y="2547620"/>
            <a:ext cx="628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69576" y="2574779"/>
            <a:ext cx="84262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96151" y="2574912"/>
            <a:ext cx="6936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82455" y="2557937"/>
            <a:ext cx="620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29730" y="2574292"/>
            <a:ext cx="62013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757183" y="2574767"/>
            <a:ext cx="6832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43" name="TextBox 42"/>
          <p:cNvSpPr txBox="1"/>
          <p:nvPr/>
        </p:nvSpPr>
        <p:spPr>
          <a:xfrm rot="20101760">
            <a:off x="1653773" y="2631725"/>
            <a:ext cx="627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94719" y="3452426"/>
            <a:ext cx="7157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55115" y="3561080"/>
            <a:ext cx="61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360930" y="3568065"/>
            <a:ext cx="719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96285" y="3550920"/>
            <a:ext cx="606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098925" y="3542030"/>
            <a:ext cx="710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728335" y="3556000"/>
            <a:ext cx="61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584315" y="3557905"/>
            <a:ext cx="579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51" name="TextBox 50"/>
          <p:cNvSpPr txBox="1"/>
          <p:nvPr/>
        </p:nvSpPr>
        <p:spPr>
          <a:xfrm rot="1319979">
            <a:off x="7502525" y="3614420"/>
            <a:ext cx="58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52" name="TextBox 51"/>
          <p:cNvSpPr txBox="1"/>
          <p:nvPr/>
        </p:nvSpPr>
        <p:spPr>
          <a:xfrm rot="20823771">
            <a:off x="7834630" y="4144010"/>
            <a:ext cx="750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</a:p>
        </p:txBody>
      </p:sp>
      <p:sp>
        <p:nvSpPr>
          <p:cNvPr id="53" name="TextBox 52"/>
          <p:cNvSpPr txBox="1"/>
          <p:nvPr/>
        </p:nvSpPr>
        <p:spPr>
          <a:xfrm rot="20829233">
            <a:off x="7322820" y="4671060"/>
            <a:ext cx="716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342380" y="4755515"/>
            <a:ext cx="704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519930" y="4787265"/>
            <a:ext cx="685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65220" y="4773930"/>
            <a:ext cx="660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884178" y="4786603"/>
            <a:ext cx="6000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93694" y="4707670"/>
            <a:ext cx="6000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</a:p>
        </p:txBody>
      </p:sp>
      <p:sp>
        <p:nvSpPr>
          <p:cNvPr id="59" name="TextBox 58"/>
          <p:cNvSpPr txBox="1"/>
          <p:nvPr/>
        </p:nvSpPr>
        <p:spPr>
          <a:xfrm rot="20784201">
            <a:off x="989330" y="4746625"/>
            <a:ext cx="68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60" name="TextBox 59"/>
          <p:cNvSpPr txBox="1"/>
          <p:nvPr/>
        </p:nvSpPr>
        <p:spPr>
          <a:xfrm rot="3317086">
            <a:off x="572745" y="5896467"/>
            <a:ext cx="6936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496683" y="6111330"/>
            <a:ext cx="59960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08370" y="6073230"/>
            <a:ext cx="71040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94075" y="6073775"/>
            <a:ext cx="627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419600" y="6060440"/>
            <a:ext cx="675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064250" y="6069184"/>
            <a:ext cx="5954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23075" y="6015355"/>
            <a:ext cx="61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660005" y="6018530"/>
            <a:ext cx="65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" name="TextBox 10"/>
          <p:cNvSpPr txBox="1"/>
          <p:nvPr/>
        </p:nvSpPr>
        <p:spPr>
          <a:xfrm>
            <a:off x="1893694" y="427606"/>
            <a:ext cx="10298306" cy="10763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Hãy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giúp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nhà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thám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hiểm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v</a:t>
            </a:r>
            <a:r>
              <a:rPr lang="vi-VN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ợt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qua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cây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cầu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bằng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cách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đã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bị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xóa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t="9808"/>
          <a:stretch>
            <a:fillRect/>
          </a:stretch>
        </p:blipFill>
        <p:spPr>
          <a:xfrm>
            <a:off x="0" y="488950"/>
            <a:ext cx="12192000" cy="5341938"/>
          </a:xfrm>
          <a:prstGeom prst="rect">
            <a:avLst/>
          </a:prstGeom>
        </p:spPr>
      </p:pic>
      <p:sp>
        <p:nvSpPr>
          <p:cNvPr id="6" name="TextBox 10"/>
          <p:cNvSpPr txBox="1"/>
          <p:nvPr/>
        </p:nvSpPr>
        <p:spPr>
          <a:xfrm>
            <a:off x="137795" y="5989955"/>
            <a:ext cx="531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lớn nhất là số nào ? </a:t>
            </a:r>
          </a:p>
        </p:txBody>
      </p:sp>
      <p:sp>
        <p:nvSpPr>
          <p:cNvPr id="7" name="Oval 6"/>
          <p:cNvSpPr/>
          <p:nvPr/>
        </p:nvSpPr>
        <p:spPr>
          <a:xfrm>
            <a:off x="7550150" y="4974590"/>
            <a:ext cx="814070" cy="73533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257810" y="5993557"/>
            <a:ext cx="531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bé nhất là số nào ? </a:t>
            </a:r>
          </a:p>
        </p:txBody>
      </p:sp>
      <p:sp>
        <p:nvSpPr>
          <p:cNvPr id="9" name="Oval 8"/>
          <p:cNvSpPr/>
          <p:nvPr/>
        </p:nvSpPr>
        <p:spPr>
          <a:xfrm>
            <a:off x="2385060" y="1360805"/>
            <a:ext cx="814070" cy="73533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5462162" y="5953870"/>
            <a:ext cx="6502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tròn chục bé nhất là số nào? </a:t>
            </a:r>
          </a:p>
        </p:txBody>
      </p:sp>
      <p:sp>
        <p:nvSpPr>
          <p:cNvPr id="10" name="Oval 9"/>
          <p:cNvSpPr/>
          <p:nvPr/>
        </p:nvSpPr>
        <p:spPr>
          <a:xfrm>
            <a:off x="7550150" y="4974590"/>
            <a:ext cx="814070" cy="73533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6496" y="5953870"/>
            <a:ext cx="6706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tròn chục lớn nhất là số nào? </a:t>
            </a:r>
          </a:p>
        </p:txBody>
      </p:sp>
      <p:sp>
        <p:nvSpPr>
          <p:cNvPr id="12" name="Oval 11"/>
          <p:cNvSpPr/>
          <p:nvPr/>
        </p:nvSpPr>
        <p:spPr>
          <a:xfrm>
            <a:off x="9960610" y="1455420"/>
            <a:ext cx="814070" cy="73533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UTM Avo" panose="020406030505060202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7" grpId="1" animBg="1"/>
      <p:bldP spid="7" grpId="2" animBg="1"/>
      <p:bldP spid="8" grpId="0"/>
      <p:bldP spid="8" grpId="1"/>
      <p:bldP spid="8" grpId="2"/>
      <p:bldP spid="9" grpId="0" animBg="1"/>
      <p:bldP spid="9" grpId="1" animBg="1"/>
      <p:bldP spid="9" grpId="2" animBg="1"/>
      <p:bldP spid="2" grpId="0"/>
      <p:bldP spid="2" grpId="1"/>
      <p:bldP spid="10" grpId="0" bldLvl="0" animBg="1"/>
      <p:bldP spid="10" grpId="1" animBg="1"/>
      <p:bldP spid="10" grpId="2" bldLvl="0" animBg="1"/>
      <p:bldP spid="11" grpId="0"/>
      <p:bldP spid="11" grpId="1"/>
      <p:bldP spid="11" grpId="2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080"/>
            <a:ext cx="12192000" cy="6470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0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" y="280035"/>
            <a:ext cx="12192000" cy="65766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5" y="4211141"/>
            <a:ext cx="2129033" cy="26479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979" y="0"/>
            <a:ext cx="1853031" cy="902133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117" y="441960"/>
            <a:ext cx="10153649" cy="313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" y="2741445"/>
            <a:ext cx="3605088" cy="435189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53" y="2389156"/>
            <a:ext cx="2732447" cy="44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737100"/>
            <a:ext cx="2836333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352800" y="178080"/>
            <a:ext cx="7757876" cy="2813828"/>
            <a:chOff x="2171343" y="4618089"/>
            <a:chExt cx="7988119" cy="2187854"/>
          </a:xfrm>
        </p:grpSpPr>
        <p:sp>
          <p:nvSpPr>
            <p:cNvPr id="15" name="Rectangle: Rounded Corners 11"/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Microsoft YaHei" panose="020B0503020204020204" charset="-122"/>
                <a:cs typeface="+mn-cs"/>
              </a:endParaRPr>
            </a:p>
          </p:txBody>
        </p:sp>
        <p:sp>
          <p:nvSpPr>
            <p:cNvPr id="16" name="Rectangle: Rounded Corners 61"/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Microsoft YaHei" panose="020B0503020204020204" charset="-122"/>
                <a:cs typeface="+mn-cs"/>
              </a:endParaRPr>
            </a:p>
          </p:txBody>
        </p:sp>
        <p:sp>
          <p:nvSpPr>
            <p:cNvPr id="17" name="Rectangle: Rounded Corners 65"/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Microsoft YaHei" panose="020B0503020204020204" charset="-122"/>
                <a:cs typeface="+mn-cs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517541"/>
            <a:ext cx="2732447" cy="44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112" y="514189"/>
            <a:ext cx="2115376" cy="210632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329017" y="844075"/>
            <a:ext cx="66468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Điền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số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thích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hợp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vào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chỗ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trống</a:t>
            </a:r>
            <a:r>
              <a:rPr lang="en-US" sz="4400" b="1" dirty="0">
                <a:solidFill>
                  <a:srgbClr val="FF6600"/>
                </a:solidFill>
                <a:latin typeface="UTM Avo" panose="02040603050506020204" pitchFamily="18" charset="0"/>
              </a:rPr>
              <a:t>: 22, ...., 24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4978401" y="3570663"/>
            <a:ext cx="2830863" cy="891941"/>
            <a:chOff x="3733801" y="2677997"/>
            <a:chExt cx="2123147" cy="668956"/>
          </a:xfrm>
          <a:solidFill>
            <a:srgbClr val="FFC000"/>
          </a:solidFill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86200" y="2754177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23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78400" y="4630903"/>
            <a:ext cx="2830863" cy="891941"/>
            <a:chOff x="3733800" y="3473177"/>
            <a:chExt cx="2123147" cy="668956"/>
          </a:xfrm>
          <a:solidFill>
            <a:srgbClr val="FFC000"/>
          </a:solidFill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86200" y="3510975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21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978401" y="5686659"/>
            <a:ext cx="2830863" cy="891941"/>
            <a:chOff x="3733801" y="4264994"/>
            <a:chExt cx="2123147" cy="668956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86200" y="4299452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25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7597428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13" y="7816667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6000" y="7310509"/>
            <a:ext cx="1279112" cy="146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2540000" y="648415"/>
            <a:ext cx="1524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600" dirty="0">
              <a:latin typeface="SVN-Gretoon" pitchFamily="18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987" y="596143"/>
            <a:ext cx="1396147" cy="1869127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5495" y="3699393"/>
            <a:ext cx="2899557" cy="311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ontent Placeholder 1" descr="powerpoint-07"/>
          <p:cNvPicPr>
            <a:picLocks noGrp="1" noChangeAspect="1"/>
          </p:cNvPicPr>
          <p:nvPr>
            <p:ph idx="1"/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2033905" cy="882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26939E-6 L 0.25 -0.63453 " pathEditMode="relative" rAng="0" ptsTypes="AA">
                                          <p:cBhvr>
                                            <p:cTn id="42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3172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51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5 -0.63454 L 0.65591 -0.4359 " pathEditMode="relative" rAng="0" ptsTypes="AA">
                                          <p:cBhvr>
                                            <p:cTn id="61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95" y="9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26939E-6 L 0.25 -0.63453 " pathEditMode="relative" rAng="0" ptsTypes="AA">
                                          <p:cBhvr>
                                            <p:cTn id="42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3172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51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5 -0.63454 L 0.65591 -0.4359 " pathEditMode="relative" rAng="0" ptsTypes="AA">
                                          <p:cBhvr>
                                            <p:cTn id="61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95" y="9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4"/>
            <a:ext cx="12192000" cy="68552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2475"/>
            <a:ext cx="12196235" cy="4570925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59288" y="178080"/>
            <a:ext cx="7757876" cy="2813828"/>
            <a:chOff x="2171343" y="4618089"/>
            <a:chExt cx="7988119" cy="2187854"/>
          </a:xfrm>
        </p:grpSpPr>
        <p:sp>
          <p:nvSpPr>
            <p:cNvPr id="15" name="Rectangle: Rounded Corners 11"/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  <p:sp>
          <p:nvSpPr>
            <p:cNvPr id="16" name="Rectangle: Rounded Corners 61"/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  <p:sp>
          <p:nvSpPr>
            <p:cNvPr id="17" name="Rectangle: Rounded Corners 65"/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sz="2400" kern="0">
                <a:solidFill>
                  <a:srgbClr val="FFFFFF"/>
                </a:solidFill>
                <a:latin typeface="Arial" panose="020B0604020202020204"/>
                <a:ea typeface="Microsoft YaHei" panose="020B0503020204020204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517541"/>
            <a:ext cx="2732447" cy="44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514189"/>
            <a:ext cx="2115376" cy="210632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894681" y="822571"/>
            <a:ext cx="69385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Điền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số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thích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hợp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vào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chỗ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 </a:t>
            </a:r>
            <a:r>
              <a:rPr lang="en-US" sz="4000" b="1" dirty="0" err="1">
                <a:solidFill>
                  <a:srgbClr val="FF6600"/>
                </a:solidFill>
                <a:latin typeface="UTM Avo" panose="02040603050506020204" pitchFamily="18" charset="0"/>
              </a:rPr>
              <a:t>trống</a:t>
            </a:r>
            <a:r>
              <a:rPr lang="en-US" sz="4000" b="1" dirty="0">
                <a:solidFill>
                  <a:srgbClr val="FF6600"/>
                </a:solidFill>
                <a:latin typeface="UTM Avo" panose="02040603050506020204" pitchFamily="18" charset="0"/>
              </a:rPr>
              <a:t>: 50, 60,....., 80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4281171" y="3223306"/>
            <a:ext cx="2830863" cy="891941"/>
            <a:chOff x="3733801" y="2677997"/>
            <a:chExt cx="2123147" cy="668956"/>
          </a:xfrm>
          <a:solidFill>
            <a:srgbClr val="FFC000"/>
          </a:solidFill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67645" y="2728525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90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281170" y="4261956"/>
            <a:ext cx="2830863" cy="891941"/>
            <a:chOff x="3733800" y="3473177"/>
            <a:chExt cx="2123147" cy="668956"/>
          </a:xfrm>
          <a:solidFill>
            <a:srgbClr val="FFC000"/>
          </a:solidFill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86200" y="3510975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80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281171" y="5398357"/>
            <a:ext cx="2830863" cy="891941"/>
            <a:chOff x="3733801" y="4264994"/>
            <a:chExt cx="2123147" cy="668956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35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86200" y="4299452"/>
              <a:ext cx="1828800" cy="5610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65" dirty="0">
                  <a:latin typeface="UTM Avo" panose="02040603050506020204" pitchFamily="18" charset="0"/>
                </a:rPr>
                <a:t>70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7311667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13" y="7530905"/>
            <a:ext cx="2139040" cy="240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14044" y="4400652"/>
            <a:ext cx="1045956" cy="119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75" y="596143"/>
            <a:ext cx="1396147" cy="1869125"/>
          </a:xfrm>
          <a:prstGeom prst="rect">
            <a:avLst/>
          </a:prstGeom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4568">
            <a:off x="939708" y="7209880"/>
            <a:ext cx="1873396" cy="187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5495" y="3699393"/>
            <a:ext cx="2899557" cy="311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525" y="0"/>
            <a:ext cx="6494145" cy="6858000"/>
          </a:xfrm>
          <a:prstGeom prst="rect">
            <a:avLst/>
          </a:prstGeom>
        </p:spPr>
      </p:pic>
      <p:pic>
        <p:nvPicPr>
          <p:cNvPr id="2" name="Content Placeholder 1" descr="powerpoint-07"/>
          <p:cNvPicPr>
            <a:picLocks noGrp="1" noChangeAspect="1"/>
          </p:cNvPicPr>
          <p:nvPr>
            <p:ph idx="1"/>
          </p:nvPr>
        </p:nvPicPr>
        <p:blipFill>
          <a:blip r:embed="rId14"/>
          <a:stretch>
            <a:fillRect/>
          </a:stretch>
        </p:blipFill>
        <p:spPr>
          <a:xfrm>
            <a:off x="10003790" y="514350"/>
            <a:ext cx="2033905" cy="882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0556 -0.7266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" y="-3633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3.9481E-6 L 0.18646 -0.31788 " pathEditMode="relative" rAng="0" ptsTypes="AA">
                                          <p:cBhvr>
                                            <p:cTn id="53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323" y="-1591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8646 -0.31789 L 0.68785 -0.43621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69" y="-59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0556 -0.7266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" y="-3633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3.9481E-6 L 0.18646 -0.31788 " pathEditMode="relative" rAng="0" ptsTypes="AA">
                                          <p:cBhvr>
                                            <p:cTn id="53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323" y="-1591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8646 -0.31789 L 0.68785 -0.43621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69" y="-59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274</Words>
  <Application>Microsoft Office PowerPoint</Application>
  <PresentationFormat>Widescreen</PresentationFormat>
  <Paragraphs>76</Paragraphs>
  <Slides>13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SVN-Gretoon</vt:lpstr>
      <vt:lpstr>UTM Avo</vt:lpstr>
      <vt:lpstr>Calibri</vt:lpstr>
      <vt:lpstr>Arial</vt:lpstr>
      <vt:lpstr>Green Color</vt:lpstr>
      <vt:lpstr>Tuần 23 Bài 50: 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Ziczac</cp:lastModifiedBy>
  <cp:revision>69</cp:revision>
  <dcterms:created xsi:type="dcterms:W3CDTF">2021-11-01T08:16:00Z</dcterms:created>
  <dcterms:modified xsi:type="dcterms:W3CDTF">2022-01-28T06:38:10Z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5BACD7A49CE6418B850AF34C1591285D</vt:lpwstr>
  </property>
  <property fmtid="{D5CDD505-2E9C-101B-9397-08002B2CF9AE}" pid="3" name="KSOProductBuildVer">
    <vt:lpwstr>1033-11.2.0.10443</vt:lpwstr>
  </property>
</Properties>
</file>