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27"/>
  </p:notesMasterIdLst>
  <p:sldIdLst>
    <p:sldId id="404" r:id="rId3"/>
    <p:sldId id="263" r:id="rId4"/>
    <p:sldId id="264" r:id="rId5"/>
    <p:sldId id="266" r:id="rId6"/>
    <p:sldId id="256" r:id="rId7"/>
    <p:sldId id="390" r:id="rId8"/>
    <p:sldId id="257" r:id="rId9"/>
    <p:sldId id="403" r:id="rId10"/>
    <p:sldId id="366" r:id="rId11"/>
    <p:sldId id="402" r:id="rId12"/>
    <p:sldId id="258" r:id="rId13"/>
    <p:sldId id="371" r:id="rId14"/>
    <p:sldId id="398" r:id="rId15"/>
    <p:sldId id="399" r:id="rId16"/>
    <p:sldId id="378" r:id="rId17"/>
    <p:sldId id="400" r:id="rId18"/>
    <p:sldId id="382" r:id="rId19"/>
    <p:sldId id="381" r:id="rId20"/>
    <p:sldId id="387" r:id="rId21"/>
    <p:sldId id="388" r:id="rId22"/>
    <p:sldId id="401" r:id="rId23"/>
    <p:sldId id="358" r:id="rId24"/>
    <p:sldId id="377" r:id="rId25"/>
    <p:sldId id="389" r:id="rId26"/>
  </p:sldIdLst>
  <p:sldSz cx="12161838" cy="6858000"/>
  <p:notesSz cx="6858000" cy="9144000"/>
  <p:embeddedFontLst>
    <p:embeddedFont>
      <p:font typeface="Calibri" pitchFamily="34" charset="0"/>
      <p:regular r:id="rId28"/>
      <p:bold r:id="rId29"/>
      <p:italic r:id="rId30"/>
      <p:boldItalic r:id="rId31"/>
    </p:embeddedFont>
    <p:embeddedFont>
      <p:font typeface="Calibri Light" pitchFamily="34" charset="0"/>
      <p:regular r:id="rId32"/>
      <p:italic r:id="rId33"/>
    </p:embeddedFont>
    <p:embeddedFont>
      <p:font typeface="Scope One" charset="0"/>
      <p:regular r:id="rId34"/>
    </p:embeddedFont>
    <p:embeddedFont>
      <p:font typeface="宋体" pitchFamily="2" charset="-122"/>
      <p:regular r:id="rId35"/>
    </p:embeddedFont>
    <p:embeddedFont>
      <p:font typeface="Delius Unicase" charset="0"/>
      <p:regular r:id="rId36"/>
      <p:bold r:id="rId37"/>
    </p:embeddedFont>
    <p:embeddedFont>
      <p:font typeface="Arial-Rounded" pitchFamily="34" charset="-93"/>
      <p:regular r:id="rId38"/>
    </p:embeddedFont>
    <p:embeddedFont>
      <p:font typeface="Bodoni MT Black" pitchFamily="18" charset="0"/>
      <p:bold r:id="rId39"/>
      <p:boldItalic r:id="rId40"/>
    </p:embeddedFont>
    <p:embeddedFont>
      <p:font typeface="Patrick Hand" charset="-93"/>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00" autoAdjust="0"/>
  </p:normalViewPr>
  <p:slideViewPr>
    <p:cSldViewPr snapToGrid="0">
      <p:cViewPr varScale="1">
        <p:scale>
          <a:sx n="57" d="100"/>
          <a:sy n="57" d="100"/>
        </p:scale>
        <p:origin x="-330" y="-90"/>
      </p:cViewPr>
      <p:guideLst>
        <p:guide orient="horz" pos="2160"/>
        <p:guide pos="383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898150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752B48-28BF-43B4-87EE-9E268F50B397}" type="slidenum">
              <a:rPr kumimoji="0" 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3914010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45832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25120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7134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8925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752B48-28BF-43B4-87EE-9E268F50B397}" type="slidenum">
              <a:rPr kumimoji="0" 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74017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752B48-28BF-43B4-87EE-9E268F50B397}" type="slidenum">
              <a:rPr kumimoji="0" 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86472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54305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73042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56931"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6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01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414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99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562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73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459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8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61838" cy="6858001"/>
          </a:xfrm>
          <a:prstGeom prst="rect">
            <a:avLst/>
          </a:prstGeom>
        </p:spPr>
      </p:pic>
    </p:spTree>
    <p:extLst>
      <p:ext uri="{BB962C8B-B14F-4D97-AF65-F5344CB8AC3E}">
        <p14:creationId xmlns:p14="http://schemas.microsoft.com/office/powerpoint/2010/main" val="140866561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702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smtClean="0"/>
              <a:t>Click to edit Master title style</a:t>
            </a:r>
            <a:endParaRPr lang="en-US"/>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34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10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smtClean="0"/>
              <a:t>Click to edit Master title style</a:t>
            </a:r>
            <a:endParaRPr lang="en-US"/>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2587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559C6F32-809B-4A83-821D-D07C0E8E5FD3}" type="datetimeFigureOut">
              <a:rPr lang="en-US" smtClean="0">
                <a:solidFill>
                  <a:prstClr val="black">
                    <a:tint val="75000"/>
                  </a:prstClr>
                </a:solidFill>
              </a:rPr>
              <a:pPr/>
              <a:t>3/15/2022</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8D247BC8-A6CA-494E-BB60-552F2E0104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4752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audio" Target="../media/audio4.wav"/><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91" y="27890"/>
            <a:ext cx="2274089" cy="2217394"/>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193"/>
          <p:cNvSpPr>
            <a:spLocks noChangeArrowheads="1" noChangeShapeType="1" noTextEdit="1"/>
          </p:cNvSpPr>
          <p:nvPr/>
        </p:nvSpPr>
        <p:spPr bwMode="auto">
          <a:xfrm>
            <a:off x="2320471" y="2035960"/>
            <a:ext cx="7985716" cy="69980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defTabSz="912114">
              <a:buClrTx/>
            </a:pPr>
            <a:r>
              <a:rPr lang="en-US" sz="3591" b="1" kern="10" dirty="0" smtClean="0">
                <a:solidFill>
                  <a:srgbClr val="FF6600"/>
                </a:solidFill>
                <a:effectLst>
                  <a:outerShdw dist="53882" dir="2700000" algn="ctr" rotWithShape="0">
                    <a:srgbClr val="C0C0C0">
                      <a:alpha val="79999"/>
                    </a:srgbClr>
                  </a:outerShdw>
                </a:effectLst>
                <a:latin typeface="Times New Roman"/>
                <a:ea typeface="+mn-ea"/>
                <a:cs typeface="Times New Roman"/>
              </a:rPr>
              <a:t> </a:t>
            </a:r>
            <a:r>
              <a:rPr lang="en-US" sz="3591" b="1" kern="10" dirty="0">
                <a:solidFill>
                  <a:srgbClr val="FF6600"/>
                </a:solidFill>
                <a:effectLst>
                  <a:outerShdw dist="53882" dir="2700000" algn="ctr" rotWithShape="0">
                    <a:srgbClr val="C0C0C0">
                      <a:alpha val="79999"/>
                    </a:srgbClr>
                  </a:outerShdw>
                </a:effectLst>
                <a:latin typeface="Times New Roman"/>
                <a:ea typeface="+mn-ea"/>
                <a:cs typeface="Times New Roman"/>
              </a:rPr>
              <a:t>BÀI </a:t>
            </a:r>
            <a:r>
              <a:rPr lang="en-US" sz="3591" b="1" kern="10" smtClean="0">
                <a:solidFill>
                  <a:srgbClr val="FF6600"/>
                </a:solidFill>
                <a:effectLst>
                  <a:outerShdw dist="53882" dir="2700000" algn="ctr" rotWithShape="0">
                    <a:srgbClr val="C0C0C0">
                      <a:alpha val="79999"/>
                    </a:srgbClr>
                  </a:outerShdw>
                </a:effectLst>
                <a:latin typeface="Times New Roman"/>
                <a:ea typeface="+mn-ea"/>
                <a:cs typeface="Times New Roman"/>
              </a:rPr>
              <a:t>GIẢNG ĐIỆN TỬ</a:t>
            </a:r>
            <a:endParaRPr lang="en-US" sz="3591" b="1" kern="10" dirty="0">
              <a:solidFill>
                <a:srgbClr val="FF6600"/>
              </a:solidFill>
              <a:effectLst>
                <a:outerShdw dist="53882" dir="2700000" algn="ctr" rotWithShape="0">
                  <a:srgbClr val="C0C0C0">
                    <a:alpha val="79999"/>
                  </a:srgbClr>
                </a:outerShdw>
              </a:effectLst>
              <a:latin typeface="Times New Roman"/>
              <a:ea typeface="+mn-ea"/>
              <a:cs typeface="Times New Roman"/>
            </a:endParaRPr>
          </a:p>
        </p:txBody>
      </p:sp>
      <p:sp>
        <p:nvSpPr>
          <p:cNvPr id="5" name="Text Box 194"/>
          <p:cNvSpPr txBox="1">
            <a:spLocks noChangeArrowheads="1"/>
          </p:cNvSpPr>
          <p:nvPr/>
        </p:nvSpPr>
        <p:spPr bwMode="auto">
          <a:xfrm>
            <a:off x="2039927" y="3147124"/>
            <a:ext cx="8411938" cy="99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spcBef>
                <a:spcPct val="50000"/>
              </a:spcBef>
              <a:buClrTx/>
            </a:pPr>
            <a:r>
              <a:rPr lang="en-US" sz="3192" b="1" kern="1200" dirty="0">
                <a:solidFill>
                  <a:srgbClr val="0000FF"/>
                </a:solidFill>
                <a:ea typeface="+mn-ea"/>
              </a:rPr>
              <a:t>MÔN</a:t>
            </a:r>
            <a:r>
              <a:rPr lang="en-US" sz="3192" b="1" kern="1200">
                <a:solidFill>
                  <a:srgbClr val="0000FF"/>
                </a:solidFill>
                <a:ea typeface="+mn-ea"/>
              </a:rPr>
              <a:t>: </a:t>
            </a:r>
            <a:r>
              <a:rPr lang="en-US" sz="3192" b="1" kern="1200" smtClean="0">
                <a:solidFill>
                  <a:srgbClr val="0000FF"/>
                </a:solidFill>
                <a:ea typeface="+mn-ea"/>
              </a:rPr>
              <a:t>ĐỌC </a:t>
            </a:r>
            <a:r>
              <a:rPr lang="en-US" sz="3192" b="1" kern="1200" smtClean="0">
                <a:solidFill>
                  <a:srgbClr val="0000FF"/>
                </a:solidFill>
                <a:ea typeface="+mn-ea"/>
              </a:rPr>
              <a:t>LỚP </a:t>
            </a:r>
            <a:r>
              <a:rPr lang="en-US" sz="3192" b="1" kern="1200" dirty="0">
                <a:solidFill>
                  <a:srgbClr val="0000FF"/>
                </a:solidFill>
                <a:ea typeface="+mn-ea"/>
              </a:rPr>
              <a:t>2</a:t>
            </a:r>
          </a:p>
          <a:p>
            <a:pPr algn="ctr" defTabSz="912114" eaLnBrk="1" hangingPunct="1">
              <a:spcBef>
                <a:spcPct val="50000"/>
              </a:spcBef>
              <a:buClrTx/>
            </a:pPr>
            <a:r>
              <a:rPr lang="en-US" sz="1795" kern="1200" dirty="0">
                <a:solidFill>
                  <a:srgbClr val="0000FF"/>
                </a:solidFill>
                <a:ea typeface="+mn-ea"/>
              </a:rPr>
              <a:t>                                      </a:t>
            </a:r>
            <a:endParaRPr lang="en-US" sz="3591" b="1" kern="1200" dirty="0">
              <a:solidFill>
                <a:srgbClr val="0000FF"/>
              </a:solidFill>
              <a:latin typeface="Bodoni MT Black" pitchFamily="18" charset="0"/>
              <a:ea typeface="+mn-ea"/>
            </a:endParaRPr>
          </a:p>
        </p:txBody>
      </p:sp>
      <p:sp>
        <p:nvSpPr>
          <p:cNvPr id="6" name="Text Box 191"/>
          <p:cNvSpPr txBox="1">
            <a:spLocks noChangeArrowheads="1"/>
          </p:cNvSpPr>
          <p:nvPr/>
        </p:nvSpPr>
        <p:spPr bwMode="auto">
          <a:xfrm>
            <a:off x="2320471" y="486277"/>
            <a:ext cx="8502907" cy="828941"/>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buClrTx/>
            </a:pPr>
            <a:r>
              <a:rPr lang="en-US" sz="2394" b="1" kern="1200">
                <a:solidFill>
                  <a:srgbClr val="0000FF"/>
                </a:solidFill>
                <a:latin typeface="Times New Roman" pitchFamily="18" charset="0"/>
                <a:ea typeface="+mn-ea"/>
              </a:rPr>
              <a:t>PHÒNG GIÁO DỤC VÀ ĐÀO TẠO QUẬN LONG BIÊN</a:t>
            </a:r>
          </a:p>
          <a:p>
            <a:pPr algn="ctr" defTabSz="912114" eaLnBrk="1" hangingPunct="1">
              <a:buClrTx/>
            </a:pPr>
            <a:r>
              <a:rPr lang="en-US" sz="2394" b="1" kern="1200">
                <a:solidFill>
                  <a:srgbClr val="0000FF"/>
                </a:solidFill>
                <a:latin typeface="Times New Roman" pitchFamily="18" charset="0"/>
                <a:ea typeface="+mn-ea"/>
              </a:rPr>
              <a:t>TRƯỜNG TIỂU HỌC ĐOÀN KẾT</a:t>
            </a:r>
          </a:p>
        </p:txBody>
      </p:sp>
      <p:sp>
        <p:nvSpPr>
          <p:cNvPr id="7" name="Text Box 195"/>
          <p:cNvSpPr txBox="1">
            <a:spLocks noChangeArrowheads="1"/>
          </p:cNvSpPr>
          <p:nvPr/>
        </p:nvSpPr>
        <p:spPr bwMode="auto">
          <a:xfrm>
            <a:off x="3371160" y="3816706"/>
            <a:ext cx="5522183" cy="46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2114" eaLnBrk="1" hangingPunct="1">
              <a:spcBef>
                <a:spcPct val="50000"/>
              </a:spcBef>
              <a:buClrTx/>
            </a:pPr>
            <a:r>
              <a:rPr lang="en-US" sz="2394" b="1" kern="1200" dirty="0" err="1" smtClean="0">
                <a:solidFill>
                  <a:srgbClr val="0000FF"/>
                </a:solidFill>
                <a:latin typeface="Times New Roman" pitchFamily="18" charset="0"/>
                <a:ea typeface="+mn-ea"/>
              </a:rPr>
              <a:t>Giáo</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viên</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Nguyễn</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Thị</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Ánh</a:t>
            </a:r>
            <a:r>
              <a:rPr lang="en-US" sz="2394" b="1" kern="1200" dirty="0" smtClean="0">
                <a:solidFill>
                  <a:srgbClr val="0000FF"/>
                </a:solidFill>
                <a:latin typeface="Times New Roman" pitchFamily="18" charset="0"/>
                <a:ea typeface="+mn-ea"/>
              </a:rPr>
              <a:t> </a:t>
            </a:r>
            <a:r>
              <a:rPr lang="en-US" sz="2394" b="1" kern="1200" dirty="0" err="1" smtClean="0">
                <a:solidFill>
                  <a:srgbClr val="0000FF"/>
                </a:solidFill>
                <a:latin typeface="Times New Roman" pitchFamily="18" charset="0"/>
                <a:ea typeface="+mn-ea"/>
              </a:rPr>
              <a:t>Hồng</a:t>
            </a:r>
            <a:endParaRPr lang="en-US" sz="2394" b="1" kern="1200" dirty="0">
              <a:solidFill>
                <a:srgbClr val="0000FF"/>
              </a:solidFill>
              <a:latin typeface="Times New Roman" pitchFamily="18" charset="0"/>
              <a:ea typeface="+mn-ea"/>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4489"/>
            <a:ext cx="12786366" cy="2005734"/>
          </a:xfrm>
          <a:prstGeom prst="rect">
            <a:avLst/>
          </a:prstGeom>
        </p:spPr>
      </p:pic>
      <p:grpSp>
        <p:nvGrpSpPr>
          <p:cNvPr id="9" name="组合 107"/>
          <p:cNvGrpSpPr/>
          <p:nvPr/>
        </p:nvGrpSpPr>
        <p:grpSpPr>
          <a:xfrm>
            <a:off x="638125" y="3481111"/>
            <a:ext cx="1401802" cy="2680804"/>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46316" y="3330554"/>
            <a:ext cx="2171172" cy="3368876"/>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1" y="4837330"/>
            <a:ext cx="2744630" cy="161681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384337" y="4797331"/>
            <a:ext cx="2777501" cy="1616810"/>
          </a:xfrm>
          <a:prstGeom prst="rect">
            <a:avLst/>
          </a:prstGeom>
        </p:spPr>
      </p:pic>
      <p:sp>
        <p:nvSpPr>
          <p:cNvPr id="17" name="任意多边形 91"/>
          <p:cNvSpPr/>
          <p:nvPr/>
        </p:nvSpPr>
        <p:spPr>
          <a:xfrm>
            <a:off x="-6562" y="6164998"/>
            <a:ext cx="12161838" cy="68451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sp>
        <p:nvSpPr>
          <p:cNvPr id="18" name="任意多边形 110"/>
          <p:cNvSpPr/>
          <p:nvPr/>
        </p:nvSpPr>
        <p:spPr>
          <a:xfrm>
            <a:off x="-6561" y="6300312"/>
            <a:ext cx="12181244" cy="56762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sp>
        <p:nvSpPr>
          <p:cNvPr id="19" name="任意多边形 111"/>
          <p:cNvSpPr/>
          <p:nvPr/>
        </p:nvSpPr>
        <p:spPr>
          <a:xfrm>
            <a:off x="-6562" y="6507257"/>
            <a:ext cx="12161838" cy="364734"/>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615" tIns="60807" rIns="121615" bIns="60807" rtlCol="0" anchor="ctr"/>
          <a:lstStyle/>
          <a:p>
            <a:pPr algn="ctr" defTabSz="912114">
              <a:buClrTx/>
            </a:pPr>
            <a:endParaRPr lang="zh-CN" altLang="en-US" sz="1795" kern="1200">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41434" y="673253"/>
            <a:ext cx="1812874" cy="1572031"/>
          </a:xfrm>
          <a:prstGeom prst="rect">
            <a:avLst/>
          </a:prstGeom>
        </p:spPr>
      </p:pic>
    </p:spTree>
    <p:extLst>
      <p:ext uri="{BB962C8B-B14F-4D97-AF65-F5344CB8AC3E}">
        <p14:creationId xmlns:p14="http://schemas.microsoft.com/office/powerpoint/2010/main" val="289898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0A0659-16E8-41C3-8DA6-EBC6B0E2F7F8}"/>
              </a:ext>
            </a:extLst>
          </p:cNvPr>
          <p:cNvSpPr txBox="1"/>
          <p:nvPr/>
        </p:nvSpPr>
        <p:spPr>
          <a:xfrm>
            <a:off x="999853" y="2296432"/>
            <a:ext cx="10162132" cy="1323439"/>
          </a:xfrm>
          <a:prstGeom prst="rect">
            <a:avLst/>
          </a:prstGeom>
          <a:noFill/>
        </p:spPr>
        <p:txBody>
          <a:bodyPr wrap="square">
            <a:spAutoFit/>
          </a:bodyPr>
          <a:lstStyle/>
          <a:p>
            <a:pPr algn="just"/>
            <a:r>
              <a:rPr lang="en-US" sz="4000">
                <a:latin typeface="Arial" panose="020B0604020202020204" pitchFamily="34" charset="0"/>
                <a:cs typeface="Arial" panose="020B0604020202020204" pitchFamily="34" charset="0"/>
              </a:rPr>
              <a:t>Một hôm, chị én nâu đang sửa soạn đi ngủ thì nghe thấy tiếng khóc thút thít.</a:t>
            </a:r>
            <a:endParaRPr lang="en-US" sz="40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xmlns="" id="{2F16A302-1F26-4AFB-B988-D20DFB35041A}"/>
              </a:ext>
            </a:extLst>
          </p:cNvPr>
          <p:cNvCxnSpPr>
            <a:cxnSpLocks/>
          </p:cNvCxnSpPr>
          <p:nvPr/>
        </p:nvCxnSpPr>
        <p:spPr>
          <a:xfrm flipV="1">
            <a:off x="3266632" y="2507112"/>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10C215A4-EE7D-48BA-AFF2-E53CAE55ACF5}"/>
              </a:ext>
            </a:extLst>
          </p:cNvPr>
          <p:cNvGrpSpPr/>
          <p:nvPr/>
        </p:nvGrpSpPr>
        <p:grpSpPr>
          <a:xfrm rot="21128394">
            <a:off x="8459451" y="3075912"/>
            <a:ext cx="317117" cy="402892"/>
            <a:chOff x="8074786" y="2617012"/>
            <a:chExt cx="317117" cy="402892"/>
          </a:xfrm>
        </p:grpSpPr>
        <p:cxnSp>
          <p:nvCxnSpPr>
            <p:cNvPr id="11" name="Straight Connector 10">
              <a:extLst>
                <a:ext uri="{FF2B5EF4-FFF2-40B4-BE49-F238E27FC236}">
                  <a16:creationId xmlns:a16="http://schemas.microsoft.com/office/drawing/2014/main" xmlns=""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Cloud 21">
            <a:extLst>
              <a:ext uri="{FF2B5EF4-FFF2-40B4-BE49-F238E27FC236}">
                <a16:creationId xmlns:a16="http://schemas.microsoft.com/office/drawing/2014/main" xmlns="" id="{883E743C-4091-45CD-B206-701E79EA01C8}"/>
              </a:ext>
            </a:extLst>
          </p:cNvPr>
          <p:cNvSpPr/>
          <p:nvPr/>
        </p:nvSpPr>
        <p:spPr>
          <a:xfrm>
            <a:off x="3763987" y="573982"/>
            <a:ext cx="3800919"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Đọc câu dài</a:t>
            </a:r>
          </a:p>
        </p:txBody>
      </p:sp>
      <p:cxnSp>
        <p:nvCxnSpPr>
          <p:cNvPr id="23" name="Straight Connector 22">
            <a:extLst>
              <a:ext uri="{FF2B5EF4-FFF2-40B4-BE49-F238E27FC236}">
                <a16:creationId xmlns:a16="http://schemas.microsoft.com/office/drawing/2014/main" xmlns="" id="{6D258FF9-90DA-4FF8-BBAD-E2CBE4E39023}"/>
              </a:ext>
            </a:extLst>
          </p:cNvPr>
          <p:cNvCxnSpPr>
            <a:cxnSpLocks/>
          </p:cNvCxnSpPr>
          <p:nvPr/>
        </p:nvCxnSpPr>
        <p:spPr>
          <a:xfrm flipV="1">
            <a:off x="5843663" y="2497652"/>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061A7259-7002-4449-9371-7F0C5BC698F5}"/>
              </a:ext>
            </a:extLst>
          </p:cNvPr>
          <p:cNvCxnSpPr>
            <a:cxnSpLocks/>
          </p:cNvCxnSpPr>
          <p:nvPr/>
        </p:nvCxnSpPr>
        <p:spPr>
          <a:xfrm flipV="1">
            <a:off x="11076015" y="2464993"/>
            <a:ext cx="171940" cy="451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18408" y="498894"/>
            <a:ext cx="11525021" cy="729710"/>
            <a:chOff x="294783" y="915918"/>
            <a:chExt cx="11553604" cy="73152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Nói tiếp câu tả cảnh mùa xuân trong công viên:</a:t>
              </a:r>
            </a:p>
          </p:txBody>
        </p:sp>
      </p:grpSp>
      <p:sp>
        <p:nvSpPr>
          <p:cNvPr id="14" name="TextBox 13">
            <a:extLst>
              <a:ext uri="{FF2B5EF4-FFF2-40B4-BE49-F238E27FC236}">
                <a16:creationId xmlns:a16="http://schemas.microsoft.com/office/drawing/2014/main" xmlns="" id="{451C0419-82C5-4DBA-9637-E4364A5C790A}"/>
              </a:ext>
            </a:extLst>
          </p:cNvPr>
          <p:cNvSpPr txBox="1"/>
          <p:nvPr/>
        </p:nvSpPr>
        <p:spPr>
          <a:xfrm>
            <a:off x="1069504" y="1421303"/>
            <a:ext cx="10550213" cy="4210192"/>
          </a:xfrm>
          <a:prstGeom prst="rect">
            <a:avLst/>
          </a:prstGeom>
          <a:noFill/>
        </p:spPr>
        <p:txBody>
          <a:bodyPr wrap="square">
            <a:spAutoFit/>
          </a:bodyPr>
          <a:lstStyle/>
          <a:p>
            <a:pPr marL="457200" indent="-457200" algn="just">
              <a:lnSpc>
                <a:spcPct val="200000"/>
              </a:lnSpc>
              <a:spcBef>
                <a:spcPts val="1200"/>
              </a:spcBef>
              <a:spcAft>
                <a:spcPts val="1200"/>
              </a:spcAft>
              <a:buAutoNum type="alphaLcPeriod"/>
            </a:pPr>
            <a:r>
              <a:rPr lang="en-US" sz="4000">
                <a:latin typeface="+mj-lt"/>
                <a:ea typeface="Arial-Rounded" panose="020B0500000000000000" pitchFamily="34" charset="0"/>
                <a:cs typeface="Arial-Rounded" panose="020B0500000000000000" pitchFamily="34" charset="0"/>
              </a:rPr>
              <a:t> Cỏ (…).</a:t>
            </a:r>
          </a:p>
          <a:p>
            <a:pPr marL="457200" indent="-457200" algn="just">
              <a:lnSpc>
                <a:spcPct val="200000"/>
              </a:lnSpc>
              <a:spcBef>
                <a:spcPts val="1200"/>
              </a:spcBef>
              <a:spcAft>
                <a:spcPts val="1200"/>
              </a:spcAft>
              <a:buAutoNum type="alphaLcPeriod"/>
            </a:pPr>
            <a:r>
              <a:rPr lang="en-US" sz="4000">
                <a:latin typeface="+mj-lt"/>
                <a:ea typeface="Arial-Rounded" panose="020B0500000000000000" pitchFamily="34" charset="0"/>
                <a:cs typeface="Arial-Rounded" panose="020B0500000000000000" pitchFamily="34" charset="0"/>
              </a:rPr>
              <a:t> Đàn én (…).</a:t>
            </a:r>
          </a:p>
          <a:p>
            <a:pPr marL="457200" indent="-457200" algn="just">
              <a:lnSpc>
                <a:spcPct val="200000"/>
              </a:lnSpc>
              <a:spcBef>
                <a:spcPts val="1200"/>
              </a:spcBef>
              <a:spcAft>
                <a:spcPts val="1200"/>
              </a:spcAft>
              <a:buAutoNum type="alphaLcPeriod"/>
            </a:pPr>
            <a:r>
              <a:rPr lang="en-US" sz="4000">
                <a:latin typeface="+mj-lt"/>
                <a:ea typeface="Arial-Rounded" panose="020B0500000000000000" pitchFamily="34" charset="0"/>
                <a:cs typeface="Arial-Rounded" panose="020B0500000000000000" pitchFamily="34" charset="0"/>
              </a:rPr>
              <a:t>Trẻ em (…).</a:t>
            </a:r>
            <a:endParaRPr lang="en-US" sz="4000" dirty="0">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8333DA43-01EF-473A-92A5-C8F912938479}"/>
              </a:ext>
            </a:extLst>
          </p:cNvPr>
          <p:cNvSpPr txBox="1"/>
          <p:nvPr/>
        </p:nvSpPr>
        <p:spPr>
          <a:xfrm>
            <a:off x="1672878" y="1845847"/>
            <a:ext cx="9946839" cy="1323439"/>
          </a:xfrm>
          <a:prstGeom prst="rect">
            <a:avLst/>
          </a:prstGeom>
          <a:solidFill>
            <a:srgbClr val="FFFFFF"/>
          </a:solidFill>
        </p:spPr>
        <p:txBody>
          <a:bodyPr wrap="square">
            <a:spAutoFit/>
          </a:bodyPr>
          <a:lstStyle/>
          <a:p>
            <a:pPr algn="just">
              <a:spcBef>
                <a:spcPts val="1200"/>
              </a:spcBef>
              <a:spcAft>
                <a:spcPts val="1200"/>
              </a:spcAft>
            </a:pPr>
            <a:r>
              <a:rPr lang="en-US" sz="4000">
                <a:latin typeface="Arial" panose="020B0604020202020204" pitchFamily="34" charset="0"/>
                <a:cs typeface="Arial" panose="020B0604020202020204" pitchFamily="34" charset="0"/>
              </a:rPr>
              <a:t>Cỏ trong công viên bừng tỉnh sau giấc ngủ đông.</a:t>
            </a:r>
            <a:endParaRPr lang="en-US" sz="4000" dirty="0">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76FCE0B4-9A8D-4923-98CF-0C6EDA9630BB}"/>
              </a:ext>
            </a:extLst>
          </p:cNvPr>
          <p:cNvSpPr txBox="1"/>
          <p:nvPr/>
        </p:nvSpPr>
        <p:spPr>
          <a:xfrm>
            <a:off x="1672877" y="3353519"/>
            <a:ext cx="9946839" cy="707886"/>
          </a:xfrm>
          <a:prstGeom prst="rect">
            <a:avLst/>
          </a:prstGeom>
          <a:solidFill>
            <a:srgbClr val="FFFFFF"/>
          </a:solidFill>
        </p:spPr>
        <p:txBody>
          <a:bodyPr wrap="square">
            <a:spAutoFit/>
          </a:bodyPr>
          <a:lstStyle/>
          <a:p>
            <a:pPr algn="just">
              <a:spcBef>
                <a:spcPts val="1200"/>
              </a:spcBef>
              <a:spcAft>
                <a:spcPts val="1200"/>
              </a:spcAft>
            </a:pPr>
            <a:r>
              <a:rPr lang="en-US" sz="4000">
                <a:latin typeface="Arial" panose="020B0604020202020204" pitchFamily="34" charset="0"/>
                <a:cs typeface="Arial" panose="020B0604020202020204" pitchFamily="34" charset="0"/>
              </a:rPr>
              <a:t>Từng đàn én từ phương Nam trở về.</a:t>
            </a:r>
            <a:endParaRPr lang="en-US" sz="4000" dirty="0">
              <a:latin typeface="+mj-lt"/>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7667FD32-8347-4902-8831-54762804FBCA}"/>
              </a:ext>
            </a:extLst>
          </p:cNvPr>
          <p:cNvSpPr txBox="1"/>
          <p:nvPr/>
        </p:nvSpPr>
        <p:spPr>
          <a:xfrm>
            <a:off x="1558573" y="4907280"/>
            <a:ext cx="9946839" cy="707886"/>
          </a:xfrm>
          <a:prstGeom prst="rect">
            <a:avLst/>
          </a:prstGeom>
          <a:solidFill>
            <a:srgbClr val="FFFFFF"/>
          </a:solidFill>
        </p:spPr>
        <p:txBody>
          <a:bodyPr wrap="square">
            <a:spAutoFit/>
          </a:bodyPr>
          <a:lstStyle/>
          <a:p>
            <a:pPr algn="just"/>
            <a:r>
              <a:rPr lang="en-US" sz="4000">
                <a:latin typeface="Arial" panose="020B0604020202020204" pitchFamily="34" charset="0"/>
                <a:cs typeface="Arial" panose="020B0604020202020204" pitchFamily="34" charset="0"/>
              </a:rPr>
              <a:t>Trẻ em chơi đùa dưới ánh mặt trời ấm áp.</a:t>
            </a:r>
          </a:p>
        </p:txBody>
      </p: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318408" y="194990"/>
            <a:ext cx="11556500" cy="766309"/>
            <a:chOff x="294783" y="915918"/>
            <a:chExt cx="11585161" cy="76821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79299" y="974486"/>
              <a:ext cx="10800645" cy="709642"/>
            </a:xfrm>
            <a:prstGeom prst="rect">
              <a:avLst/>
            </a:prstGeom>
            <a:noFill/>
          </p:spPr>
          <p:txBody>
            <a:bodyPr wrap="square" rtlCol="0">
              <a:spAutoFit/>
            </a:bodyPr>
            <a:lstStyle/>
            <a:p>
              <a:pPr algn="just"/>
              <a:r>
                <a:rPr lang="en-US" sz="4000">
                  <a:latin typeface="+mj-lt"/>
                  <a:ea typeface="Arial-Rounded" pitchFamily="34" charset="0"/>
                  <a:cs typeface="Arial-Rounded" pitchFamily="34" charset="0"/>
                </a:rPr>
                <a:t>Vì sao cỏ non lại khóc?</a:t>
              </a:r>
            </a:p>
          </p:txBody>
        </p:sp>
      </p:grpSp>
      <p:sp>
        <p:nvSpPr>
          <p:cNvPr id="13" name="TextBox 12">
            <a:extLst>
              <a:ext uri="{FF2B5EF4-FFF2-40B4-BE49-F238E27FC236}">
                <a16:creationId xmlns:a16="http://schemas.microsoft.com/office/drawing/2014/main" xmlns="" id="{F0C0788D-46CD-410C-8D28-D4DD6F710C7C}"/>
              </a:ext>
            </a:extLst>
          </p:cNvPr>
          <p:cNvSpPr txBox="1"/>
          <p:nvPr/>
        </p:nvSpPr>
        <p:spPr>
          <a:xfrm>
            <a:off x="1337022" y="5348886"/>
            <a:ext cx="9929692"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Cỏ non khóc vì </a:t>
            </a:r>
            <a:r>
              <a:rPr lang="en-US" sz="3200">
                <a:solidFill>
                  <a:srgbClr val="FF0000"/>
                </a:solidFill>
                <a:latin typeface="+mj-lt"/>
                <a:ea typeface="Arial-Rounded" pitchFamily="34" charset="0"/>
                <a:cs typeface="Arial-Rounded" pitchFamily="34" charset="0"/>
              </a:rPr>
              <a:t>bị các bạn nhỏ giẫm lên</a:t>
            </a:r>
            <a:r>
              <a:rPr lang="en-US" sz="3200">
                <a:latin typeface="+mj-lt"/>
                <a:ea typeface="Arial-Rounded" pitchFamily="34" charset="0"/>
                <a:cs typeface="Arial-Rounded" pitchFamily="34" charset="0"/>
              </a:rPr>
              <a:t>.</a:t>
            </a:r>
            <a:endParaRPr lang="en-US" sz="3200">
              <a:solidFill>
                <a:schemeClr val="tx1"/>
              </a:solidFill>
              <a:latin typeface="+mj-lt"/>
              <a:ea typeface="Arial-Rounded" pitchFamily="34" charset="0"/>
              <a:cs typeface="Arial-Rounded" pitchFamily="34" charset="0"/>
            </a:endParaRPr>
          </a:p>
        </p:txBody>
      </p:sp>
      <p:sp>
        <p:nvSpPr>
          <p:cNvPr id="12" name="TextBox 11">
            <a:extLst>
              <a:ext uri="{FF2B5EF4-FFF2-40B4-BE49-F238E27FC236}">
                <a16:creationId xmlns:a16="http://schemas.microsoft.com/office/drawing/2014/main" xmlns="" id="{9EEAEB89-10FD-4B26-ADCF-A481CA0072DF}"/>
              </a:ext>
            </a:extLst>
          </p:cNvPr>
          <p:cNvSpPr txBox="1"/>
          <p:nvPr/>
        </p:nvSpPr>
        <p:spPr>
          <a:xfrm>
            <a:off x="1222450" y="1216726"/>
            <a:ext cx="10158564" cy="3416320"/>
          </a:xfrm>
          <a:prstGeom prst="rect">
            <a:avLst/>
          </a:prstGeom>
          <a:noFill/>
        </p:spPr>
        <p:txBody>
          <a:bodyPr wrap="square">
            <a:spAutoFit/>
          </a:bodyPr>
          <a:lstStyle/>
          <a:p>
            <a:pPr algn="just"/>
            <a:r>
              <a:rPr lang="en-US" sz="2400">
                <a:latin typeface="Arial" panose="020B0604020202020204" pitchFamily="34" charset="0"/>
                <a:cs typeface="Arial" panose="020B0604020202020204" pitchFamily="34" charset="0"/>
              </a:rPr>
              <a:t>    Một hôm, chị én nâu đang sửa soạn đi ngủ thì nghe thấy tiếng khóc thút thít. Lần theo tiếng khóc, én nâu tìm đến công viên nhỏ. Thấy một cây cỏ non đang khóc, én nâu hỏi:</a:t>
            </a:r>
          </a:p>
          <a:p>
            <a:pPr algn="just"/>
            <a:r>
              <a:rPr lang="en-US" sz="2400">
                <a:latin typeface="Arial" panose="020B0604020202020204" pitchFamily="34" charset="0"/>
                <a:cs typeface="Arial" panose="020B0604020202020204" pitchFamily="34" charset="0"/>
              </a:rPr>
              <a:t>    - Em bị ốm à?</a:t>
            </a:r>
          </a:p>
          <a:p>
            <a:pPr algn="just"/>
            <a:r>
              <a:rPr lang="en-US" sz="2400">
                <a:latin typeface="Arial" panose="020B0604020202020204" pitchFamily="34" charset="0"/>
                <a:cs typeface="Arial" panose="020B0604020202020204" pitchFamily="34" charset="0"/>
              </a:rPr>
              <a:t>    Cỏ non khóc nấc lên:</a:t>
            </a:r>
          </a:p>
          <a:p>
            <a:pPr algn="just"/>
            <a:r>
              <a:rPr lang="en-US" sz="2400">
                <a:latin typeface="Arial" panose="020B0604020202020204" pitchFamily="34" charset="0"/>
                <a:cs typeface="Arial" panose="020B0604020202020204" pitchFamily="34" charset="0"/>
              </a:rPr>
              <a:t>   - Chị ơi, em không đứng thẳng được nữa. Các bạn nhỏ đã đến đây chơi đùa và giẫm lên em.</a:t>
            </a:r>
          </a:p>
          <a:p>
            <a:pPr algn="just"/>
            <a:r>
              <a:rPr lang="en-US" sz="2400">
                <a:latin typeface="Arial" panose="020B0604020202020204" pitchFamily="34" charset="0"/>
                <a:cs typeface="Arial" panose="020B0604020202020204" pitchFamily="34" charset="0"/>
              </a:rPr>
              <a:t>     Én nâu lặng đi một phút rồi bỗng reo lên:</a:t>
            </a:r>
          </a:p>
          <a:p>
            <a:pPr algn="just"/>
            <a:r>
              <a:rPr lang="en-US" sz="2400">
                <a:latin typeface="Arial" panose="020B0604020202020204" pitchFamily="34" charset="0"/>
                <a:cs typeface="Arial" panose="020B0604020202020204" pitchFamily="34" charset="0"/>
              </a:rPr>
              <a:t>    - Đừng khóc nữa! Chị sẽ giúp em.</a:t>
            </a:r>
          </a:p>
        </p:txBody>
      </p:sp>
      <p:cxnSp>
        <p:nvCxnSpPr>
          <p:cNvPr id="16" name="Straight Connector 15">
            <a:extLst>
              <a:ext uri="{FF2B5EF4-FFF2-40B4-BE49-F238E27FC236}">
                <a16:creationId xmlns:a16="http://schemas.microsoft.com/office/drawing/2014/main" xmlns="" id="{8DBCBED7-7F77-46E3-A63D-086A5EE3F82B}"/>
              </a:ext>
            </a:extLst>
          </p:cNvPr>
          <p:cNvCxnSpPr>
            <a:cxnSpLocks/>
          </p:cNvCxnSpPr>
          <p:nvPr/>
        </p:nvCxnSpPr>
        <p:spPr>
          <a:xfrm>
            <a:off x="1778920" y="3445329"/>
            <a:ext cx="94877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16764C2-49D6-42E3-969D-9BA8189F6465}"/>
              </a:ext>
            </a:extLst>
          </p:cNvPr>
          <p:cNvCxnSpPr>
            <a:cxnSpLocks/>
          </p:cNvCxnSpPr>
          <p:nvPr/>
        </p:nvCxnSpPr>
        <p:spPr>
          <a:xfrm>
            <a:off x="1337022" y="3810001"/>
            <a:ext cx="33492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6264D61-AC26-415D-B76A-E43AE7F5AE33}"/>
              </a:ext>
            </a:extLst>
          </p:cNvPr>
          <p:cNvGrpSpPr/>
          <p:nvPr/>
        </p:nvGrpSpPr>
        <p:grpSpPr>
          <a:xfrm>
            <a:off x="732832" y="346648"/>
            <a:ext cx="11525021" cy="729710"/>
            <a:chOff x="294783" y="915918"/>
            <a:chExt cx="11553604" cy="731520"/>
          </a:xfrm>
        </p:grpSpPr>
        <p:grpSp>
          <p:nvGrpSpPr>
            <p:cNvPr id="8" name="Group 7">
              <a:extLst>
                <a:ext uri="{FF2B5EF4-FFF2-40B4-BE49-F238E27FC236}">
                  <a16:creationId xmlns:a16="http://schemas.microsoft.com/office/drawing/2014/main" xmlns=""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xmlns=""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xmlns=""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xmlns=""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Thương cỏ non, chim én đã làm gì?</a:t>
              </a:r>
            </a:p>
          </p:txBody>
        </p:sp>
      </p:grpSp>
      <p:sp>
        <p:nvSpPr>
          <p:cNvPr id="14" name="TextBox 13">
            <a:extLst>
              <a:ext uri="{FF2B5EF4-FFF2-40B4-BE49-F238E27FC236}">
                <a16:creationId xmlns:a16="http://schemas.microsoft.com/office/drawing/2014/main" xmlns="" id="{451C0419-82C5-4DBA-9637-E4364A5C790A}"/>
              </a:ext>
            </a:extLst>
          </p:cNvPr>
          <p:cNvSpPr txBox="1"/>
          <p:nvPr/>
        </p:nvSpPr>
        <p:spPr>
          <a:xfrm>
            <a:off x="1632857" y="1208464"/>
            <a:ext cx="9829799" cy="3108543"/>
          </a:xfrm>
          <a:prstGeom prst="rect">
            <a:avLst/>
          </a:prstGeom>
          <a:noFill/>
        </p:spPr>
        <p:txBody>
          <a:bodyPr wrap="square">
            <a:spAutoFit/>
          </a:bodyPr>
          <a:lstStyle/>
          <a:p>
            <a:pPr algn="just"/>
            <a:r>
              <a:rPr lang="en-US" sz="2800">
                <a:latin typeface="Arial" panose="020B0604020202020204" pitchFamily="34" charset="0"/>
                <a:ea typeface="Arial-Rounded" panose="020B0500000000000000" pitchFamily="34" charset="0"/>
                <a:cs typeface="Arial" panose="020B0604020202020204" pitchFamily="34" charset="0"/>
              </a:rPr>
              <a:t>   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en-US" sz="2800">
                <a:latin typeface="Arial" panose="020B0604020202020204" pitchFamily="34" charset="0"/>
                <a:ea typeface="Arial-Rounded" panose="020B0500000000000000" pitchFamily="34" charset="0"/>
                <a:cs typeface="Arial" panose="020B0604020202020204" pitchFamily="34" charset="0"/>
              </a:rPr>
              <a:t>    - Từ nay em yên tâm rồi. Không còn ai giẫm lên em nữa đâu.</a:t>
            </a:r>
          </a:p>
          <a:p>
            <a:pPr algn="just"/>
            <a:r>
              <a:rPr lang="en-US" sz="2800">
                <a:latin typeface="Arial" panose="020B0604020202020204" pitchFamily="34" charset="0"/>
                <a:ea typeface="Arial-Rounded" panose="020B0500000000000000" pitchFamily="34" charset="0"/>
                <a:cs typeface="Arial" panose="020B0604020202020204" pitchFamily="34" charset="0"/>
              </a:rPr>
              <a:t>    Cỏ nhoẻn miệng cười và cảm ơn chị én nâu.</a:t>
            </a:r>
          </a:p>
        </p:txBody>
      </p:sp>
      <p:sp>
        <p:nvSpPr>
          <p:cNvPr id="18" name="TextBox 17">
            <a:extLst>
              <a:ext uri="{FF2B5EF4-FFF2-40B4-BE49-F238E27FC236}">
                <a16:creationId xmlns:a16="http://schemas.microsoft.com/office/drawing/2014/main" xmlns="" id="{98D0C0BB-998C-4820-837F-0B87C2356303}"/>
              </a:ext>
            </a:extLst>
          </p:cNvPr>
          <p:cNvSpPr txBox="1"/>
          <p:nvPr/>
        </p:nvSpPr>
        <p:spPr>
          <a:xfrm>
            <a:off x="1632857" y="4618484"/>
            <a:ext cx="9601200" cy="2062103"/>
          </a:xfrm>
          <a:prstGeom prst="rect">
            <a:avLst/>
          </a:prstGeom>
          <a:solidFill>
            <a:srgbClr val="CEEBEA"/>
          </a:solidFill>
        </p:spPr>
        <p:txBody>
          <a:bodyPr wrap="square" rtlCol="0">
            <a:spAutoFit/>
          </a:bodyPr>
          <a:lstStyle/>
          <a:p>
            <a:pPr algn="just"/>
            <a:r>
              <a:rPr lang="en-US" sz="3200">
                <a:latin typeface="Arial" panose="020B0604020202020204" pitchFamily="34" charset="0"/>
                <a:ea typeface="Arial-Rounded" panose="020B0500000000000000" pitchFamily="34" charset="0"/>
                <a:cs typeface="Arial" panose="020B0604020202020204" pitchFamily="34" charset="0"/>
              </a:rPr>
              <a:t>Thương cỏ nâu, én nâu gọi thêm rất nhiều bạn của mình. Suốt đêm, cả đàn én ra sức đi tìm cỏ khô tết thành dòng chữ “Không giẫm chân lên cỏ!” đặt bên cạnh bãi cỏ.</a:t>
            </a:r>
            <a:endParaRPr lang="en-US" sz="3200">
              <a:latin typeface="+mj-lt"/>
              <a:ea typeface="Arial-Rounded" pitchFamily="34" charset="0"/>
              <a:cs typeface="Arial-Rounded" pitchFamily="34" charset="0"/>
            </a:endParaRPr>
          </a:p>
        </p:txBody>
      </p:sp>
      <p:sp>
        <p:nvSpPr>
          <p:cNvPr id="12" name="TextBox 11">
            <a:extLst>
              <a:ext uri="{FF2B5EF4-FFF2-40B4-BE49-F238E27FC236}">
                <a16:creationId xmlns:a16="http://schemas.microsoft.com/office/drawing/2014/main" xmlns="" id="{5553DC26-DC6E-4A87-BF89-BBD823181B84}"/>
              </a:ext>
            </a:extLst>
          </p:cNvPr>
          <p:cNvSpPr txBox="1"/>
          <p:nvPr/>
        </p:nvSpPr>
        <p:spPr>
          <a:xfrm>
            <a:off x="1632857" y="1208463"/>
            <a:ext cx="9829799" cy="3108543"/>
          </a:xfrm>
          <a:prstGeom prst="rect">
            <a:avLst/>
          </a:prstGeom>
          <a:noFill/>
        </p:spPr>
        <p:txBody>
          <a:bodyPr wrap="square">
            <a:spAutoFit/>
          </a:bodyPr>
          <a:lstStyle/>
          <a:p>
            <a:pPr algn="just"/>
            <a:r>
              <a:rPr lang="en-US" sz="2800">
                <a:latin typeface="Arial" panose="020B0604020202020204" pitchFamily="34" charset="0"/>
                <a:ea typeface="Arial-Rounded" panose="020B0500000000000000" pitchFamily="34" charset="0"/>
                <a:cs typeface="Arial" panose="020B0604020202020204" pitchFamily="34" charset="0"/>
              </a:rPr>
              <a:t>   </a:t>
            </a: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Thế rồi, én nâu gọi thêm rất nhiều bạn của mình. Suốt đêm, cả đàn én ra sức đi tìm cỏ khô tết thành dòng chữ “Không giẫm chân lên cỏ!” đặt bên cạnh bãi cỏ. </a:t>
            </a:r>
            <a:r>
              <a:rPr lang="en-US" sz="2800">
                <a:latin typeface="Arial" panose="020B0604020202020204" pitchFamily="34" charset="0"/>
                <a:ea typeface="Arial-Rounded" panose="020B0500000000000000" pitchFamily="34" charset="0"/>
                <a:cs typeface="Arial" panose="020B0604020202020204" pitchFamily="34" charset="0"/>
              </a:rPr>
              <a:t>Xong việc, én nâu tươi cười bảo cỏ non:</a:t>
            </a:r>
          </a:p>
          <a:p>
            <a:pPr algn="just"/>
            <a:r>
              <a:rPr lang="en-US" sz="2800">
                <a:latin typeface="Arial" panose="020B0604020202020204" pitchFamily="34" charset="0"/>
                <a:ea typeface="Arial-Rounded" panose="020B0500000000000000" pitchFamily="34" charset="0"/>
                <a:cs typeface="Arial" panose="020B0604020202020204" pitchFamily="34" charset="0"/>
              </a:rPr>
              <a:t>    - Từ nay em yên tâm rồi. Không còn ai giẫm lên em nữa đâu.</a:t>
            </a:r>
          </a:p>
          <a:p>
            <a:pPr algn="just"/>
            <a:r>
              <a:rPr lang="en-US" sz="2800">
                <a:latin typeface="Arial" panose="020B0604020202020204" pitchFamily="34" charset="0"/>
                <a:ea typeface="Arial-Rounded" panose="020B0500000000000000" pitchFamily="34" charset="0"/>
                <a:cs typeface="Arial" panose="020B0604020202020204" pitchFamily="34" charset="0"/>
              </a:rPr>
              <a:t>    Cỏ nhoẻn miệng cười và cảm ơn chị én nâu.</a:t>
            </a: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536A8A1-E4CD-45CB-80D9-65C149C417CE}"/>
              </a:ext>
            </a:extLst>
          </p:cNvPr>
          <p:cNvGrpSpPr/>
          <p:nvPr/>
        </p:nvGrpSpPr>
        <p:grpSpPr>
          <a:xfrm>
            <a:off x="546056" y="539924"/>
            <a:ext cx="11525021" cy="729710"/>
            <a:chOff x="294783" y="915918"/>
            <a:chExt cx="11553604" cy="731520"/>
          </a:xfrm>
        </p:grpSpPr>
        <p:grpSp>
          <p:nvGrpSpPr>
            <p:cNvPr id="4" name="Group 3">
              <a:extLst>
                <a:ext uri="{FF2B5EF4-FFF2-40B4-BE49-F238E27FC236}">
                  <a16:creationId xmlns:a16="http://schemas.microsoft.com/office/drawing/2014/main" xmlns=""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xmlns=""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xmlns=""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Thay lời chim én, nói lời nhắn nhủ tới các bạn.</a:t>
              </a:r>
            </a:p>
          </p:txBody>
        </p:sp>
      </p:grpSp>
      <p:pic>
        <p:nvPicPr>
          <p:cNvPr id="8" name="Picture 7">
            <a:extLst>
              <a:ext uri="{FF2B5EF4-FFF2-40B4-BE49-F238E27FC236}">
                <a16:creationId xmlns:a16="http://schemas.microsoft.com/office/drawing/2014/main" xmlns="" id="{1087E3A2-DE4D-4444-AEBE-8EF3CA91171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rcRect l="51153" t="42120" r="30319" b="32567"/>
          <a:stretch/>
        </p:blipFill>
        <p:spPr>
          <a:xfrm>
            <a:off x="3069771" y="1567543"/>
            <a:ext cx="5694772" cy="4374246"/>
          </a:xfrm>
          <a:prstGeom prst="rect">
            <a:avLst/>
          </a:prstGeom>
        </p:spPr>
      </p:pic>
    </p:spTree>
    <p:extLst>
      <p:ext uri="{BB962C8B-B14F-4D97-AF65-F5344CB8AC3E}">
        <p14:creationId xmlns:p14="http://schemas.microsoft.com/office/powerpoint/2010/main" val="725383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xmlns="" id="{3E600133-7643-482B-ACD0-14326BA99AE7}"/>
              </a:ext>
            </a:extLst>
          </p:cNvPr>
          <p:cNvSpPr/>
          <p:nvPr/>
        </p:nvSpPr>
        <p:spPr>
          <a:xfrm>
            <a:off x="8866414" y="79738"/>
            <a:ext cx="3116320" cy="540746"/>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rPr>
              <a:t>Đọc lại  toàn bài</a:t>
            </a:r>
          </a:p>
        </p:txBody>
      </p:sp>
      <p:grpSp>
        <p:nvGrpSpPr>
          <p:cNvPr id="9" name="Group 8">
            <a:extLst>
              <a:ext uri="{FF2B5EF4-FFF2-40B4-BE49-F238E27FC236}">
                <a16:creationId xmlns:a16="http://schemas.microsoft.com/office/drawing/2014/main" xmlns="" id="{22C32EC7-615D-495F-A0BD-16C308DD65AF}"/>
              </a:ext>
            </a:extLst>
          </p:cNvPr>
          <p:cNvGrpSpPr/>
          <p:nvPr/>
        </p:nvGrpSpPr>
        <p:grpSpPr>
          <a:xfrm>
            <a:off x="300642" y="68037"/>
            <a:ext cx="11560554" cy="7053245"/>
            <a:chOff x="300642" y="48987"/>
            <a:chExt cx="11560554" cy="7053245"/>
          </a:xfrm>
        </p:grpSpPr>
        <p:sp>
          <p:nvSpPr>
            <p:cNvPr id="10" name="TextBox 9">
              <a:extLst>
                <a:ext uri="{FF2B5EF4-FFF2-40B4-BE49-F238E27FC236}">
                  <a16:creationId xmlns:a16="http://schemas.microsoft.com/office/drawing/2014/main" xmlns="" id="{7F500A5D-8472-4332-880D-E963BB2AA8F0}"/>
                </a:ext>
              </a:extLst>
            </p:cNvPr>
            <p:cNvSpPr txBox="1"/>
            <p:nvPr/>
          </p:nvSpPr>
          <p:spPr>
            <a:xfrm>
              <a:off x="300642" y="546591"/>
              <a:ext cx="11560554" cy="6555641"/>
            </a:xfrm>
            <a:prstGeom prst="rect">
              <a:avLst/>
            </a:prstGeom>
            <a:noFill/>
          </p:spPr>
          <p:txBody>
            <a:bodyPr wrap="square">
              <a:spAutoFit/>
            </a:bodyPr>
            <a:lstStyle/>
            <a:p>
              <a:pPr algn="just"/>
              <a:r>
                <a:rPr lang="en-US" sz="2400">
                  <a:latin typeface="Arial" panose="020B0604020202020204" pitchFamily="34" charset="0"/>
                  <a:cs typeface="Arial" panose="020B0604020202020204" pitchFamily="34" charset="0"/>
                </a:rPr>
                <a:t>     Mùa xuân đã đến. Cỏ trong công viên bừng tỉnh sau giấc ngủ đông. Từng đàn én từ phương Nam trở về. Trẻ em chơi đùa dưới ánh mặt trời ấm áp.</a:t>
              </a:r>
            </a:p>
            <a:p>
              <a:pPr algn="just"/>
              <a:r>
                <a:rPr lang="en-US" sz="2400">
                  <a:latin typeface="Arial" panose="020B0604020202020204" pitchFamily="34" charset="0"/>
                  <a:cs typeface="Arial" panose="020B0604020202020204" pitchFamily="34" charset="0"/>
                </a:rPr>
                <a:t>     Một hôm, chị én nâu đang sửa soạn đi ngủ thì nghe thấy tiếng khóc thút thít. Lần theo tiếng khóc, én nâu tìm đến công viên nhỏ. Thấy một cây cỏ non đang khóc, én nâu hỏi:</a:t>
              </a:r>
            </a:p>
            <a:p>
              <a:pPr algn="just"/>
              <a:r>
                <a:rPr lang="en-US" sz="2400">
                  <a:latin typeface="Arial" panose="020B0604020202020204" pitchFamily="34" charset="0"/>
                  <a:cs typeface="Arial" panose="020B0604020202020204" pitchFamily="34" charset="0"/>
                </a:rPr>
                <a:t>    - Em bị ốm à?</a:t>
              </a:r>
            </a:p>
            <a:p>
              <a:pPr algn="just"/>
              <a:r>
                <a:rPr lang="en-US" sz="2400">
                  <a:latin typeface="Arial" panose="020B0604020202020204" pitchFamily="34" charset="0"/>
                  <a:cs typeface="Arial" panose="020B0604020202020204" pitchFamily="34" charset="0"/>
                </a:rPr>
                <a:t>    Cỏ non khóc nấc lên:</a:t>
              </a:r>
            </a:p>
            <a:p>
              <a:pPr algn="just"/>
              <a:r>
                <a:rPr lang="en-US" sz="2400">
                  <a:latin typeface="Arial" panose="020B0604020202020204" pitchFamily="34" charset="0"/>
                  <a:cs typeface="Arial" panose="020B0604020202020204" pitchFamily="34" charset="0"/>
                </a:rPr>
                <a:t>   - Chị ơi, em không đứng thẳng được nữa. Các bạn nhỏ đã đến đây chơi đùa và giẫm lên em.</a:t>
              </a:r>
            </a:p>
            <a:p>
              <a:pPr algn="just"/>
              <a:r>
                <a:rPr lang="en-US" sz="2400">
                  <a:latin typeface="Arial" panose="020B0604020202020204" pitchFamily="34" charset="0"/>
                  <a:cs typeface="Arial" panose="020B0604020202020204" pitchFamily="34" charset="0"/>
                </a:rPr>
                <a:t>     Én nâu lặng đi một phút rồi bỗng reo lên:</a:t>
              </a:r>
            </a:p>
            <a:p>
              <a:pPr algn="just"/>
              <a:r>
                <a:rPr lang="en-US" sz="2400">
                  <a:latin typeface="Arial" panose="020B0604020202020204" pitchFamily="34" charset="0"/>
                  <a:cs typeface="Arial" panose="020B0604020202020204" pitchFamily="34" charset="0"/>
                </a:rPr>
                <a:t>    - Đừng khóc nữa! Chị sẽ giúp em.</a:t>
              </a:r>
            </a:p>
            <a:p>
              <a:pPr algn="just"/>
              <a:r>
                <a:rPr lang="en-US" sz="2400">
                  <a:latin typeface="Arial" panose="020B0604020202020204" pitchFamily="34" charset="0"/>
                  <a:ea typeface="Arial-Rounded" panose="020B0500000000000000" pitchFamily="34" charset="0"/>
                  <a:cs typeface="Arial" panose="020B0604020202020204" pitchFamily="34" charset="0"/>
                </a:rPr>
                <a:t>    Thế 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en-US" sz="2400">
                  <a:latin typeface="Arial" panose="020B0604020202020204" pitchFamily="34" charset="0"/>
                  <a:ea typeface="Arial-Rounded" panose="020B0500000000000000" pitchFamily="34" charset="0"/>
                  <a:cs typeface="Arial" panose="020B0604020202020204" pitchFamily="34" charset="0"/>
                </a:rPr>
                <a:t>    - Từ nay em yên tâm rồi. Không còn ai giẫm lên em nữa đâu.</a:t>
              </a:r>
            </a:p>
            <a:p>
              <a:pPr algn="just"/>
              <a:r>
                <a:rPr lang="en-US" sz="2400">
                  <a:latin typeface="Arial" panose="020B0604020202020204" pitchFamily="34" charset="0"/>
                  <a:ea typeface="Arial-Rounded" panose="020B0500000000000000" pitchFamily="34" charset="0"/>
                  <a:cs typeface="Arial" panose="020B0604020202020204" pitchFamily="34" charset="0"/>
                </a:rPr>
                <a:t>    Cỏ nhoẻn miệng cười và cảm ơn chị én nâu.</a:t>
              </a:r>
            </a:p>
            <a:p>
              <a:pPr algn="r"/>
              <a:r>
                <a:rPr lang="en-US" sz="2400">
                  <a:latin typeface="Arial" panose="020B0604020202020204" pitchFamily="34" charset="0"/>
                  <a:ea typeface="Arial-Rounded" panose="020B0500000000000000" pitchFamily="34" charset="0"/>
                  <a:cs typeface="Arial" panose="020B0604020202020204" pitchFamily="34" charset="0"/>
                </a:rPr>
                <a:t>(Theo </a:t>
              </a:r>
              <a:r>
                <a:rPr lang="en-US" sz="2400" i="1">
                  <a:latin typeface="Arial" panose="020B0604020202020204" pitchFamily="34" charset="0"/>
                  <a:ea typeface="Arial-Rounded" panose="020B0500000000000000" pitchFamily="34" charset="0"/>
                  <a:cs typeface="Arial" panose="020B0604020202020204" pitchFamily="34" charset="0"/>
                </a:rPr>
                <a:t>365 truyện kể hằng đêm</a:t>
              </a:r>
              <a:r>
                <a:rPr lang="en-US" sz="2400">
                  <a:latin typeface="Arial" panose="020B0604020202020204" pitchFamily="34" charset="0"/>
                  <a:ea typeface="Arial-Rounded" panose="020B0500000000000000" pitchFamily="34" charset="0"/>
                  <a:cs typeface="Arial" panose="020B0604020202020204" pitchFamily="34" charset="0"/>
                </a:rPr>
                <a:t>)</a:t>
              </a:r>
              <a:endParaRPr lang="en-US" sz="3600" dirty="0">
                <a:latin typeface="Arial" panose="020B0604020202020204" pitchFamily="34" charset="0"/>
                <a:ea typeface="Arial-Rounded" panose="020B0500000000000000"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C231FD3B-FB4B-4BCF-9E42-CEEFF4EA8CDC}"/>
                </a:ext>
              </a:extLst>
            </p:cNvPr>
            <p:cNvSpPr txBox="1"/>
            <p:nvPr/>
          </p:nvSpPr>
          <p:spPr>
            <a:xfrm>
              <a:off x="3535455" y="48987"/>
              <a:ext cx="5090927"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CỎ NON CƯỜI RỒI</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31862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a16="http://schemas.microsoft.com/office/drawing/2014/main" xmlns=""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xmlns=""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xmlns=""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Tìm từ ngữ cho biết tâm trạng, cảm xúc của cỏ non.</a:t>
              </a:r>
            </a:p>
          </p:txBody>
        </p:sp>
      </p:grpSp>
      <p:grpSp>
        <p:nvGrpSpPr>
          <p:cNvPr id="8" name="Group 7">
            <a:extLst>
              <a:ext uri="{FF2B5EF4-FFF2-40B4-BE49-F238E27FC236}">
                <a16:creationId xmlns:a16="http://schemas.microsoft.com/office/drawing/2014/main" xmlns=""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a16="http://schemas.microsoft.com/office/drawing/2014/main" xmlns=""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xmlns=""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xmlns="" id="{3504AE80-42F9-47AC-B032-078AC86141B4}"/>
              </a:ext>
            </a:extLst>
          </p:cNvPr>
          <p:cNvSpPr/>
          <p:nvPr/>
        </p:nvSpPr>
        <p:spPr>
          <a:xfrm>
            <a:off x="3443570" y="1899562"/>
            <a:ext cx="5274697"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khóc thút thít</a:t>
            </a:r>
          </a:p>
        </p:txBody>
      </p:sp>
      <p:sp>
        <p:nvSpPr>
          <p:cNvPr id="13" name="Rectangle: Rounded Corners 12">
            <a:extLst>
              <a:ext uri="{FF2B5EF4-FFF2-40B4-BE49-F238E27FC236}">
                <a16:creationId xmlns:a16="http://schemas.microsoft.com/office/drawing/2014/main" xmlns="" id="{EA70AD6E-21E7-4B10-BE19-D670ED5C9755}"/>
              </a:ext>
            </a:extLst>
          </p:cNvPr>
          <p:cNvSpPr/>
          <p:nvPr/>
        </p:nvSpPr>
        <p:spPr>
          <a:xfrm>
            <a:off x="3443570" y="3298379"/>
            <a:ext cx="5274697"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khóc nấc</a:t>
            </a:r>
          </a:p>
        </p:txBody>
      </p:sp>
      <p:sp>
        <p:nvSpPr>
          <p:cNvPr id="15" name="Rectangle: Rounded Corners 14">
            <a:extLst>
              <a:ext uri="{FF2B5EF4-FFF2-40B4-BE49-F238E27FC236}">
                <a16:creationId xmlns:a16="http://schemas.microsoft.com/office/drawing/2014/main" xmlns="" id="{F6A5A79C-9EA2-4C0E-AC3D-971B99BE1805}"/>
              </a:ext>
            </a:extLst>
          </p:cNvPr>
          <p:cNvSpPr/>
          <p:nvPr/>
        </p:nvSpPr>
        <p:spPr>
          <a:xfrm>
            <a:off x="3443570" y="4697195"/>
            <a:ext cx="5274697"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nhoẻn miệng cười</a:t>
            </a:r>
          </a:p>
        </p:txBody>
      </p: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A405393-1CC8-4F97-896A-54C7A849B4E3}"/>
              </a:ext>
            </a:extLst>
          </p:cNvPr>
          <p:cNvGrpSpPr/>
          <p:nvPr/>
        </p:nvGrpSpPr>
        <p:grpSpPr>
          <a:xfrm>
            <a:off x="1325106" y="693082"/>
            <a:ext cx="11703742" cy="774725"/>
            <a:chOff x="292250" y="915918"/>
            <a:chExt cx="11732767" cy="776647"/>
          </a:xfrm>
        </p:grpSpPr>
        <p:grpSp>
          <p:nvGrpSpPr>
            <p:cNvPr id="4" name="Group 3">
              <a:extLst>
                <a:ext uri="{FF2B5EF4-FFF2-40B4-BE49-F238E27FC236}">
                  <a16:creationId xmlns:a16="http://schemas.microsoft.com/office/drawing/2014/main" xmlns=""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xmlns=""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xmlns=""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xmlns="" id="{52982427-0955-4ACA-9120-B42B1FAD046E}"/>
                </a:ext>
              </a:extLst>
            </p:cNvPr>
            <p:cNvSpPr txBox="1"/>
            <p:nvPr/>
          </p:nvSpPr>
          <p:spPr>
            <a:xfrm>
              <a:off x="1021239" y="1044631"/>
              <a:ext cx="11003778"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Đặt một câu với từ ngữ vừa tìm được.</a:t>
              </a:r>
            </a:p>
          </p:txBody>
        </p:sp>
      </p:grpSp>
      <p:grpSp>
        <p:nvGrpSpPr>
          <p:cNvPr id="8" name="Group 7">
            <a:extLst>
              <a:ext uri="{FF2B5EF4-FFF2-40B4-BE49-F238E27FC236}">
                <a16:creationId xmlns:a16="http://schemas.microsoft.com/office/drawing/2014/main" xmlns="" id="{1CF7EF9E-F43C-4EC3-8076-DABFD28B04B6}"/>
              </a:ext>
            </a:extLst>
          </p:cNvPr>
          <p:cNvGrpSpPr/>
          <p:nvPr/>
        </p:nvGrpSpPr>
        <p:grpSpPr>
          <a:xfrm>
            <a:off x="212272" y="621325"/>
            <a:ext cx="1021405" cy="924806"/>
            <a:chOff x="382486" y="1419041"/>
            <a:chExt cx="1023938" cy="927100"/>
          </a:xfrm>
        </p:grpSpPr>
        <p:sp>
          <p:nvSpPr>
            <p:cNvPr id="9" name="Oval 8">
              <a:extLst>
                <a:ext uri="{FF2B5EF4-FFF2-40B4-BE49-F238E27FC236}">
                  <a16:creationId xmlns:a16="http://schemas.microsoft.com/office/drawing/2014/main" xmlns=""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xmlns=""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xmlns="" id="{EF065474-236A-4EF2-8177-7BBE9CAC6932}"/>
              </a:ext>
            </a:extLst>
          </p:cNvPr>
          <p:cNvSpPr txBox="1"/>
          <p:nvPr/>
        </p:nvSpPr>
        <p:spPr>
          <a:xfrm>
            <a:off x="2052292" y="2051561"/>
            <a:ext cx="10976556"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 Em bé nhoẻn miệng cười.</a:t>
            </a:r>
          </a:p>
        </p:txBody>
      </p:sp>
      <p:sp>
        <p:nvSpPr>
          <p:cNvPr id="12" name="TextBox 11">
            <a:extLst>
              <a:ext uri="{FF2B5EF4-FFF2-40B4-BE49-F238E27FC236}">
                <a16:creationId xmlns:a16="http://schemas.microsoft.com/office/drawing/2014/main" xmlns="" id="{6EAEBCBA-99C2-4BD6-8A4B-5446AE8EC8C1}"/>
              </a:ext>
            </a:extLst>
          </p:cNvPr>
          <p:cNvSpPr txBox="1"/>
          <p:nvPr/>
        </p:nvSpPr>
        <p:spPr>
          <a:xfrm>
            <a:off x="2052292" y="2958480"/>
            <a:ext cx="10976556" cy="646331"/>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a:t>
            </a:r>
          </a:p>
        </p:txBody>
      </p:sp>
    </p:spTree>
    <p:extLst>
      <p:ext uri="{BB962C8B-B14F-4D97-AF65-F5344CB8AC3E}">
        <p14:creationId xmlns:p14="http://schemas.microsoft.com/office/powerpoint/2010/main" val="1803258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grpSp>
        <p:nvGrpSpPr>
          <p:cNvPr id="11" name="Group 10"/>
          <p:cNvGrpSpPr/>
          <p:nvPr/>
        </p:nvGrpSpPr>
        <p:grpSpPr>
          <a:xfrm>
            <a:off x="5274111" y="703446"/>
            <a:ext cx="1993491" cy="3485122"/>
            <a:chOff x="5287191" y="696685"/>
            <a:chExt cx="1998434" cy="3493765"/>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10" name="TextBox 9"/>
            <p:cNvSpPr txBox="1"/>
            <p:nvPr/>
          </p:nvSpPr>
          <p:spPr>
            <a:xfrm>
              <a:off x="5518111" y="756444"/>
              <a:ext cx="1536593" cy="1450137"/>
            </a:xfrm>
            <a:prstGeom prst="rect">
              <a:avLst/>
            </a:prstGeom>
            <a:noFill/>
          </p:spPr>
          <p:txBody>
            <a:bodyPr wrap="none" rtlCol="0">
              <a:spAutoFit/>
            </a:bodyPr>
            <a:lstStyle/>
            <a:p>
              <a:pPr algn="ctr" defTabSz="1216122" fontAlgn="base">
                <a:spcBef>
                  <a:spcPct val="0"/>
                </a:spcBef>
                <a:spcAft>
                  <a:spcPct val="0"/>
                </a:spcAft>
                <a:buClrTx/>
                <a:defRPr/>
              </a:pPr>
              <a:r>
                <a:rPr lang="en-US" sz="4400" b="1" kern="1200">
                  <a:latin typeface="Arial" pitchFamily="34" charset="0"/>
                  <a:ea typeface="宋体" pitchFamily="2" charset="-122"/>
                  <a:cs typeface="+mn-cs"/>
                </a:rPr>
                <a:t>lao</a:t>
              </a:r>
            </a:p>
            <a:p>
              <a:pPr algn="ctr" defTabSz="1216122" fontAlgn="base">
                <a:spcBef>
                  <a:spcPct val="0"/>
                </a:spcBef>
                <a:spcAft>
                  <a:spcPct val="0"/>
                </a:spcAft>
                <a:buClrTx/>
                <a:defRPr/>
              </a:pPr>
              <a:r>
                <a:rPr lang="en-US" sz="4400" b="1" kern="1200">
                  <a:latin typeface="Arial" pitchFamily="34" charset="0"/>
                  <a:ea typeface="宋体" pitchFamily="2" charset="-122"/>
                  <a:cs typeface="+mn-cs"/>
                </a:rPr>
                <a:t>công</a:t>
              </a:r>
              <a:endParaRPr lang="en-US" sz="4400" b="1" kern="1200" dirty="0">
                <a:latin typeface="Arial" pitchFamily="34" charset="0"/>
                <a:ea typeface="宋体" pitchFamily="2" charset="-122"/>
                <a:cs typeface="+mn-cs"/>
              </a:endParaRPr>
            </a:p>
          </p:txBody>
        </p:sp>
      </p:grpSp>
      <p:grpSp>
        <p:nvGrpSpPr>
          <p:cNvPr id="12" name="Group 11"/>
          <p:cNvGrpSpPr/>
          <p:nvPr/>
        </p:nvGrpSpPr>
        <p:grpSpPr>
          <a:xfrm>
            <a:off x="7496540" y="1286202"/>
            <a:ext cx="1993490" cy="3485122"/>
            <a:chOff x="5287191" y="696685"/>
            <a:chExt cx="1998434" cy="3493765"/>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14" name="TextBox 13"/>
            <p:cNvSpPr txBox="1"/>
            <p:nvPr/>
          </p:nvSpPr>
          <p:spPr>
            <a:xfrm>
              <a:off x="5609219" y="897311"/>
              <a:ext cx="1348576" cy="1450137"/>
            </a:xfrm>
            <a:prstGeom prst="rect">
              <a:avLst/>
            </a:prstGeom>
            <a:noFill/>
          </p:spPr>
          <p:txBody>
            <a:bodyPr wrap="none" rtlCol="0">
              <a:spAutoFit/>
            </a:bodyPr>
            <a:lstStyle/>
            <a:p>
              <a:pPr algn="ctr" defTabSz="1216122" fontAlgn="base">
                <a:spcBef>
                  <a:spcPct val="0"/>
                </a:spcBef>
                <a:spcAft>
                  <a:spcPct val="0"/>
                </a:spcAft>
                <a:buClrTx/>
                <a:defRPr/>
              </a:pPr>
              <a:r>
                <a:rPr lang="en-US" sz="4400" b="1" kern="1200">
                  <a:latin typeface="Arial" pitchFamily="34" charset="0"/>
                  <a:ea typeface="宋体" pitchFamily="2" charset="-122"/>
                  <a:cs typeface="+mn-cs"/>
                </a:rPr>
                <a:t>giáo</a:t>
              </a:r>
            </a:p>
            <a:p>
              <a:pPr algn="ctr" defTabSz="1216122" fontAlgn="base">
                <a:spcBef>
                  <a:spcPct val="0"/>
                </a:spcBef>
                <a:spcAft>
                  <a:spcPct val="0"/>
                </a:spcAft>
                <a:buClrTx/>
                <a:defRPr/>
              </a:pPr>
              <a:r>
                <a:rPr lang="en-US" sz="4400" b="1" kern="1200">
                  <a:latin typeface="Arial" pitchFamily="34" charset="0"/>
                  <a:ea typeface="宋体" pitchFamily="2" charset="-122"/>
                  <a:cs typeface="+mn-cs"/>
                </a:rPr>
                <a:t>viên</a:t>
              </a:r>
              <a:endParaRPr lang="en-US" sz="4000" b="1" kern="1200" dirty="0">
                <a:latin typeface="Arial" pitchFamily="34" charset="0"/>
                <a:ea typeface="宋体" pitchFamily="2" charset="-122"/>
                <a:cs typeface="+mn-cs"/>
              </a:endParaRPr>
            </a:p>
          </p:txBody>
        </p:sp>
      </p:grpSp>
      <p:grpSp>
        <p:nvGrpSpPr>
          <p:cNvPr id="15" name="Group 14"/>
          <p:cNvGrpSpPr/>
          <p:nvPr/>
        </p:nvGrpSpPr>
        <p:grpSpPr>
          <a:xfrm>
            <a:off x="9718974" y="1908224"/>
            <a:ext cx="1993491" cy="3485122"/>
            <a:chOff x="5287191" y="696685"/>
            <a:chExt cx="1998434" cy="3493765"/>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17" name="TextBox 16"/>
            <p:cNvSpPr txBox="1"/>
            <p:nvPr/>
          </p:nvSpPr>
          <p:spPr>
            <a:xfrm>
              <a:off x="5773125" y="979160"/>
              <a:ext cx="843985" cy="1326721"/>
            </a:xfrm>
            <a:prstGeom prst="rect">
              <a:avLst/>
            </a:prstGeom>
            <a:noFill/>
          </p:spPr>
          <p:txBody>
            <a:bodyPr wrap="none" rtlCol="0">
              <a:spAutoFit/>
            </a:bodyPr>
            <a:lstStyle/>
            <a:p>
              <a:pPr algn="ctr" defTabSz="1216122" fontAlgn="base">
                <a:spcBef>
                  <a:spcPct val="0"/>
                </a:spcBef>
                <a:spcAft>
                  <a:spcPct val="0"/>
                </a:spcAft>
                <a:buClrTx/>
                <a:defRPr/>
              </a:pPr>
              <a:r>
                <a:rPr lang="en-US" sz="4000" b="1" kern="1200">
                  <a:latin typeface="Arial" pitchFamily="34" charset="0"/>
                  <a:ea typeface="宋体" pitchFamily="2" charset="-122"/>
                  <a:cs typeface="+mn-cs"/>
                </a:rPr>
                <a:t>kĩ</a:t>
              </a:r>
            </a:p>
            <a:p>
              <a:pPr algn="ctr" defTabSz="1216122" fontAlgn="base">
                <a:spcBef>
                  <a:spcPct val="0"/>
                </a:spcBef>
                <a:spcAft>
                  <a:spcPct val="0"/>
                </a:spcAft>
                <a:buClrTx/>
                <a:defRPr/>
              </a:pPr>
              <a:r>
                <a:rPr lang="en-US" sz="4000" b="1" kern="1200">
                  <a:latin typeface="Arial" pitchFamily="34" charset="0"/>
                  <a:ea typeface="宋体" pitchFamily="2" charset="-122"/>
                  <a:cs typeface="+mn-cs"/>
                </a:rPr>
                <a:t>sư</a:t>
              </a:r>
              <a:endParaRPr lang="en-US" sz="4000" b="1" kern="1200" dirty="0">
                <a:latin typeface="Arial" pitchFamily="34" charset="0"/>
                <a:ea typeface="宋体" pitchFamily="2" charset="-122"/>
                <a:cs typeface="+mn-cs"/>
              </a:endParaRPr>
            </a:p>
          </p:txBody>
        </p:sp>
      </p:grpSp>
      <p:pic>
        <p:nvPicPr>
          <p:cNvPr id="8" name="Picture 7"/>
          <p:cNvPicPr>
            <a:picLocks noChangeAspect="1"/>
          </p:cNvPicPr>
          <p:nvPr/>
        </p:nvPicPr>
        <p:blipFill rotWithShape="1">
          <a:blip r:embed="rId8"/>
          <a:srcRect l="2967" r="1892"/>
          <a:stretch/>
        </p:blipFill>
        <p:spPr>
          <a:xfrm>
            <a:off x="4824738" y="3715768"/>
            <a:ext cx="2833362" cy="2962985"/>
          </a:xfrm>
          <a:prstGeom prst="rect">
            <a:avLst/>
          </a:prstGeom>
        </p:spPr>
      </p:pic>
      <p:sp>
        <p:nvSpPr>
          <p:cNvPr id="2" name="Flowchart: Delay 1">
            <a:hlinkClick r:id="" action="ppaction://hlinkshowjump?jump=nextslide"/>
          </p:cNvPr>
          <p:cNvSpPr/>
          <p:nvPr/>
        </p:nvSpPr>
        <p:spPr bwMode="auto">
          <a:xfrm>
            <a:off x="9718973" y="5888515"/>
            <a:ext cx="1224914" cy="651527"/>
          </a:xfrm>
          <a:prstGeom prst="flowChartDelay">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214" tIns="45607" rIns="91214" bIns="45607" numCol="1" rtlCol="0" anchor="t" anchorCtr="0" compatLnSpc="1">
            <a:prstTxWarp prst="textNoShape">
              <a:avLst/>
            </a:prstTxWarp>
          </a:bodyPr>
          <a:lstStyle/>
          <a:p>
            <a:pPr defTabSz="912114" fontAlgn="base">
              <a:spcBef>
                <a:spcPct val="0"/>
              </a:spcBef>
              <a:spcAft>
                <a:spcPct val="0"/>
              </a:spcAft>
              <a:buClrTx/>
              <a:defRPr/>
            </a:pPr>
            <a:r>
              <a:rPr lang="en-US" sz="2394" kern="1200" dirty="0">
                <a:solidFill>
                  <a:srgbClr val="000000"/>
                </a:solidFill>
                <a:latin typeface="Arial" pitchFamily="34" charset="0"/>
                <a:ea typeface="宋体" pitchFamily="2" charset="-122"/>
              </a:rPr>
              <a:t>NEXT</a:t>
            </a:r>
            <a:r>
              <a:rPr lang="en-US" sz="1795" kern="1200" dirty="0">
                <a:solidFill>
                  <a:srgbClr val="000000"/>
                </a:solidFill>
                <a:latin typeface="Arial" pitchFamily="34" charset="0"/>
                <a:ea typeface="宋体" pitchFamily="2" charset="-122"/>
              </a:rPr>
              <a:t> </a:t>
            </a:r>
          </a:p>
        </p:txBody>
      </p:sp>
      <p:sp>
        <p:nvSpPr>
          <p:cNvPr id="3" name="TextBox 2">
            <a:extLst>
              <a:ext uri="{FF2B5EF4-FFF2-40B4-BE49-F238E27FC236}">
                <a16:creationId xmlns:a16="http://schemas.microsoft.com/office/drawing/2014/main" xmlns="" id="{063F8AB9-445B-4CB1-BB46-6329F3D5CA53}"/>
              </a:ext>
            </a:extLst>
          </p:cNvPr>
          <p:cNvSpPr txBox="1"/>
          <p:nvPr/>
        </p:nvSpPr>
        <p:spPr>
          <a:xfrm>
            <a:off x="1446870" y="2688180"/>
            <a:ext cx="2318657" cy="2862322"/>
          </a:xfrm>
          <a:prstGeom prst="rect">
            <a:avLst/>
          </a:prstGeom>
          <a:noFill/>
        </p:spPr>
        <p:txBody>
          <a:bodyPr wrap="square" rtlCol="0">
            <a:spAutoFit/>
          </a:bodyPr>
          <a:lstStyle/>
          <a:p>
            <a:pPr algn="just"/>
            <a:r>
              <a:rPr lang="en-US" sz="3600"/>
              <a:t>Nghề nào sau đây là nghề lao động chân tay?</a:t>
            </a:r>
          </a:p>
        </p:txBody>
      </p:sp>
      <p:pic>
        <p:nvPicPr>
          <p:cNvPr id="5" name="Tieng-yeah-tre-con-www_nhacchuongvui_com">
            <a:hlinkClick r:id="" action="ppaction://media"/>
            <a:extLst>
              <a:ext uri="{FF2B5EF4-FFF2-40B4-BE49-F238E27FC236}">
                <a16:creationId xmlns:a16="http://schemas.microsoft.com/office/drawing/2014/main" xmlns="" id="{10FFB6CA-8DFD-4D0F-AC81-CAB823481F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2187" y="660273"/>
            <a:ext cx="609600" cy="609600"/>
          </a:xfrm>
          <a:prstGeom prst="rect">
            <a:avLst/>
          </a:prstGeom>
        </p:spPr>
      </p:pic>
    </p:spTree>
    <p:extLst>
      <p:ext uri="{BB962C8B-B14F-4D97-AF65-F5344CB8AC3E}">
        <p14:creationId xmlns:p14="http://schemas.microsoft.com/office/powerpoint/2010/main" val="2033999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2000" fill="hold"/>
                                        <p:tgtEl>
                                          <p:spTgt spid="8"/>
                                        </p:tgtEl>
                                        <p:attrNameLst>
                                          <p:attrName>ppt_x</p:attrName>
                                        </p:attrNameLst>
                                      </p:cBhvr>
                                      <p:tavLst>
                                        <p:tav tm="0">
                                          <p:val>
                                            <p:strVal val="1+#ppt_w/2"/>
                                          </p:val>
                                        </p:tav>
                                        <p:tav tm="100000">
                                          <p:val>
                                            <p:strVal val="#ppt_x"/>
                                          </p:val>
                                        </p:tav>
                                      </p:tavLst>
                                    </p:anim>
                                    <p:anim calcmode="lin" valueType="num">
                                      <p:cBhvr additive="base">
                                        <p:cTn id="11" dur="2000" fill="hold"/>
                                        <p:tgtEl>
                                          <p:spTgt spid="8"/>
                                        </p:tgtEl>
                                        <p:attrNameLst>
                                          <p:attrName>ppt_y</p:attrName>
                                        </p:attrNameLst>
                                      </p:cBhvr>
                                      <p:tavLst>
                                        <p:tav tm="0">
                                          <p:val>
                                            <p:strVal val="#ppt_y"/>
                                          </p:val>
                                        </p:tav>
                                        <p:tav tm="100000">
                                          <p:val>
                                            <p:strVal val="#ppt_y"/>
                                          </p:val>
                                        </p:tav>
                                      </p:tavLst>
                                    </p:anim>
                                  </p:childTnLst>
                                </p:cTn>
                              </p:par>
                              <p:par>
                                <p:cTn id="12" presetID="14" presetClass="exit" presetSubtype="10" fill="hold" nodeType="withEffect">
                                  <p:stCondLst>
                                    <p:cond delay="0"/>
                                  </p:stCondLst>
                                  <p:childTnLst>
                                    <p:animEffect transition="out" filter="randombar(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4414" fill="hold"/>
                                        <p:tgtEl>
                                          <p:spTgt spid="5"/>
                                        </p:tgtEl>
                                      </p:cBhvr>
                                    </p:cmd>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with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12"/>
                  </p:tgtEl>
                </p:cond>
              </p:nextCondLst>
            </p:seq>
            <p:audio>
              <p:cMediaNode vol="80000">
                <p:cTn id="38"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0DEC88-47FF-45C7-8CCA-9C1F57037EE7}"/>
              </a:ext>
            </a:extLst>
          </p:cNvPr>
          <p:cNvSpPr>
            <a:spLocks noGrp="1"/>
          </p:cNvSpPr>
          <p:nvPr>
            <p:ph type="title"/>
          </p:nvPr>
        </p:nvSpPr>
        <p:spPr>
          <a:xfrm>
            <a:off x="1423379" y="2665400"/>
            <a:ext cx="9315080" cy="763600"/>
          </a:xfrm>
        </p:spPr>
        <p:txBody>
          <a:bodyPr/>
          <a:lstStyle/>
          <a:p>
            <a:r>
              <a:rPr lang="en-US" sz="5400"/>
              <a:t>Kể thêm những việc làm </a:t>
            </a:r>
            <a:br>
              <a:rPr lang="en-US" sz="5400"/>
            </a:br>
            <a:r>
              <a:rPr lang="en-US" sz="5400"/>
              <a:t>để bảo vệ cây cối.</a:t>
            </a:r>
          </a:p>
        </p:txBody>
      </p:sp>
    </p:spTree>
    <p:extLst>
      <p:ext uri="{BB962C8B-B14F-4D97-AF65-F5344CB8AC3E}">
        <p14:creationId xmlns:p14="http://schemas.microsoft.com/office/powerpoint/2010/main" val="3958435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E50E7D-15E9-467F-AD30-222D7113F8F5}"/>
              </a:ext>
            </a:extLst>
          </p:cNvPr>
          <p:cNvSpPr/>
          <p:nvPr/>
        </p:nvSpPr>
        <p:spPr>
          <a:xfrm>
            <a:off x="1978657" y="326876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B. các bạn nhỏ</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xmlns="" id="{5BFE16D4-2E78-4B44-BE07-345DCCC6ACCE}"/>
              </a:ext>
            </a:extLst>
          </p:cNvPr>
          <p:cNvSpPr/>
          <p:nvPr/>
        </p:nvSpPr>
        <p:spPr>
          <a:xfrm>
            <a:off x="1974565" y="1826789"/>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A. én nâu</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xmlns=""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ông bà</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xmlns="" id="{2179005F-ECD7-4BCE-A5E9-83D4A040538C}"/>
              </a:ext>
            </a:extLst>
          </p:cNvPr>
          <p:cNvSpPr/>
          <p:nvPr/>
        </p:nvSpPr>
        <p:spPr>
          <a:xfrm>
            <a:off x="950074" y="518702"/>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Ai là người giẫm lên cỏ non?</a:t>
            </a:r>
          </a:p>
        </p:txBody>
      </p:sp>
      <p:pic>
        <p:nvPicPr>
          <p:cNvPr id="12" name="Picture 11">
            <a:extLst>
              <a:ext uri="{FF2B5EF4-FFF2-40B4-BE49-F238E27FC236}">
                <a16:creationId xmlns:a16="http://schemas.microsoft.com/office/drawing/2014/main" xmlns=""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952" y="3468641"/>
            <a:ext cx="576229" cy="599237"/>
          </a:xfrm>
          <a:prstGeom prst="rect">
            <a:avLst/>
          </a:prstGeom>
        </p:spPr>
      </p:pic>
      <p:pic>
        <p:nvPicPr>
          <p:cNvPr id="13" name="Picture 2">
            <a:extLst>
              <a:ext uri="{FF2B5EF4-FFF2-40B4-BE49-F238E27FC236}">
                <a16:creationId xmlns:a16="http://schemas.microsoft.com/office/drawing/2014/main" xmlns=""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xmlns=""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209176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Chúng tớ xin lỗi cỏ non.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xmlns=""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Chúng tớ chúc mừng cỏ non nhé!</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xmlns=""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Các bạn nhỏ nên nói gì </a:t>
            </a:r>
          </a:p>
          <a:p>
            <a:pPr algn="ctr"/>
            <a:r>
              <a:rPr lang="en-US" sz="4800" b="1">
                <a:solidFill>
                  <a:schemeClr val="tx1"/>
                </a:solidFill>
                <a:latin typeface="+mj-lt"/>
                <a:ea typeface="Arial-Rounded" pitchFamily="34" charset="0"/>
                <a:cs typeface="Arial-Rounded" pitchFamily="34" charset="0"/>
              </a:rPr>
              <a:t>với cỏ non?</a:t>
            </a:r>
          </a:p>
        </p:txBody>
      </p:sp>
      <p:pic>
        <p:nvPicPr>
          <p:cNvPr id="12" name="Picture 11">
            <a:extLst>
              <a:ext uri="{FF2B5EF4-FFF2-40B4-BE49-F238E27FC236}">
                <a16:creationId xmlns:a16="http://schemas.microsoft.com/office/drawing/2014/main" xmlns=""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a16="http://schemas.microsoft.com/office/drawing/2014/main" xmlns=""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xmlns=""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19" name="Flowchart: Delay 18">
            <a:hlinkClick r:id="" action="ppaction://hlinkshowjump?jump=nextslide"/>
          </p:cNvPr>
          <p:cNvSpPr/>
          <p:nvPr/>
        </p:nvSpPr>
        <p:spPr bwMode="auto">
          <a:xfrm>
            <a:off x="9718973" y="5888515"/>
            <a:ext cx="1224914" cy="651527"/>
          </a:xfrm>
          <a:prstGeom prst="flowChartDelay">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214" tIns="45607" rIns="91214" bIns="45607" numCol="1" rtlCol="0" anchor="t" anchorCtr="0" compatLnSpc="1">
            <a:prstTxWarp prst="textNoShape">
              <a:avLst/>
            </a:prstTxWarp>
          </a:bodyPr>
          <a:lstStyle/>
          <a:p>
            <a:pPr defTabSz="912114" fontAlgn="base">
              <a:spcBef>
                <a:spcPct val="0"/>
              </a:spcBef>
              <a:spcAft>
                <a:spcPct val="0"/>
              </a:spcAft>
              <a:buClrTx/>
              <a:defRPr/>
            </a:pPr>
            <a:r>
              <a:rPr lang="en-US" sz="2394" kern="1200" dirty="0">
                <a:solidFill>
                  <a:srgbClr val="000000"/>
                </a:solidFill>
                <a:latin typeface="Arial" pitchFamily="34" charset="0"/>
                <a:ea typeface="宋体" pitchFamily="2" charset="-122"/>
              </a:rPr>
              <a:t>NEXT</a:t>
            </a:r>
            <a:r>
              <a:rPr lang="en-US" sz="1795" kern="1200" dirty="0">
                <a:solidFill>
                  <a:srgbClr val="000000"/>
                </a:solidFill>
                <a:latin typeface="Arial" pitchFamily="34" charset="0"/>
                <a:ea typeface="宋体" pitchFamily="2" charset="-122"/>
              </a:rPr>
              <a:t> </a:t>
            </a:r>
          </a:p>
        </p:txBody>
      </p:sp>
      <p:sp>
        <p:nvSpPr>
          <p:cNvPr id="20" name="TextBox 19">
            <a:extLst>
              <a:ext uri="{FF2B5EF4-FFF2-40B4-BE49-F238E27FC236}">
                <a16:creationId xmlns:a16="http://schemas.microsoft.com/office/drawing/2014/main" xmlns="" id="{35073D83-771A-469A-A024-79768716BDF5}"/>
              </a:ext>
            </a:extLst>
          </p:cNvPr>
          <p:cNvSpPr txBox="1"/>
          <p:nvPr/>
        </p:nvSpPr>
        <p:spPr>
          <a:xfrm>
            <a:off x="1443284" y="2950491"/>
            <a:ext cx="2439330" cy="2246769"/>
          </a:xfrm>
          <a:prstGeom prst="rect">
            <a:avLst/>
          </a:prstGeom>
          <a:noFill/>
        </p:spPr>
        <p:txBody>
          <a:bodyPr wrap="square" rtlCol="0">
            <a:spAutoFit/>
          </a:bodyPr>
          <a:lstStyle/>
          <a:p>
            <a:pPr algn="just"/>
            <a:r>
              <a:rPr lang="en-US" sz="2800"/>
              <a:t>Chúng ta nên dành tình cảm gì cho những người lao công?</a:t>
            </a:r>
          </a:p>
        </p:txBody>
      </p:sp>
      <p:grpSp>
        <p:nvGrpSpPr>
          <p:cNvPr id="21" name="Group 20">
            <a:extLst>
              <a:ext uri="{FF2B5EF4-FFF2-40B4-BE49-F238E27FC236}">
                <a16:creationId xmlns:a16="http://schemas.microsoft.com/office/drawing/2014/main" xmlns="" id="{CD0A1ED4-83B2-4EE0-A537-E6DD75779F96}"/>
              </a:ext>
            </a:extLst>
          </p:cNvPr>
          <p:cNvGrpSpPr/>
          <p:nvPr/>
        </p:nvGrpSpPr>
        <p:grpSpPr>
          <a:xfrm>
            <a:off x="9752601" y="2093918"/>
            <a:ext cx="1993490" cy="3485122"/>
            <a:chOff x="5238083" y="696685"/>
            <a:chExt cx="1998434" cy="3493765"/>
          </a:xfrm>
        </p:grpSpPr>
        <p:pic>
          <p:nvPicPr>
            <p:cNvPr id="23" name="Picture 22">
              <a:extLst>
                <a:ext uri="{FF2B5EF4-FFF2-40B4-BE49-F238E27FC236}">
                  <a16:creationId xmlns:a16="http://schemas.microsoft.com/office/drawing/2014/main" xmlns="" id="{3463CDDB-4C62-4EE0-A2CD-C1E29DD5F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8083" y="696685"/>
              <a:ext cx="1998434" cy="3493765"/>
            </a:xfrm>
            <a:prstGeom prst="rect">
              <a:avLst/>
            </a:prstGeom>
          </p:spPr>
        </p:pic>
        <p:sp>
          <p:nvSpPr>
            <p:cNvPr id="24" name="TextBox 23">
              <a:extLst>
                <a:ext uri="{FF2B5EF4-FFF2-40B4-BE49-F238E27FC236}">
                  <a16:creationId xmlns:a16="http://schemas.microsoft.com/office/drawing/2014/main" xmlns="" id="{9ECC07A8-A201-4640-B6B9-A7F7024A83BF}"/>
                </a:ext>
              </a:extLst>
            </p:cNvPr>
            <p:cNvSpPr txBox="1"/>
            <p:nvPr/>
          </p:nvSpPr>
          <p:spPr>
            <a:xfrm>
              <a:off x="5263370" y="1075149"/>
              <a:ext cx="1965655" cy="956473"/>
            </a:xfrm>
            <a:prstGeom prst="rect">
              <a:avLst/>
            </a:prstGeom>
            <a:noFill/>
          </p:spPr>
          <p:txBody>
            <a:bodyPr wrap="none" rtlCol="0">
              <a:spAutoFit/>
            </a:bodyPr>
            <a:lstStyle/>
            <a:p>
              <a:pPr algn="ctr" defTabSz="1216122" fontAlgn="base">
                <a:spcBef>
                  <a:spcPct val="0"/>
                </a:spcBef>
                <a:spcAft>
                  <a:spcPct val="0"/>
                </a:spcAft>
                <a:buClrTx/>
                <a:defRPr/>
              </a:pPr>
              <a:r>
                <a:rPr lang="en-US" sz="2800" b="1" kern="1200">
                  <a:latin typeface="Arial" pitchFamily="34" charset="0"/>
                  <a:ea typeface="宋体" pitchFamily="2" charset="-122"/>
                  <a:cs typeface="+mn-cs"/>
                </a:rPr>
                <a:t>Tôn trọng </a:t>
              </a:r>
            </a:p>
            <a:p>
              <a:pPr algn="ctr" defTabSz="1216122" fontAlgn="base">
                <a:spcBef>
                  <a:spcPct val="0"/>
                </a:spcBef>
                <a:spcAft>
                  <a:spcPct val="0"/>
                </a:spcAft>
                <a:buClrTx/>
                <a:defRPr/>
              </a:pPr>
              <a:r>
                <a:rPr lang="en-US" sz="2800" b="1" kern="1200">
                  <a:latin typeface="Arial" pitchFamily="34" charset="0"/>
                  <a:ea typeface="宋体" pitchFamily="2" charset="-122"/>
                  <a:cs typeface="+mn-cs"/>
                </a:rPr>
                <a:t>và biết ơn</a:t>
              </a:r>
              <a:endParaRPr lang="en-US" sz="2800" b="1" kern="1200" dirty="0">
                <a:latin typeface="Arial" pitchFamily="34" charset="0"/>
                <a:ea typeface="宋体" pitchFamily="2" charset="-122"/>
                <a:cs typeface="+mn-cs"/>
              </a:endParaRPr>
            </a:p>
          </p:txBody>
        </p:sp>
      </p:grpSp>
      <p:grpSp>
        <p:nvGrpSpPr>
          <p:cNvPr id="25" name="Group 24">
            <a:extLst>
              <a:ext uri="{FF2B5EF4-FFF2-40B4-BE49-F238E27FC236}">
                <a16:creationId xmlns:a16="http://schemas.microsoft.com/office/drawing/2014/main" xmlns="" id="{D4781BAD-D0F6-4DF7-8E23-B9A4617103EC}"/>
              </a:ext>
            </a:extLst>
          </p:cNvPr>
          <p:cNvGrpSpPr/>
          <p:nvPr/>
        </p:nvGrpSpPr>
        <p:grpSpPr>
          <a:xfrm>
            <a:off x="7496537" y="1286202"/>
            <a:ext cx="1993489" cy="3485122"/>
            <a:chOff x="5287191" y="696685"/>
            <a:chExt cx="1998434" cy="3493765"/>
          </a:xfrm>
        </p:grpSpPr>
        <p:pic>
          <p:nvPicPr>
            <p:cNvPr id="26" name="Picture 25">
              <a:extLst>
                <a:ext uri="{FF2B5EF4-FFF2-40B4-BE49-F238E27FC236}">
                  <a16:creationId xmlns:a16="http://schemas.microsoft.com/office/drawing/2014/main" xmlns="" id="{C8464033-1E0D-4C8E-9570-7E24A0943A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27" name="TextBox 26">
              <a:extLst>
                <a:ext uri="{FF2B5EF4-FFF2-40B4-BE49-F238E27FC236}">
                  <a16:creationId xmlns:a16="http://schemas.microsoft.com/office/drawing/2014/main" xmlns="" id="{56F915E0-8CFE-4F4A-81A3-26BFEFE92EBB}"/>
                </a:ext>
              </a:extLst>
            </p:cNvPr>
            <p:cNvSpPr txBox="1"/>
            <p:nvPr/>
          </p:nvSpPr>
          <p:spPr>
            <a:xfrm>
              <a:off x="5586378" y="1028167"/>
              <a:ext cx="1481957" cy="956473"/>
            </a:xfrm>
            <a:prstGeom prst="rect">
              <a:avLst/>
            </a:prstGeom>
            <a:noFill/>
          </p:spPr>
          <p:txBody>
            <a:bodyPr wrap="none" rtlCol="0">
              <a:spAutoFit/>
            </a:bodyPr>
            <a:lstStyle/>
            <a:p>
              <a:pPr algn="ctr" defTabSz="1216122" fontAlgn="base">
                <a:spcBef>
                  <a:spcPct val="0"/>
                </a:spcBef>
                <a:spcAft>
                  <a:spcPct val="0"/>
                </a:spcAft>
                <a:buClrTx/>
                <a:defRPr/>
              </a:pPr>
              <a:r>
                <a:rPr lang="en-US" sz="2800" b="1" kern="1200">
                  <a:latin typeface="Arial" pitchFamily="34" charset="0"/>
                  <a:ea typeface="宋体" pitchFamily="2" charset="-122"/>
                  <a:cs typeface="+mn-cs"/>
                </a:rPr>
                <a:t>Xem </a:t>
              </a:r>
            </a:p>
            <a:p>
              <a:pPr algn="ctr" defTabSz="1216122" fontAlgn="base">
                <a:spcBef>
                  <a:spcPct val="0"/>
                </a:spcBef>
                <a:spcAft>
                  <a:spcPct val="0"/>
                </a:spcAft>
                <a:buClrTx/>
                <a:defRPr/>
              </a:pPr>
              <a:r>
                <a:rPr lang="en-US" sz="2800" b="1" kern="1200">
                  <a:latin typeface="Arial" pitchFamily="34" charset="0"/>
                  <a:ea typeface="宋体" pitchFamily="2" charset="-122"/>
                  <a:cs typeface="+mn-cs"/>
                </a:rPr>
                <a:t>thường</a:t>
              </a:r>
              <a:endParaRPr lang="en-US" sz="2400" b="1" kern="1200" dirty="0">
                <a:latin typeface="Arial" pitchFamily="34" charset="0"/>
                <a:ea typeface="宋体" pitchFamily="2" charset="-122"/>
                <a:cs typeface="+mn-cs"/>
              </a:endParaRPr>
            </a:p>
          </p:txBody>
        </p:sp>
      </p:grpSp>
      <p:grpSp>
        <p:nvGrpSpPr>
          <p:cNvPr id="28" name="Group 27">
            <a:extLst>
              <a:ext uri="{FF2B5EF4-FFF2-40B4-BE49-F238E27FC236}">
                <a16:creationId xmlns:a16="http://schemas.microsoft.com/office/drawing/2014/main" xmlns="" id="{0871EFE5-C466-4FCC-AEAC-A0321A6E6D9E}"/>
              </a:ext>
            </a:extLst>
          </p:cNvPr>
          <p:cNvGrpSpPr/>
          <p:nvPr/>
        </p:nvGrpSpPr>
        <p:grpSpPr>
          <a:xfrm>
            <a:off x="5136293" y="758424"/>
            <a:ext cx="1993491" cy="3485122"/>
            <a:chOff x="5287191" y="696685"/>
            <a:chExt cx="1998434" cy="3493765"/>
          </a:xfrm>
        </p:grpSpPr>
        <p:pic>
          <p:nvPicPr>
            <p:cNvPr id="29" name="Picture 28">
              <a:extLst>
                <a:ext uri="{FF2B5EF4-FFF2-40B4-BE49-F238E27FC236}">
                  <a16:creationId xmlns:a16="http://schemas.microsoft.com/office/drawing/2014/main" xmlns="" id="{47D8FF10-1F44-4F5E-9C3E-85ECC0B2E0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30" name="TextBox 29">
              <a:extLst>
                <a:ext uri="{FF2B5EF4-FFF2-40B4-BE49-F238E27FC236}">
                  <a16:creationId xmlns:a16="http://schemas.microsoft.com/office/drawing/2014/main" xmlns="" id="{E9DF93A4-0502-4EEF-B05B-D602305F9A05}"/>
                </a:ext>
              </a:extLst>
            </p:cNvPr>
            <p:cNvSpPr txBox="1"/>
            <p:nvPr/>
          </p:nvSpPr>
          <p:spPr>
            <a:xfrm>
              <a:off x="5717512" y="1102336"/>
              <a:ext cx="1160560" cy="956473"/>
            </a:xfrm>
            <a:prstGeom prst="rect">
              <a:avLst/>
            </a:prstGeom>
            <a:noFill/>
          </p:spPr>
          <p:txBody>
            <a:bodyPr wrap="none" rtlCol="0">
              <a:spAutoFit/>
            </a:bodyPr>
            <a:lstStyle/>
            <a:p>
              <a:pPr algn="ctr" defTabSz="1216122" fontAlgn="base">
                <a:spcBef>
                  <a:spcPct val="0"/>
                </a:spcBef>
                <a:spcAft>
                  <a:spcPct val="0"/>
                </a:spcAft>
                <a:buClrTx/>
                <a:defRPr/>
              </a:pPr>
              <a:r>
                <a:rPr lang="en-US" sz="2800" b="1" kern="1200">
                  <a:latin typeface="Arial" pitchFamily="34" charset="0"/>
                  <a:ea typeface="宋体" pitchFamily="2" charset="-122"/>
                  <a:cs typeface="+mn-cs"/>
                </a:rPr>
                <a:t>Cười </a:t>
              </a:r>
            </a:p>
            <a:p>
              <a:pPr algn="ctr" defTabSz="1216122" fontAlgn="base">
                <a:spcBef>
                  <a:spcPct val="0"/>
                </a:spcBef>
                <a:spcAft>
                  <a:spcPct val="0"/>
                </a:spcAft>
                <a:buClrTx/>
                <a:defRPr/>
              </a:pPr>
              <a:r>
                <a:rPr lang="en-US" sz="2800" b="1" kern="1200">
                  <a:latin typeface="Arial" pitchFamily="34" charset="0"/>
                  <a:ea typeface="宋体" pitchFamily="2" charset="-122"/>
                  <a:cs typeface="+mn-cs"/>
                </a:rPr>
                <a:t>tươi</a:t>
              </a:r>
              <a:endParaRPr lang="en-US" sz="2800" b="1" kern="1200" dirty="0">
                <a:latin typeface="Arial" pitchFamily="34" charset="0"/>
                <a:ea typeface="宋体" pitchFamily="2" charset="-122"/>
                <a:cs typeface="+mn-cs"/>
              </a:endParaRPr>
            </a:p>
          </p:txBody>
        </p:sp>
      </p:grpSp>
      <p:pic>
        <p:nvPicPr>
          <p:cNvPr id="31" name="Picture 30">
            <a:extLst>
              <a:ext uri="{FF2B5EF4-FFF2-40B4-BE49-F238E27FC236}">
                <a16:creationId xmlns:a16="http://schemas.microsoft.com/office/drawing/2014/main" xmlns="" id="{62261320-D938-4E7E-9CF7-10210963516C}"/>
              </a:ext>
            </a:extLst>
          </p:cNvPr>
          <p:cNvPicPr>
            <a:picLocks noChangeAspect="1"/>
          </p:cNvPicPr>
          <p:nvPr/>
        </p:nvPicPr>
        <p:blipFill rotWithShape="1">
          <a:blip r:embed="rId8"/>
          <a:srcRect l="2967" r="1892"/>
          <a:stretch/>
        </p:blipFill>
        <p:spPr>
          <a:xfrm>
            <a:off x="4824738" y="3715768"/>
            <a:ext cx="2833362" cy="2962985"/>
          </a:xfrm>
          <a:prstGeom prst="rect">
            <a:avLst/>
          </a:prstGeom>
        </p:spPr>
      </p:pic>
      <p:pic>
        <p:nvPicPr>
          <p:cNvPr id="32" name="Tieng-yeah-tre-con-www_nhacchuongvui_com">
            <a:hlinkClick r:id="" action="ppaction://media"/>
            <a:extLst>
              <a:ext uri="{FF2B5EF4-FFF2-40B4-BE49-F238E27FC236}">
                <a16:creationId xmlns:a16="http://schemas.microsoft.com/office/drawing/2014/main" xmlns="" id="{6A442DFF-55A1-4458-8AC4-29AEA30636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2187" y="660273"/>
            <a:ext cx="609600" cy="609600"/>
          </a:xfrm>
          <a:prstGeom prst="rect">
            <a:avLst/>
          </a:prstGeom>
        </p:spPr>
      </p:pic>
    </p:spTree>
    <p:extLst>
      <p:ext uri="{BB962C8B-B14F-4D97-AF65-F5344CB8AC3E}">
        <p14:creationId xmlns:p14="http://schemas.microsoft.com/office/powerpoint/2010/main" val="19269115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2000" fill="hold"/>
                                        <p:tgtEl>
                                          <p:spTgt spid="31"/>
                                        </p:tgtEl>
                                        <p:attrNameLst>
                                          <p:attrName>ppt_x</p:attrName>
                                        </p:attrNameLst>
                                      </p:cBhvr>
                                      <p:tavLst>
                                        <p:tav tm="0">
                                          <p:val>
                                            <p:strVal val="1+#ppt_w/2"/>
                                          </p:val>
                                        </p:tav>
                                        <p:tav tm="100000">
                                          <p:val>
                                            <p:strVal val="#ppt_x"/>
                                          </p:val>
                                        </p:tav>
                                      </p:tavLst>
                                    </p:anim>
                                    <p:anim calcmode="lin" valueType="num">
                                      <p:cBhvr additive="base">
                                        <p:cTn id="11" dur="2000" fill="hold"/>
                                        <p:tgtEl>
                                          <p:spTgt spid="31"/>
                                        </p:tgtEl>
                                        <p:attrNameLst>
                                          <p:attrName>ppt_y</p:attrName>
                                        </p:attrNameLst>
                                      </p:cBhvr>
                                      <p:tavLst>
                                        <p:tav tm="0">
                                          <p:val>
                                            <p:strVal val="#ppt_y"/>
                                          </p:val>
                                        </p:tav>
                                        <p:tav tm="100000">
                                          <p:val>
                                            <p:strVal val="#ppt_y"/>
                                          </p:val>
                                        </p:tav>
                                      </p:tavLst>
                                    </p:anim>
                                  </p:childTnLst>
                                </p:cTn>
                              </p:par>
                              <p:par>
                                <p:cTn id="12" presetID="1" presetClass="mediacall" presetSubtype="0" fill="hold" nodeType="withEffect">
                                  <p:stCondLst>
                                    <p:cond delay="0"/>
                                  </p:stCondLst>
                                  <p:childTnLst>
                                    <p:cmd type="call" cmd="playFrom(0.0)">
                                      <p:cBhvr>
                                        <p:cTn id="13" dur="4414" fill="hold"/>
                                        <p:tgtEl>
                                          <p:spTgt spid="32"/>
                                        </p:tgtEl>
                                      </p:cBhvr>
                                    </p:cmd>
                                  </p:childTnLst>
                                </p:cTn>
                              </p:par>
                              <p:par>
                                <p:cTn id="14" presetID="14" presetClass="exit" presetSubtype="10" fill="hold" nodeType="withEffect">
                                  <p:stCondLst>
                                    <p:cond delay="0"/>
                                  </p:stCondLst>
                                  <p:childTnLst>
                                    <p:animEffect transition="out" filter="randombar(horizontal)">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withEffect">
                                  <p:stCondLst>
                                    <p:cond delay="0"/>
                                  </p:stCondLst>
                                  <p:childTnLst>
                                    <p:animEffect transition="out" filter="randombar(horizontal)">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1"/>
                                        </p:tgtEl>
                                      </p:cBhvr>
                                    </p:animEffect>
                                    <p:animScale>
                                      <p:cBhvr>
                                        <p:cTn id="31"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5"/>
                  </p:tgtEl>
                </p:cond>
              </p:nextCondLst>
            </p:seq>
            <p:audio>
              <p:cMediaNode vol="80000">
                <p:cTn id="38"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sp>
        <p:nvSpPr>
          <p:cNvPr id="24" name="Flowchart: Delay 23">
            <a:hlinkClick r:id="" action="ppaction://hlinkshowjump?jump=nextslide"/>
          </p:cNvPr>
          <p:cNvSpPr/>
          <p:nvPr/>
        </p:nvSpPr>
        <p:spPr bwMode="auto">
          <a:xfrm>
            <a:off x="9718973" y="5888515"/>
            <a:ext cx="1224914" cy="651527"/>
          </a:xfrm>
          <a:prstGeom prst="flowChartDelay">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214" tIns="45607" rIns="91214" bIns="45607" numCol="1" rtlCol="0" anchor="t" anchorCtr="0" compatLnSpc="1">
            <a:prstTxWarp prst="textNoShape">
              <a:avLst/>
            </a:prstTxWarp>
          </a:bodyPr>
          <a:lstStyle/>
          <a:p>
            <a:pPr defTabSz="912114" fontAlgn="base">
              <a:spcBef>
                <a:spcPct val="0"/>
              </a:spcBef>
              <a:spcAft>
                <a:spcPct val="0"/>
              </a:spcAft>
              <a:buClrTx/>
              <a:defRPr/>
            </a:pPr>
            <a:r>
              <a:rPr lang="en-US" sz="2394" kern="1200" dirty="0">
                <a:solidFill>
                  <a:srgbClr val="000000"/>
                </a:solidFill>
                <a:latin typeface="Arial" pitchFamily="34" charset="0"/>
                <a:ea typeface="宋体" pitchFamily="2" charset="-122"/>
              </a:rPr>
              <a:t>NEXT</a:t>
            </a:r>
            <a:r>
              <a:rPr lang="en-US" sz="1795" kern="1200" dirty="0">
                <a:solidFill>
                  <a:srgbClr val="000000"/>
                </a:solidFill>
                <a:latin typeface="Arial" pitchFamily="34" charset="0"/>
                <a:ea typeface="宋体" pitchFamily="2" charset="-122"/>
              </a:rPr>
              <a:t> </a:t>
            </a:r>
          </a:p>
        </p:txBody>
      </p:sp>
      <p:sp>
        <p:nvSpPr>
          <p:cNvPr id="25" name="TextBox 24">
            <a:extLst>
              <a:ext uri="{FF2B5EF4-FFF2-40B4-BE49-F238E27FC236}">
                <a16:creationId xmlns:a16="http://schemas.microsoft.com/office/drawing/2014/main" xmlns="" id="{8864E685-3DE7-4978-BBDD-06E6353FF75E}"/>
              </a:ext>
            </a:extLst>
          </p:cNvPr>
          <p:cNvSpPr txBox="1"/>
          <p:nvPr/>
        </p:nvSpPr>
        <p:spPr>
          <a:xfrm>
            <a:off x="1376001" y="2603687"/>
            <a:ext cx="2439330" cy="3108543"/>
          </a:xfrm>
          <a:prstGeom prst="rect">
            <a:avLst/>
          </a:prstGeom>
          <a:noFill/>
        </p:spPr>
        <p:txBody>
          <a:bodyPr wrap="square" rtlCol="0">
            <a:spAutoFit/>
          </a:bodyPr>
          <a:lstStyle/>
          <a:p>
            <a:pPr algn="just"/>
            <a:r>
              <a:rPr lang="en-US" sz="2800"/>
              <a:t>Từ ngữ chỉ đặc điểm nào là phù hợp khi nói về chị lao công trong bài thơ </a:t>
            </a:r>
            <a:r>
              <a:rPr lang="en-US" sz="2800" i="1"/>
              <a:t>Tiếng chổi tre?</a:t>
            </a:r>
            <a:endParaRPr lang="en-US" sz="2800"/>
          </a:p>
        </p:txBody>
      </p:sp>
      <p:grpSp>
        <p:nvGrpSpPr>
          <p:cNvPr id="26" name="Group 25">
            <a:extLst>
              <a:ext uri="{FF2B5EF4-FFF2-40B4-BE49-F238E27FC236}">
                <a16:creationId xmlns:a16="http://schemas.microsoft.com/office/drawing/2014/main" xmlns="" id="{CFC50B1A-FD64-42F8-A1DE-1A6CE3C49032}"/>
              </a:ext>
            </a:extLst>
          </p:cNvPr>
          <p:cNvGrpSpPr/>
          <p:nvPr/>
        </p:nvGrpSpPr>
        <p:grpSpPr>
          <a:xfrm>
            <a:off x="5274109" y="703446"/>
            <a:ext cx="1993490" cy="3485122"/>
            <a:chOff x="5287191" y="696685"/>
            <a:chExt cx="1998434" cy="3493765"/>
          </a:xfrm>
        </p:grpSpPr>
        <p:pic>
          <p:nvPicPr>
            <p:cNvPr id="27" name="Picture 26">
              <a:extLst>
                <a:ext uri="{FF2B5EF4-FFF2-40B4-BE49-F238E27FC236}">
                  <a16:creationId xmlns:a16="http://schemas.microsoft.com/office/drawing/2014/main" xmlns="" id="{C75D5586-A38C-4AD3-8300-E5E7BECC6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28" name="TextBox 27">
              <a:extLst>
                <a:ext uri="{FF2B5EF4-FFF2-40B4-BE49-F238E27FC236}">
                  <a16:creationId xmlns:a16="http://schemas.microsoft.com/office/drawing/2014/main" xmlns="" id="{21F02FA0-2FFD-42F0-BB94-F67182A78C10}"/>
                </a:ext>
              </a:extLst>
            </p:cNvPr>
            <p:cNvSpPr txBox="1"/>
            <p:nvPr/>
          </p:nvSpPr>
          <p:spPr>
            <a:xfrm>
              <a:off x="5454635" y="878437"/>
              <a:ext cx="1663545" cy="1450137"/>
            </a:xfrm>
            <a:prstGeom prst="rect">
              <a:avLst/>
            </a:prstGeom>
            <a:noFill/>
          </p:spPr>
          <p:txBody>
            <a:bodyPr wrap="none" rtlCol="0">
              <a:spAutoFit/>
            </a:bodyPr>
            <a:lstStyle/>
            <a:p>
              <a:pPr algn="ctr" defTabSz="1216122" fontAlgn="base">
                <a:spcBef>
                  <a:spcPct val="0"/>
                </a:spcBef>
                <a:spcAft>
                  <a:spcPct val="0"/>
                </a:spcAft>
                <a:buClrTx/>
                <a:defRPr/>
              </a:pPr>
              <a:r>
                <a:rPr lang="en-US" sz="4400" b="1" kern="1200">
                  <a:latin typeface="Arial" pitchFamily="34" charset="0"/>
                  <a:ea typeface="宋体" pitchFamily="2" charset="-122"/>
                  <a:cs typeface="+mn-cs"/>
                </a:rPr>
                <a:t>chăm</a:t>
              </a:r>
            </a:p>
            <a:p>
              <a:pPr algn="ctr" defTabSz="1216122" fontAlgn="base">
                <a:spcBef>
                  <a:spcPct val="0"/>
                </a:spcBef>
                <a:spcAft>
                  <a:spcPct val="0"/>
                </a:spcAft>
                <a:buClrTx/>
                <a:defRPr/>
              </a:pPr>
              <a:r>
                <a:rPr lang="en-US" sz="4400" b="1" kern="1200">
                  <a:latin typeface="Arial" pitchFamily="34" charset="0"/>
                  <a:ea typeface="宋体" pitchFamily="2" charset="-122"/>
                  <a:cs typeface="+mn-cs"/>
                </a:rPr>
                <a:t>chỉ</a:t>
              </a:r>
              <a:endParaRPr lang="en-US" sz="4400" b="1" kern="1200" dirty="0">
                <a:latin typeface="Arial" pitchFamily="34" charset="0"/>
                <a:ea typeface="宋体" pitchFamily="2" charset="-122"/>
                <a:cs typeface="+mn-cs"/>
              </a:endParaRPr>
            </a:p>
          </p:txBody>
        </p:sp>
      </p:grpSp>
      <p:grpSp>
        <p:nvGrpSpPr>
          <p:cNvPr id="29" name="Group 28">
            <a:extLst>
              <a:ext uri="{FF2B5EF4-FFF2-40B4-BE49-F238E27FC236}">
                <a16:creationId xmlns:a16="http://schemas.microsoft.com/office/drawing/2014/main" xmlns="" id="{ADD66478-D7F9-4307-AFBC-4ABD1C2F5D68}"/>
              </a:ext>
            </a:extLst>
          </p:cNvPr>
          <p:cNvGrpSpPr/>
          <p:nvPr/>
        </p:nvGrpSpPr>
        <p:grpSpPr>
          <a:xfrm>
            <a:off x="7496543" y="1286202"/>
            <a:ext cx="1993491" cy="3485122"/>
            <a:chOff x="5287191" y="696685"/>
            <a:chExt cx="1998434" cy="3493765"/>
          </a:xfrm>
        </p:grpSpPr>
        <p:pic>
          <p:nvPicPr>
            <p:cNvPr id="30" name="Picture 29">
              <a:extLst>
                <a:ext uri="{FF2B5EF4-FFF2-40B4-BE49-F238E27FC236}">
                  <a16:creationId xmlns:a16="http://schemas.microsoft.com/office/drawing/2014/main" xmlns="" id="{B5B329F7-51FF-4944-A794-C8ADA5FBC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31" name="TextBox 30">
              <a:extLst>
                <a:ext uri="{FF2B5EF4-FFF2-40B4-BE49-F238E27FC236}">
                  <a16:creationId xmlns:a16="http://schemas.microsoft.com/office/drawing/2014/main" xmlns="" id="{F72A56F6-30EA-4294-89B2-1FA9DE3D4255}"/>
                </a:ext>
              </a:extLst>
            </p:cNvPr>
            <p:cNvSpPr txBox="1"/>
            <p:nvPr/>
          </p:nvSpPr>
          <p:spPr>
            <a:xfrm>
              <a:off x="5529107" y="877656"/>
              <a:ext cx="1506059" cy="1450137"/>
            </a:xfrm>
            <a:prstGeom prst="rect">
              <a:avLst/>
            </a:prstGeom>
            <a:noFill/>
          </p:spPr>
          <p:txBody>
            <a:bodyPr wrap="none" rtlCol="0">
              <a:spAutoFit/>
            </a:bodyPr>
            <a:lstStyle/>
            <a:p>
              <a:pPr algn="ctr" defTabSz="1216122" fontAlgn="base">
                <a:spcBef>
                  <a:spcPct val="0"/>
                </a:spcBef>
                <a:spcAft>
                  <a:spcPct val="0"/>
                </a:spcAft>
                <a:buClrTx/>
                <a:defRPr/>
              </a:pPr>
              <a:r>
                <a:rPr lang="en-US" sz="4400" b="1" kern="1200">
                  <a:latin typeface="Arial" pitchFamily="34" charset="0"/>
                  <a:ea typeface="宋体" pitchFamily="2" charset="-122"/>
                  <a:cs typeface="+mn-cs"/>
                </a:rPr>
                <a:t>lười</a:t>
              </a:r>
            </a:p>
            <a:p>
              <a:pPr algn="ctr" defTabSz="1216122" fontAlgn="base">
                <a:spcBef>
                  <a:spcPct val="0"/>
                </a:spcBef>
                <a:spcAft>
                  <a:spcPct val="0"/>
                </a:spcAft>
                <a:buClrTx/>
                <a:defRPr/>
              </a:pPr>
              <a:r>
                <a:rPr lang="en-US" sz="4400" b="1" kern="1200">
                  <a:latin typeface="Arial" pitchFamily="34" charset="0"/>
                  <a:ea typeface="宋体" pitchFamily="2" charset="-122"/>
                  <a:cs typeface="+mn-cs"/>
                </a:rPr>
                <a:t>nhác</a:t>
              </a:r>
              <a:endParaRPr lang="en-US" sz="4000" b="1" kern="1200" dirty="0">
                <a:latin typeface="Arial" pitchFamily="34" charset="0"/>
                <a:ea typeface="宋体" pitchFamily="2" charset="-122"/>
                <a:cs typeface="+mn-cs"/>
              </a:endParaRPr>
            </a:p>
          </p:txBody>
        </p:sp>
      </p:grpSp>
      <p:grpSp>
        <p:nvGrpSpPr>
          <p:cNvPr id="32" name="Group 31">
            <a:extLst>
              <a:ext uri="{FF2B5EF4-FFF2-40B4-BE49-F238E27FC236}">
                <a16:creationId xmlns:a16="http://schemas.microsoft.com/office/drawing/2014/main" xmlns="" id="{560B8F13-3C31-4C37-9FE1-AA675D53510B}"/>
              </a:ext>
            </a:extLst>
          </p:cNvPr>
          <p:cNvGrpSpPr/>
          <p:nvPr/>
        </p:nvGrpSpPr>
        <p:grpSpPr>
          <a:xfrm>
            <a:off x="9718974" y="1908224"/>
            <a:ext cx="1993491" cy="3485122"/>
            <a:chOff x="5287191" y="696685"/>
            <a:chExt cx="1998434" cy="3493765"/>
          </a:xfrm>
        </p:grpSpPr>
        <p:pic>
          <p:nvPicPr>
            <p:cNvPr id="33" name="Picture 32">
              <a:extLst>
                <a:ext uri="{FF2B5EF4-FFF2-40B4-BE49-F238E27FC236}">
                  <a16:creationId xmlns:a16="http://schemas.microsoft.com/office/drawing/2014/main" xmlns="" id="{A9014B41-C2AD-44EE-8CE2-A39DE0179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7191" y="696685"/>
              <a:ext cx="1998434" cy="3493765"/>
            </a:xfrm>
            <a:prstGeom prst="rect">
              <a:avLst/>
            </a:prstGeom>
          </p:spPr>
        </p:pic>
        <p:sp>
          <p:nvSpPr>
            <p:cNvPr id="34" name="TextBox 33">
              <a:extLst>
                <a:ext uri="{FF2B5EF4-FFF2-40B4-BE49-F238E27FC236}">
                  <a16:creationId xmlns:a16="http://schemas.microsoft.com/office/drawing/2014/main" xmlns="" id="{C96E8F9B-F799-4F59-A168-05082F306F68}"/>
                </a:ext>
              </a:extLst>
            </p:cNvPr>
            <p:cNvSpPr txBox="1"/>
            <p:nvPr/>
          </p:nvSpPr>
          <p:spPr>
            <a:xfrm>
              <a:off x="5574663" y="979160"/>
              <a:ext cx="1240908" cy="1326721"/>
            </a:xfrm>
            <a:prstGeom prst="rect">
              <a:avLst/>
            </a:prstGeom>
            <a:noFill/>
          </p:spPr>
          <p:txBody>
            <a:bodyPr wrap="none" rtlCol="0">
              <a:spAutoFit/>
            </a:bodyPr>
            <a:lstStyle/>
            <a:p>
              <a:pPr algn="ctr" defTabSz="1216122" fontAlgn="base">
                <a:spcBef>
                  <a:spcPct val="0"/>
                </a:spcBef>
                <a:spcAft>
                  <a:spcPct val="0"/>
                </a:spcAft>
                <a:buClrTx/>
                <a:defRPr/>
              </a:pPr>
              <a:r>
                <a:rPr lang="en-US" sz="4000" b="1" kern="1200">
                  <a:latin typeface="Arial" pitchFamily="34" charset="0"/>
                  <a:ea typeface="宋体" pitchFamily="2" charset="-122"/>
                  <a:cs typeface="+mn-cs"/>
                </a:rPr>
                <a:t>chổi</a:t>
              </a:r>
            </a:p>
            <a:p>
              <a:pPr algn="ctr" defTabSz="1216122" fontAlgn="base">
                <a:spcBef>
                  <a:spcPct val="0"/>
                </a:spcBef>
                <a:spcAft>
                  <a:spcPct val="0"/>
                </a:spcAft>
                <a:buClrTx/>
                <a:defRPr/>
              </a:pPr>
              <a:r>
                <a:rPr lang="en-US" sz="4000" b="1" kern="1200">
                  <a:latin typeface="Arial" pitchFamily="34" charset="0"/>
                  <a:ea typeface="宋体" pitchFamily="2" charset="-122"/>
                  <a:cs typeface="+mn-cs"/>
                </a:rPr>
                <a:t>tre</a:t>
              </a:r>
              <a:endParaRPr lang="en-US" sz="4000" b="1" kern="1200" dirty="0">
                <a:latin typeface="Arial" pitchFamily="34" charset="0"/>
                <a:ea typeface="宋体" pitchFamily="2" charset="-122"/>
                <a:cs typeface="+mn-cs"/>
              </a:endParaRPr>
            </a:p>
          </p:txBody>
        </p:sp>
      </p:grpSp>
      <p:pic>
        <p:nvPicPr>
          <p:cNvPr id="35" name="Picture 34">
            <a:extLst>
              <a:ext uri="{FF2B5EF4-FFF2-40B4-BE49-F238E27FC236}">
                <a16:creationId xmlns:a16="http://schemas.microsoft.com/office/drawing/2014/main" xmlns="" id="{D015B220-E80A-47E5-9FA1-2DC7A1AB2299}"/>
              </a:ext>
            </a:extLst>
          </p:cNvPr>
          <p:cNvPicPr>
            <a:picLocks noChangeAspect="1"/>
          </p:cNvPicPr>
          <p:nvPr/>
        </p:nvPicPr>
        <p:blipFill rotWithShape="1">
          <a:blip r:embed="rId8"/>
          <a:srcRect l="2967" r="1892"/>
          <a:stretch/>
        </p:blipFill>
        <p:spPr>
          <a:xfrm>
            <a:off x="4824738" y="3715768"/>
            <a:ext cx="2833362" cy="2962985"/>
          </a:xfrm>
          <a:prstGeom prst="rect">
            <a:avLst/>
          </a:prstGeom>
        </p:spPr>
      </p:pic>
      <p:pic>
        <p:nvPicPr>
          <p:cNvPr id="36" name="Tieng-yeah-tre-con-www_nhacchuongvui_com">
            <a:hlinkClick r:id="" action="ppaction://media"/>
            <a:extLst>
              <a:ext uri="{FF2B5EF4-FFF2-40B4-BE49-F238E27FC236}">
                <a16:creationId xmlns:a16="http://schemas.microsoft.com/office/drawing/2014/main" xmlns="" id="{DEA06BC2-0483-4B06-B7CE-D38BB081FF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92187" y="660273"/>
            <a:ext cx="609600" cy="609600"/>
          </a:xfrm>
          <a:prstGeom prst="rect">
            <a:avLst/>
          </a:prstGeom>
        </p:spPr>
      </p:pic>
    </p:spTree>
    <p:extLst>
      <p:ext uri="{BB962C8B-B14F-4D97-AF65-F5344CB8AC3E}">
        <p14:creationId xmlns:p14="http://schemas.microsoft.com/office/powerpoint/2010/main" val="3185015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par>
                                <p:cTn id="8" presetID="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2000" fill="hold"/>
                                        <p:tgtEl>
                                          <p:spTgt spid="35"/>
                                        </p:tgtEl>
                                        <p:attrNameLst>
                                          <p:attrName>ppt_x</p:attrName>
                                        </p:attrNameLst>
                                      </p:cBhvr>
                                      <p:tavLst>
                                        <p:tav tm="0">
                                          <p:val>
                                            <p:strVal val="1+#ppt_w/2"/>
                                          </p:val>
                                        </p:tav>
                                        <p:tav tm="100000">
                                          <p:val>
                                            <p:strVal val="#ppt_x"/>
                                          </p:val>
                                        </p:tav>
                                      </p:tavLst>
                                    </p:anim>
                                    <p:anim calcmode="lin" valueType="num">
                                      <p:cBhvr additive="base">
                                        <p:cTn id="11" dur="2000" fill="hold"/>
                                        <p:tgtEl>
                                          <p:spTgt spid="35"/>
                                        </p:tgtEl>
                                        <p:attrNameLst>
                                          <p:attrName>ppt_y</p:attrName>
                                        </p:attrNameLst>
                                      </p:cBhvr>
                                      <p:tavLst>
                                        <p:tav tm="0">
                                          <p:val>
                                            <p:strVal val="#ppt_y"/>
                                          </p:val>
                                        </p:tav>
                                        <p:tav tm="100000">
                                          <p:val>
                                            <p:strVal val="#ppt_y"/>
                                          </p:val>
                                        </p:tav>
                                      </p:tavLst>
                                    </p:anim>
                                  </p:childTnLst>
                                </p:cTn>
                              </p:par>
                              <p:par>
                                <p:cTn id="12" presetID="14" presetClass="exit" presetSubtype="10" fill="hold" nodeType="withEffect">
                                  <p:stCondLst>
                                    <p:cond delay="0"/>
                                  </p:stCondLst>
                                  <p:childTnLst>
                                    <p:animEffect transition="out" filter="randombar(horizontal)">
                                      <p:cBhvr>
                                        <p:cTn id="13" dur="500"/>
                                        <p:tgtEl>
                                          <p:spTgt spid="29"/>
                                        </p:tgtEl>
                                      </p:cBhvr>
                                    </p:animEffect>
                                    <p:set>
                                      <p:cBhvr>
                                        <p:cTn id="14" dur="1" fill="hold">
                                          <p:stCondLst>
                                            <p:cond delay="499"/>
                                          </p:stCondLst>
                                        </p:cTn>
                                        <p:tgtEl>
                                          <p:spTgt spid="29"/>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par>
                                <p:cTn id="18" presetID="1" presetClass="mediacall" presetSubtype="0" fill="hold" nodeType="withEffect">
                                  <p:stCondLst>
                                    <p:cond delay="0"/>
                                  </p:stCondLst>
                                  <p:childTnLst>
                                    <p:cmd type="call" cmd="playFrom(0.0)">
                                      <p:cBhvr>
                                        <p:cTn id="19" dur="4414" fill="hold"/>
                                        <p:tgtEl>
                                          <p:spTgt spid="36"/>
                                        </p:tgtEl>
                                      </p:cBhvr>
                                    </p:cmd>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withEffect">
                                  <p:stCondLst>
                                    <p:cond delay="0"/>
                                  </p:stCondLst>
                                  <p:childTnLst>
                                    <p:animEffect transition="out" filter="randombar(horizontal)">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35"/>
                                        </p:tgtEl>
                                      </p:cBhvr>
                                    </p:animEffect>
                                    <p:animScale>
                                      <p:cBhvr>
                                        <p:cTn id="31" dur="250" autoRev="1" fill="hold"/>
                                        <p:tgtEl>
                                          <p:spTgt spid="35"/>
                                        </p:tgtEl>
                                      </p:cBhvr>
                                      <p:by x="105000" y="105000"/>
                                    </p:animScale>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5" name="explode.wav"/>
                                        </p:tgtEl>
                                      </p:cMediaNode>
                                    </p:audio>
                                  </p:subTnLst>
                                </p:cTn>
                              </p:par>
                            </p:childTnLst>
                          </p:cTn>
                        </p:par>
                      </p:childTnLst>
                    </p:cTn>
                  </p:par>
                </p:childTnLst>
              </p:cTn>
              <p:nextCondLst>
                <p:cond evt="onClick" delay="0">
                  <p:tgtEl>
                    <p:spTgt spid="29"/>
                  </p:tgtEl>
                </p:cond>
              </p:nextCondLst>
            </p:seq>
            <p:audio>
              <p:cMediaNode vol="80000">
                <p:cTn id="38" fill="hold" display="0">
                  <p:stCondLst>
                    <p:cond delay="indefinite"/>
                  </p:stCondLst>
                  <p:endCondLst>
                    <p:cond evt="onStopAudio" delay="0">
                      <p:tgtEl>
                        <p:sldTgt/>
                      </p:tgtEl>
                    </p:cond>
                  </p:endCondLst>
                </p:cTn>
                <p:tgtEl>
                  <p:spTgt spid="3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xmlns="" id="{D301631B-3930-4F65-A04A-04AF3610D3B1}"/>
              </a:ext>
            </a:extLst>
          </p:cNvPr>
          <p:cNvSpPr txBox="1">
            <a:spLocks noGrp="1"/>
          </p:cNvSpPr>
          <p:nvPr>
            <p:ph type="title"/>
          </p:nvPr>
        </p:nvSpPr>
        <p:spPr>
          <a:xfrm>
            <a:off x="957624" y="2113271"/>
            <a:ext cx="10246588" cy="763600"/>
          </a:xfrm>
          <a:prstGeom prst="rect">
            <a:avLst/>
          </a:prstGeom>
        </p:spPr>
        <p:txBody>
          <a:bodyPr spcFirstLastPara="1" wrap="square" lIns="121404" tIns="121404" rIns="121404" bIns="121404" anchor="ctr" anchorCtr="0">
            <a:noAutofit/>
          </a:bodyPr>
          <a:lstStyle/>
          <a:p>
            <a:r>
              <a:rPr lang="en" sz="4400">
                <a:solidFill>
                  <a:schemeClr val="bg2">
                    <a:lumMod val="75000"/>
                  </a:schemeClr>
                </a:solidFill>
                <a:latin typeface="+mj-lt"/>
                <a:ea typeface="Arial-Rounded" pitchFamily="34" charset="0"/>
                <a:cs typeface="Arial-Rounded" pitchFamily="34" charset="0"/>
              </a:rPr>
              <a:t>Bài 14: Cỏ non cười rồi</a:t>
            </a:r>
            <a:endParaRPr sz="4400">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xmlns="" id="{03BB6DAE-E90A-4D3E-A3D9-7848AFC89693}"/>
              </a:ext>
            </a:extLst>
          </p:cNvPr>
          <p:cNvSpPr>
            <a:spLocks noGrp="1"/>
          </p:cNvSpPr>
          <p:nvPr>
            <p:ph type="subTitle" idx="4294967295"/>
          </p:nvPr>
        </p:nvSpPr>
        <p:spPr>
          <a:xfrm>
            <a:off x="8378765" y="3367239"/>
            <a:ext cx="1747838" cy="574675"/>
          </a:xfrm>
          <a:solidFill>
            <a:schemeClr val="accent5">
              <a:lumMod val="40000"/>
              <a:lumOff val="60000"/>
            </a:schemeClr>
          </a:solidFill>
        </p:spPr>
        <p:txBody>
          <a:bodyPr/>
          <a:lstStyle/>
          <a:p>
            <a:pPr marL="139700" indent="0" algn="ctr">
              <a:buNone/>
            </a:pPr>
            <a:r>
              <a:rPr lang="en-US" sz="3591">
                <a:solidFill>
                  <a:schemeClr val="tx1"/>
                </a:solidFill>
                <a:latin typeface="+mj-lt"/>
              </a:rPr>
              <a:t>S/57</a:t>
            </a:r>
          </a:p>
        </p:txBody>
      </p:sp>
      <p:sp>
        <p:nvSpPr>
          <p:cNvPr id="1935" name="Google Shape;561;p32">
            <a:extLst>
              <a:ext uri="{FF2B5EF4-FFF2-40B4-BE49-F238E27FC236}">
                <a16:creationId xmlns:a16="http://schemas.microsoft.com/office/drawing/2014/main" xmlns="" id="{F17CDD3E-2DC8-41BC-9369-7DB9470A7345}"/>
              </a:ext>
            </a:extLst>
          </p:cNvPr>
          <p:cNvSpPr txBox="1">
            <a:spLocks/>
          </p:cNvSpPr>
          <p:nvPr/>
        </p:nvSpPr>
        <p:spPr>
          <a:xfrm>
            <a:off x="957624" y="117265"/>
            <a:ext cx="10413573" cy="2147873"/>
          </a:xfrm>
          <a:prstGeom prst="rect">
            <a:avLst/>
          </a:prstGeom>
          <a:noFill/>
          <a:ln>
            <a:noFill/>
          </a:ln>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elius Unicase"/>
              <a:buNone/>
              <a:defRPr sz="48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9pPr>
          </a:lstStyle>
          <a:p>
            <a:r>
              <a:rPr lang="en-US" sz="4389">
                <a:latin typeface="+mj-lt"/>
                <a:ea typeface="Arial-Rounded" pitchFamily="34" charset="0"/>
                <a:cs typeface="Arial-Rounded" pitchFamily="34" charset="0"/>
              </a:rPr>
              <a:t>Thứ </a:t>
            </a:r>
            <a:r>
              <a:rPr lang="en-US" sz="4389" smtClean="0">
                <a:latin typeface="+mj-lt"/>
                <a:ea typeface="Arial-Rounded" pitchFamily="34" charset="0"/>
                <a:cs typeface="Arial-Rounded" pitchFamily="34" charset="0"/>
              </a:rPr>
              <a:t>ba </a:t>
            </a:r>
            <a:r>
              <a:rPr lang="en-US" sz="4389">
                <a:latin typeface="+mj-lt"/>
                <a:ea typeface="Arial-Rounded" pitchFamily="34" charset="0"/>
                <a:cs typeface="Arial-Rounded" pitchFamily="34" charset="0"/>
              </a:rPr>
              <a:t>ngày </a:t>
            </a:r>
            <a:r>
              <a:rPr lang="en-US" sz="4389" smtClean="0">
                <a:latin typeface="+mj-lt"/>
                <a:ea typeface="Arial-Rounded" pitchFamily="34" charset="0"/>
                <a:cs typeface="Arial-Rounded" pitchFamily="34" charset="0"/>
              </a:rPr>
              <a:t>8 </a:t>
            </a:r>
            <a:r>
              <a:rPr lang="en-US" sz="4389">
                <a:latin typeface="+mj-lt"/>
                <a:ea typeface="Arial-Rounded" pitchFamily="34" charset="0"/>
                <a:cs typeface="Arial-Rounded" pitchFamily="34" charset="0"/>
              </a:rPr>
              <a:t>tháng </a:t>
            </a:r>
            <a:r>
              <a:rPr lang="en-US" sz="4389" smtClean="0">
                <a:latin typeface="+mj-lt"/>
                <a:ea typeface="Arial-Rounded" pitchFamily="34" charset="0"/>
                <a:cs typeface="Arial-Rounded" pitchFamily="34" charset="0"/>
              </a:rPr>
              <a:t>3 </a:t>
            </a:r>
            <a:r>
              <a:rPr lang="en-US" sz="4389">
                <a:latin typeface="+mj-lt"/>
                <a:ea typeface="Arial-Rounded" pitchFamily="34" charset="0"/>
                <a:cs typeface="Arial-Rounded" pitchFamily="34" charset="0"/>
              </a:rPr>
              <a:t>năm 2022</a:t>
            </a:r>
            <a:endParaRPr lang="pl-PL" sz="4389">
              <a:latin typeface="+mj-lt"/>
              <a:ea typeface="Arial-Rounded" pitchFamily="34" charset="0"/>
              <a:cs typeface="Arial-Rounded" pitchFamily="34" charset="0"/>
            </a:endParaRPr>
          </a:p>
        </p:txBody>
      </p:sp>
      <p:pic>
        <p:nvPicPr>
          <p:cNvPr id="5" name="Picture 4" descr="Green Grass Png Cartoon Clipart (7370x1716), Png Download">
            <a:extLst>
              <a:ext uri="{FF2B5EF4-FFF2-40B4-BE49-F238E27FC236}">
                <a16:creationId xmlns:a16="http://schemas.microsoft.com/office/drawing/2014/main" xmlns="" id="{34CA6E27-5496-4C23-A703-C070F9EAC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62098"/>
            <a:ext cx="12161838" cy="2624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DEBF15C-C95C-41E3-BC06-6E62B7B35804}"/>
              </a:ext>
            </a:extLst>
          </p:cNvPr>
          <p:cNvSpPr txBox="1"/>
          <p:nvPr/>
        </p:nvSpPr>
        <p:spPr>
          <a:xfrm>
            <a:off x="1462257" y="692728"/>
            <a:ext cx="11551614" cy="584775"/>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Các tấm biển báo dưới đây nhắc nhở chúng ta điều gì?</a:t>
            </a:r>
          </a:p>
        </p:txBody>
      </p:sp>
      <p:pic>
        <p:nvPicPr>
          <p:cNvPr id="4" name="Picture 3">
            <a:extLst>
              <a:ext uri="{FF2B5EF4-FFF2-40B4-BE49-F238E27FC236}">
                <a16:creationId xmlns:a16="http://schemas.microsoft.com/office/drawing/2014/main" xmlns=""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a:extLst>
              <a:ext uri="{FF2B5EF4-FFF2-40B4-BE49-F238E27FC236}">
                <a16:creationId xmlns:a16="http://schemas.microsoft.com/office/drawing/2014/main" xmlns="" id="{EB93F0BE-C1EF-40ED-9736-848A7783B1C7}"/>
              </a:ext>
            </a:extLst>
          </p:cNvPr>
          <p:cNvGrpSpPr/>
          <p:nvPr/>
        </p:nvGrpSpPr>
        <p:grpSpPr>
          <a:xfrm>
            <a:off x="1181146" y="1861457"/>
            <a:ext cx="9799546" cy="4033157"/>
            <a:chOff x="1181146" y="1861457"/>
            <a:chExt cx="9799546" cy="4033157"/>
          </a:xfrm>
        </p:grpSpPr>
        <p:pic>
          <p:nvPicPr>
            <p:cNvPr id="6" name="Picture 5">
              <a:extLst>
                <a:ext uri="{FF2B5EF4-FFF2-40B4-BE49-F238E27FC236}">
                  <a16:creationId xmlns:a16="http://schemas.microsoft.com/office/drawing/2014/main" xmlns="" id="{CCCC7FA7-08E8-481C-99C4-D39A2522087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rcRect t="14657"/>
            <a:stretch/>
          </p:blipFill>
          <p:spPr>
            <a:xfrm>
              <a:off x="1181146" y="1861457"/>
              <a:ext cx="9799546" cy="4033157"/>
            </a:xfrm>
            <a:prstGeom prst="rect">
              <a:avLst/>
            </a:prstGeom>
          </p:spPr>
        </p:pic>
        <p:pic>
          <p:nvPicPr>
            <p:cNvPr id="10" name="Picture 9">
              <a:extLst>
                <a:ext uri="{FF2B5EF4-FFF2-40B4-BE49-F238E27FC236}">
                  <a16:creationId xmlns:a16="http://schemas.microsoft.com/office/drawing/2014/main" xmlns="" id="{118F369A-D952-4FBD-AA3F-7508E0C69F30}"/>
                </a:ext>
              </a:extLst>
            </p:cNvPr>
            <p:cNvPicPr>
              <a:picLocks noChangeAspect="1"/>
            </p:cNvPicPr>
            <p:nvPr/>
          </p:nvPicPr>
          <p:blipFill>
            <a:blip r:embed="rId6"/>
            <a:stretch>
              <a:fillRect/>
            </a:stretch>
          </p:blipFill>
          <p:spPr>
            <a:xfrm>
              <a:off x="2939144" y="3673929"/>
              <a:ext cx="1077685" cy="621924"/>
            </a:xfrm>
            <a:prstGeom prst="rect">
              <a:avLst/>
            </a:prstGeom>
          </p:spPr>
        </p:pic>
        <p:pic>
          <p:nvPicPr>
            <p:cNvPr id="11" name="Picture 10">
              <a:extLst>
                <a:ext uri="{FF2B5EF4-FFF2-40B4-BE49-F238E27FC236}">
                  <a16:creationId xmlns:a16="http://schemas.microsoft.com/office/drawing/2014/main" xmlns="" id="{E94DC004-A76A-4DE2-B242-284C6C49ADF7}"/>
                </a:ext>
              </a:extLst>
            </p:cNvPr>
            <p:cNvPicPr>
              <a:picLocks noChangeAspect="1"/>
            </p:cNvPicPr>
            <p:nvPr/>
          </p:nvPicPr>
          <p:blipFill>
            <a:blip r:embed="rId7"/>
            <a:stretch>
              <a:fillRect/>
            </a:stretch>
          </p:blipFill>
          <p:spPr>
            <a:xfrm>
              <a:off x="2889087" y="4271391"/>
              <a:ext cx="1210455" cy="621924"/>
            </a:xfrm>
            <a:prstGeom prst="rect">
              <a:avLst/>
            </a:prstGeom>
          </p:spPr>
        </p:pic>
        <p:pic>
          <p:nvPicPr>
            <p:cNvPr id="12" name="Picture 11">
              <a:extLst>
                <a:ext uri="{FF2B5EF4-FFF2-40B4-BE49-F238E27FC236}">
                  <a16:creationId xmlns:a16="http://schemas.microsoft.com/office/drawing/2014/main" xmlns="" id="{6E9C0925-96C6-4EB7-83B5-ABD41A80BFBA}"/>
                </a:ext>
              </a:extLst>
            </p:cNvPr>
            <p:cNvPicPr>
              <a:picLocks noChangeAspect="1"/>
            </p:cNvPicPr>
            <p:nvPr/>
          </p:nvPicPr>
          <p:blipFill>
            <a:blip r:embed="rId8"/>
            <a:stretch>
              <a:fillRect/>
            </a:stretch>
          </p:blipFill>
          <p:spPr>
            <a:xfrm>
              <a:off x="7589817" y="3731079"/>
              <a:ext cx="944962" cy="507624"/>
            </a:xfrm>
            <a:prstGeom prst="rect">
              <a:avLst/>
            </a:prstGeom>
          </p:spPr>
        </p:pic>
      </p:grpSp>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grpSp>
        <p:nvGrpSpPr>
          <p:cNvPr id="2" name="Group 1">
            <a:extLst>
              <a:ext uri="{FF2B5EF4-FFF2-40B4-BE49-F238E27FC236}">
                <a16:creationId xmlns:a16="http://schemas.microsoft.com/office/drawing/2014/main" xmlns="" id="{6862A032-1218-41E0-99CE-CAD8F8F398F3}"/>
              </a:ext>
            </a:extLst>
          </p:cNvPr>
          <p:cNvGrpSpPr/>
          <p:nvPr/>
        </p:nvGrpSpPr>
        <p:grpSpPr>
          <a:xfrm>
            <a:off x="300642" y="68037"/>
            <a:ext cx="11560554" cy="7053245"/>
            <a:chOff x="300642" y="48987"/>
            <a:chExt cx="11560554" cy="7053245"/>
          </a:xfrm>
        </p:grpSpPr>
        <p:sp>
          <p:nvSpPr>
            <p:cNvPr id="289" name="TextBox 288">
              <a:extLst>
                <a:ext uri="{FF2B5EF4-FFF2-40B4-BE49-F238E27FC236}">
                  <a16:creationId xmlns:a16="http://schemas.microsoft.com/office/drawing/2014/main" xmlns="" id="{C03AF8B8-FCB8-4F11-8A0D-E38E00798793}"/>
                </a:ext>
              </a:extLst>
            </p:cNvPr>
            <p:cNvSpPr txBox="1"/>
            <p:nvPr/>
          </p:nvSpPr>
          <p:spPr>
            <a:xfrm>
              <a:off x="300642" y="546591"/>
              <a:ext cx="11560554" cy="6555641"/>
            </a:xfrm>
            <a:prstGeom prst="rect">
              <a:avLst/>
            </a:prstGeom>
            <a:noFill/>
          </p:spPr>
          <p:txBody>
            <a:bodyPr wrap="square">
              <a:spAutoFit/>
            </a:bodyPr>
            <a:lstStyle/>
            <a:p>
              <a:pPr algn="just"/>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Mùa </a:t>
              </a:r>
              <a:r>
                <a:rPr lang="en-US" sz="2400">
                  <a:latin typeface="Arial" panose="020B0604020202020204" pitchFamily="34" charset="0"/>
                  <a:cs typeface="Arial" panose="020B0604020202020204" pitchFamily="34" charset="0"/>
                </a:rPr>
                <a:t>xuân đã đến. Cỏ trong công viên bừng tỉnh sau giấc ngủ đông. Từng đàn én từ phương Nam trở về. Trẻ em chơi đùa dưới ánh mặt trời ấm áp.</a:t>
              </a:r>
            </a:p>
            <a:p>
              <a:pPr algn="just"/>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Một </a:t>
              </a:r>
              <a:r>
                <a:rPr lang="en-US" sz="2400">
                  <a:latin typeface="Arial" panose="020B0604020202020204" pitchFamily="34" charset="0"/>
                  <a:cs typeface="Arial" panose="020B0604020202020204" pitchFamily="34" charset="0"/>
                </a:rPr>
                <a:t>hôm, chị én nâu đang sửa soạn đi ngủ thì nghe thấy tiếng khóc thút thít. Lần theo tiếng khóc, én nâu tìm đến công viên nhỏ. Thấy một cây cỏ non đang khóc, én nâu hỏi:</a:t>
              </a:r>
            </a:p>
            <a:p>
              <a:pPr algn="just"/>
              <a:r>
                <a:rPr lang="en-US" sz="2400">
                  <a:latin typeface="Arial" panose="020B0604020202020204" pitchFamily="34" charset="0"/>
                  <a:cs typeface="Arial" panose="020B0604020202020204" pitchFamily="34" charset="0"/>
                </a:rPr>
                <a:t>    - Em bị ốm à?</a:t>
              </a:r>
            </a:p>
            <a:p>
              <a:pPr algn="just"/>
              <a:r>
                <a:rPr lang="en-US" sz="2400">
                  <a:latin typeface="Arial" panose="020B0604020202020204" pitchFamily="34" charset="0"/>
                  <a:cs typeface="Arial" panose="020B0604020202020204" pitchFamily="34" charset="0"/>
                </a:rPr>
                <a:t>    Cỏ non khóc nấc lên:</a:t>
              </a:r>
            </a:p>
            <a:p>
              <a:pPr algn="just"/>
              <a:r>
                <a:rPr lang="en-US" sz="2400">
                  <a:latin typeface="Arial" panose="020B0604020202020204" pitchFamily="34" charset="0"/>
                  <a:cs typeface="Arial" panose="020B0604020202020204" pitchFamily="34" charset="0"/>
                </a:rPr>
                <a:t>   - Chị ơi, em không đứng thẳng được nữa. Các bạn nhỏ đã đến đây chơi đùa và giẫm lên em.</a:t>
              </a:r>
            </a:p>
            <a:p>
              <a:pPr algn="just"/>
              <a:r>
                <a:rPr lang="en-US" sz="2400">
                  <a:latin typeface="Arial" panose="020B0604020202020204" pitchFamily="34" charset="0"/>
                  <a:cs typeface="Arial" panose="020B0604020202020204" pitchFamily="34" charset="0"/>
                </a:rPr>
                <a:t>     Én nâu lặng đi một phút rồi bỗng reo lên:</a:t>
              </a:r>
            </a:p>
            <a:p>
              <a:pPr algn="just"/>
              <a:r>
                <a:rPr lang="en-US" sz="2400">
                  <a:latin typeface="Arial" panose="020B0604020202020204" pitchFamily="34" charset="0"/>
                  <a:cs typeface="Arial" panose="020B0604020202020204" pitchFamily="34" charset="0"/>
                </a:rPr>
                <a:t>    - Đừng khóc nữa! Chị sẽ giúp em.</a:t>
              </a:r>
            </a:p>
            <a:p>
              <a:pPr algn="just"/>
              <a:r>
                <a:rPr lang="en-US" sz="2400">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Thế </a:t>
              </a:r>
              <a:r>
                <a:rPr lang="en-US" sz="2400">
                  <a:latin typeface="Arial" panose="020B0604020202020204" pitchFamily="34" charset="0"/>
                  <a:ea typeface="Arial-Rounded" panose="020B0500000000000000" pitchFamily="34" charset="0"/>
                  <a:cs typeface="Arial" panose="020B0604020202020204" pitchFamily="34" charset="0"/>
                </a:rPr>
                <a:t>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en-US" sz="2400">
                  <a:latin typeface="Arial" panose="020B0604020202020204" pitchFamily="34" charset="0"/>
                  <a:ea typeface="Arial-Rounded" panose="020B0500000000000000" pitchFamily="34" charset="0"/>
                  <a:cs typeface="Arial" panose="020B0604020202020204" pitchFamily="34" charset="0"/>
                </a:rPr>
                <a:t>    - Từ nay em yên tâm rồi. Không còn ai giẫm lên em nữa đâu.</a:t>
              </a:r>
            </a:p>
            <a:p>
              <a:pPr algn="just"/>
              <a:r>
                <a:rPr lang="en-US" sz="2400">
                  <a:latin typeface="Arial" panose="020B0604020202020204" pitchFamily="34" charset="0"/>
                  <a:ea typeface="Arial-Rounded" panose="020B0500000000000000" pitchFamily="34" charset="0"/>
                  <a:cs typeface="Arial" panose="020B0604020202020204" pitchFamily="34" charset="0"/>
                </a:rPr>
                <a:t>    Cỏ nhoẻn miệng cười và cảm ơn chị én nâu.</a:t>
              </a:r>
            </a:p>
            <a:p>
              <a:pPr algn="r"/>
              <a:r>
                <a:rPr lang="en-US" sz="2400">
                  <a:latin typeface="Arial" panose="020B0604020202020204" pitchFamily="34" charset="0"/>
                  <a:ea typeface="Arial-Rounded" panose="020B0500000000000000" pitchFamily="34" charset="0"/>
                  <a:cs typeface="Arial" panose="020B0604020202020204" pitchFamily="34" charset="0"/>
                </a:rPr>
                <a:t>(Theo </a:t>
              </a:r>
              <a:r>
                <a:rPr lang="en-US" sz="2400" i="1">
                  <a:latin typeface="Arial" panose="020B0604020202020204" pitchFamily="34" charset="0"/>
                  <a:ea typeface="Arial-Rounded" panose="020B0500000000000000" pitchFamily="34" charset="0"/>
                  <a:cs typeface="Arial" panose="020B0604020202020204" pitchFamily="34" charset="0"/>
                </a:rPr>
                <a:t>365 truyện kể hằng đêm</a:t>
              </a:r>
              <a:r>
                <a:rPr lang="en-US" sz="2400">
                  <a:latin typeface="Arial" panose="020B0604020202020204" pitchFamily="34" charset="0"/>
                  <a:ea typeface="Arial-Rounded" panose="020B0500000000000000" pitchFamily="34" charset="0"/>
                  <a:cs typeface="Arial" panose="020B0604020202020204" pitchFamily="34" charset="0"/>
                </a:rPr>
                <a:t>)</a:t>
              </a:r>
              <a:endParaRPr lang="en-US" sz="3600" dirty="0">
                <a:latin typeface="Arial" panose="020B0604020202020204" pitchFamily="34" charset="0"/>
                <a:ea typeface="Arial-Rounded" panose="020B0500000000000000" pitchFamily="34" charset="0"/>
                <a:cs typeface="Arial" panose="020B0604020202020204" pitchFamily="34" charset="0"/>
              </a:endParaRPr>
            </a:p>
          </p:txBody>
        </p:sp>
        <p:sp>
          <p:nvSpPr>
            <p:cNvPr id="292" name="TextBox 291">
              <a:extLst>
                <a:ext uri="{FF2B5EF4-FFF2-40B4-BE49-F238E27FC236}">
                  <a16:creationId xmlns:a16="http://schemas.microsoft.com/office/drawing/2014/main" xmlns="" id="{DF27BD9A-DB1A-46E3-B962-B4296A14C6B0}"/>
                </a:ext>
              </a:extLst>
            </p:cNvPr>
            <p:cNvSpPr txBox="1"/>
            <p:nvPr/>
          </p:nvSpPr>
          <p:spPr>
            <a:xfrm>
              <a:off x="3535455" y="48987"/>
              <a:ext cx="5090927"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CỎ NON CƯỜI RỒI</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grpSp>
        <p:nvGrpSpPr>
          <p:cNvPr id="2" name="Group 1">
            <a:extLst>
              <a:ext uri="{FF2B5EF4-FFF2-40B4-BE49-F238E27FC236}">
                <a16:creationId xmlns:a16="http://schemas.microsoft.com/office/drawing/2014/main" xmlns="" id="{6862A032-1218-41E0-99CE-CAD8F8F398F3}"/>
              </a:ext>
            </a:extLst>
          </p:cNvPr>
          <p:cNvGrpSpPr/>
          <p:nvPr/>
        </p:nvGrpSpPr>
        <p:grpSpPr>
          <a:xfrm>
            <a:off x="300642" y="68037"/>
            <a:ext cx="11560554" cy="6499247"/>
            <a:chOff x="300642" y="48987"/>
            <a:chExt cx="11560554" cy="6499247"/>
          </a:xfrm>
        </p:grpSpPr>
        <p:sp>
          <p:nvSpPr>
            <p:cNvPr id="289" name="TextBox 288">
              <a:extLst>
                <a:ext uri="{FF2B5EF4-FFF2-40B4-BE49-F238E27FC236}">
                  <a16:creationId xmlns:a16="http://schemas.microsoft.com/office/drawing/2014/main" xmlns="" id="{C03AF8B8-FCB8-4F11-8A0D-E38E00798793}"/>
                </a:ext>
              </a:extLst>
            </p:cNvPr>
            <p:cNvSpPr txBox="1"/>
            <p:nvPr/>
          </p:nvSpPr>
          <p:spPr>
            <a:xfrm>
              <a:off x="300642" y="546591"/>
              <a:ext cx="11560554" cy="6001643"/>
            </a:xfrm>
            <a:prstGeom prst="rect">
              <a:avLst/>
            </a:prstGeom>
            <a:noFill/>
          </p:spPr>
          <p:txBody>
            <a:bodyPr wrap="square">
              <a:spAutoFit/>
            </a:bodyPr>
            <a:lstStyle/>
            <a:p>
              <a:pPr algn="just"/>
              <a:r>
                <a:rPr lang="en-US" sz="2400">
                  <a:latin typeface="Arial" panose="020B0604020202020204" pitchFamily="34" charset="0"/>
                  <a:cs typeface="Arial" panose="020B0604020202020204" pitchFamily="34" charset="0"/>
                </a:rPr>
                <a:t>     </a:t>
              </a:r>
              <a:r>
                <a:rPr lang="en-US" sz="2400" smtClean="0">
                  <a:solidFill>
                    <a:srgbClr val="FF0000"/>
                  </a:solidFill>
                  <a:latin typeface="Arial" panose="020B0604020202020204" pitchFamily="34" charset="0"/>
                  <a:cs typeface="Arial" panose="020B0604020202020204" pitchFamily="34" charset="0"/>
                </a:rPr>
                <a:t>1.</a:t>
              </a:r>
              <a:r>
                <a:rPr lang="en-US" sz="2400" smtClean="0">
                  <a:latin typeface="Arial" panose="020B0604020202020204" pitchFamily="34" charset="0"/>
                  <a:cs typeface="Arial" panose="020B0604020202020204" pitchFamily="34" charset="0"/>
                </a:rPr>
                <a:t>Mùa </a:t>
              </a:r>
              <a:r>
                <a:rPr lang="en-US" sz="2400">
                  <a:latin typeface="Arial" panose="020B0604020202020204" pitchFamily="34" charset="0"/>
                  <a:cs typeface="Arial" panose="020B0604020202020204" pitchFamily="34" charset="0"/>
                </a:rPr>
                <a:t>xuân đã đến. Cỏ trong công viên bừng tỉnh sau giấc ngủ đông. Từng đàn én từ phương Nam trở về. Trẻ em chơi đùa dưới ánh mặt trời ấm áp.</a:t>
              </a:r>
            </a:p>
            <a:p>
              <a:pPr algn="just"/>
              <a:r>
                <a:rPr lang="en-US" sz="2400">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 </a:t>
              </a:r>
              <a:r>
                <a:rPr lang="en-US" sz="2400" smtClean="0">
                  <a:solidFill>
                    <a:srgbClr val="FF0000"/>
                  </a:solidFill>
                  <a:latin typeface="Arial" panose="020B0604020202020204" pitchFamily="34" charset="0"/>
                  <a:cs typeface="Arial" panose="020B0604020202020204" pitchFamily="34" charset="0"/>
                </a:rPr>
                <a:t>2.</a:t>
              </a:r>
              <a:r>
                <a:rPr lang="en-US" sz="2400" smtClean="0">
                  <a:latin typeface="Arial" panose="020B0604020202020204" pitchFamily="34" charset="0"/>
                  <a:cs typeface="Arial" panose="020B0604020202020204" pitchFamily="34" charset="0"/>
                </a:rPr>
                <a:t>Một </a:t>
              </a:r>
              <a:r>
                <a:rPr lang="en-US" sz="2400">
                  <a:latin typeface="Arial" panose="020B0604020202020204" pitchFamily="34" charset="0"/>
                  <a:cs typeface="Arial" panose="020B0604020202020204" pitchFamily="34" charset="0"/>
                </a:rPr>
                <a:t>hôm, chị én nâu đang sửa soạn đi ngủ thì nghe thấy tiếng khóc thút thít. Lần theo tiếng khóc, én nâu tìm đến công viên nhỏ. Thấy một cây cỏ non đang khóc, én nâu hỏi:</a:t>
              </a:r>
            </a:p>
            <a:p>
              <a:pPr algn="just"/>
              <a:r>
                <a:rPr lang="en-US" sz="2400">
                  <a:latin typeface="Arial" panose="020B0604020202020204" pitchFamily="34" charset="0"/>
                  <a:cs typeface="Arial" panose="020B0604020202020204" pitchFamily="34" charset="0"/>
                </a:rPr>
                <a:t>    - Em bị ốm à?</a:t>
              </a:r>
            </a:p>
            <a:p>
              <a:pPr algn="just"/>
              <a:r>
                <a:rPr lang="en-US" sz="2400">
                  <a:latin typeface="Arial" panose="020B0604020202020204" pitchFamily="34" charset="0"/>
                  <a:cs typeface="Arial" panose="020B0604020202020204" pitchFamily="34" charset="0"/>
                </a:rPr>
                <a:t>    Cỏ non khóc nấc lên:</a:t>
              </a:r>
            </a:p>
            <a:p>
              <a:pPr algn="just"/>
              <a:r>
                <a:rPr lang="en-US" sz="2400">
                  <a:latin typeface="Arial" panose="020B0604020202020204" pitchFamily="34" charset="0"/>
                  <a:cs typeface="Arial" panose="020B0604020202020204" pitchFamily="34" charset="0"/>
                </a:rPr>
                <a:t>   - Chị ơi, em không đứng thẳng được nữa. Các bạn nhỏ đã đến đây chơi đùa và giẫm lên em.</a:t>
              </a:r>
            </a:p>
            <a:p>
              <a:pPr algn="just"/>
              <a:r>
                <a:rPr lang="en-US" sz="2400">
                  <a:latin typeface="Arial" panose="020B0604020202020204" pitchFamily="34" charset="0"/>
                  <a:cs typeface="Arial" panose="020B0604020202020204" pitchFamily="34" charset="0"/>
                </a:rPr>
                <a:t>     Én nâu lặng đi một phút rồi bỗng reo lên:</a:t>
              </a:r>
            </a:p>
            <a:p>
              <a:pPr algn="just"/>
              <a:r>
                <a:rPr lang="en-US" sz="2400">
                  <a:latin typeface="Arial" panose="020B0604020202020204" pitchFamily="34" charset="0"/>
                  <a:cs typeface="Arial" panose="020B0604020202020204" pitchFamily="34" charset="0"/>
                </a:rPr>
                <a:t>    - Đừng khóc nữa! Chị sẽ giúp em.</a:t>
              </a:r>
            </a:p>
            <a:p>
              <a:pPr algn="just"/>
              <a:r>
                <a:rPr lang="en-US" sz="2400">
                  <a:latin typeface="Arial" panose="020B0604020202020204" pitchFamily="34" charset="0"/>
                  <a:ea typeface="Arial-Rounded" panose="020B0500000000000000" pitchFamily="34" charset="0"/>
                  <a:cs typeface="Arial" panose="020B0604020202020204" pitchFamily="34" charset="0"/>
                </a:rPr>
                <a:t>    </a:t>
              </a:r>
              <a:r>
                <a:rPr lang="en-US" sz="2400" smtClean="0">
                  <a:solidFill>
                    <a:srgbClr val="FF0000"/>
                  </a:solidFill>
                  <a:latin typeface="Arial" panose="020B0604020202020204" pitchFamily="34" charset="0"/>
                  <a:ea typeface="Arial-Rounded" panose="020B0500000000000000" pitchFamily="34" charset="0"/>
                  <a:cs typeface="Arial" panose="020B0604020202020204" pitchFamily="34" charset="0"/>
                </a:rPr>
                <a:t>3.</a:t>
              </a:r>
              <a:r>
                <a:rPr lang="en-US" sz="2400" smtClean="0">
                  <a:latin typeface="Arial" panose="020B0604020202020204" pitchFamily="34" charset="0"/>
                  <a:ea typeface="Arial-Rounded" panose="020B0500000000000000" pitchFamily="34" charset="0"/>
                  <a:cs typeface="Arial" panose="020B0604020202020204" pitchFamily="34" charset="0"/>
                </a:rPr>
                <a:t>Thế </a:t>
              </a:r>
              <a:r>
                <a:rPr lang="en-US" sz="2400">
                  <a:latin typeface="Arial" panose="020B0604020202020204" pitchFamily="34" charset="0"/>
                  <a:ea typeface="Arial-Rounded" panose="020B0500000000000000" pitchFamily="34" charset="0"/>
                  <a:cs typeface="Arial" panose="020B0604020202020204" pitchFamily="34" charset="0"/>
                </a:rPr>
                <a:t>rồi, én nâu gọi thêm rất nhiều bạn của mình. Suốt đêm, cả đàn én ra sức đi tìm cỏ khô tết thành dòng chữ “Không giẫm chân lên cỏ!” đặt bên cạnh bãi cỏ. Xong việc, én nâu tươi cười bảo cỏ non:</a:t>
              </a:r>
            </a:p>
            <a:p>
              <a:pPr algn="just"/>
              <a:r>
                <a:rPr lang="en-US" sz="2400">
                  <a:latin typeface="Arial" panose="020B0604020202020204" pitchFamily="34" charset="0"/>
                  <a:ea typeface="Arial-Rounded" panose="020B0500000000000000" pitchFamily="34" charset="0"/>
                  <a:cs typeface="Arial" panose="020B0604020202020204" pitchFamily="34" charset="0"/>
                </a:rPr>
                <a:t>    - Từ nay em yên tâm rồi. Không còn ai giẫm lên em nữa đâu.</a:t>
              </a:r>
            </a:p>
            <a:p>
              <a:pPr algn="just"/>
              <a:r>
                <a:rPr lang="en-US" sz="2400">
                  <a:latin typeface="Arial" panose="020B0604020202020204" pitchFamily="34" charset="0"/>
                  <a:ea typeface="Arial-Rounded" panose="020B0500000000000000" pitchFamily="34" charset="0"/>
                  <a:cs typeface="Arial" panose="020B0604020202020204" pitchFamily="34" charset="0"/>
                </a:rPr>
                <a:t>    Cỏ nhoẻn miệng cười và cảm ơn chị én nâu</a:t>
              </a:r>
              <a:r>
                <a:rPr lang="en-US" sz="2400" smtClean="0">
                  <a:latin typeface="Arial" panose="020B0604020202020204" pitchFamily="34" charset="0"/>
                  <a:ea typeface="Arial-Rounded" panose="020B0500000000000000" pitchFamily="34" charset="0"/>
                  <a:cs typeface="Arial" panose="020B0604020202020204" pitchFamily="34" charset="0"/>
                </a:rPr>
                <a:t>.</a:t>
              </a:r>
              <a:endParaRPr lang="en-US" sz="2400">
                <a:latin typeface="Arial" panose="020B0604020202020204" pitchFamily="34" charset="0"/>
                <a:ea typeface="Arial-Rounded" panose="020B0500000000000000" pitchFamily="34" charset="0"/>
                <a:cs typeface="Arial" panose="020B0604020202020204" pitchFamily="34" charset="0"/>
              </a:endParaRPr>
            </a:p>
          </p:txBody>
        </p:sp>
        <p:sp>
          <p:nvSpPr>
            <p:cNvPr id="292" name="TextBox 291">
              <a:extLst>
                <a:ext uri="{FF2B5EF4-FFF2-40B4-BE49-F238E27FC236}">
                  <a16:creationId xmlns:a16="http://schemas.microsoft.com/office/drawing/2014/main" xmlns="" id="{DF27BD9A-DB1A-46E3-B962-B4296A14C6B0}"/>
                </a:ext>
              </a:extLst>
            </p:cNvPr>
            <p:cNvSpPr txBox="1"/>
            <p:nvPr/>
          </p:nvSpPr>
          <p:spPr>
            <a:xfrm>
              <a:off x="3535455" y="48987"/>
              <a:ext cx="5090927" cy="584642"/>
            </a:xfrm>
            <a:prstGeom prst="rect">
              <a:avLst/>
            </a:prstGeom>
            <a:noFill/>
          </p:spPr>
          <p:txBody>
            <a:bodyPr wrap="square" lIns="91305" tIns="45654" rIns="91305" bIns="45654" rtlCol="0">
              <a:spAutoFit/>
            </a:bodyPr>
            <a:lstStyle/>
            <a:p>
              <a:pPr algn="ctr"/>
              <a:r>
                <a:rPr lang="en-US" sz="3200" b="1">
                  <a:solidFill>
                    <a:srgbClr val="EC8569">
                      <a:lumMod val="75000"/>
                    </a:srgbClr>
                  </a:solidFill>
                  <a:ea typeface="Arial-Rounded" panose="020B0500000000000000" pitchFamily="34" charset="0"/>
                  <a:cs typeface="Arial-Rounded" panose="020B0500000000000000" pitchFamily="34" charset="0"/>
                </a:rPr>
                <a:t>CỎ NON CƯỜI RỒI</a:t>
              </a:r>
              <a:endParaRPr lang="en-US" sz="3200" b="1" dirty="0">
                <a:solidFill>
                  <a:srgbClr val="EC8569">
                    <a:lumMod val="75000"/>
                  </a:srgbClr>
                </a:solidFill>
                <a:ea typeface="Arial-Rounded" panose="020B0500000000000000" pitchFamily="34" charset="0"/>
                <a:cs typeface="Arial-Rounded" panose="020B0500000000000000" pitchFamily="34" charset="0"/>
              </a:endParaRPr>
            </a:p>
          </p:txBody>
        </p:sp>
      </p:grpSp>
      <p:cxnSp>
        <p:nvCxnSpPr>
          <p:cNvPr id="26" name="Straight Connector 25">
            <a:extLst>
              <a:ext uri="{FF2B5EF4-FFF2-40B4-BE49-F238E27FC236}">
                <a16:creationId xmlns:a16="http://schemas.microsoft.com/office/drawing/2014/main" xmlns="" id="{2FD395BE-5618-41D1-BC28-7481CCD99556}"/>
              </a:ext>
            </a:extLst>
          </p:cNvPr>
          <p:cNvCxnSpPr>
            <a:cxnSpLocks/>
          </p:cNvCxnSpPr>
          <p:nvPr/>
        </p:nvCxnSpPr>
        <p:spPr>
          <a:xfrm>
            <a:off x="10034713" y="1738854"/>
            <a:ext cx="10503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14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xmlns=""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xmlns=""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xmlns=""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xmlns=""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4000" kern="1200">
                <a:solidFill>
                  <a:srgbClr val="FF0000"/>
                </a:solidFill>
                <a:latin typeface="+mj-lt"/>
                <a:ea typeface="Arial-Rounded" panose="020B0500000000000000" pitchFamily="34" charset="0"/>
                <a:cs typeface="Arial-Rounded" panose="020B0500000000000000" pitchFamily="34" charset="0"/>
              </a:rPr>
              <a:t>Én</a:t>
            </a:r>
            <a:r>
              <a:rPr kumimoji="0" lang="en-US" sz="4000" b="0" i="0" u="none" strike="noStrike" kern="1200" cap="none" spc="0" normalizeH="0" baseline="0" noProof="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descr="Mơ thấy chim đánh con gì để mang tới may mắn và cơ hội trúng lớn?">
            <a:extLst>
              <a:ext uri="{FF2B5EF4-FFF2-40B4-BE49-F238E27FC236}">
                <a16:creationId xmlns:a16="http://schemas.microsoft.com/office/drawing/2014/main" xmlns="" id="{A526D92C-FC5C-434C-A7D5-CE6470886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77" y="1852044"/>
            <a:ext cx="6037262" cy="40229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Ì SAO CHIM ÉN BAY THẤP THÌ MƯA? - DaoHieu.com">
            <a:extLst>
              <a:ext uri="{FF2B5EF4-FFF2-40B4-BE49-F238E27FC236}">
                <a16:creationId xmlns:a16="http://schemas.microsoft.com/office/drawing/2014/main" xmlns="" id="{7F214586-0BF7-4DE1-A235-5D0ADD703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4382" y="1852044"/>
            <a:ext cx="4022979" cy="402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898</TotalTime>
  <Words>1462</Words>
  <Application>Microsoft Office PowerPoint</Application>
  <PresentationFormat>Custom</PresentationFormat>
  <Paragraphs>134</Paragraphs>
  <Slides>24</Slides>
  <Notes>19</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等线</vt:lpstr>
      <vt:lpstr>Calibri</vt:lpstr>
      <vt:lpstr>Calibri Light</vt:lpstr>
      <vt:lpstr>Scope One</vt:lpstr>
      <vt:lpstr>宋体</vt:lpstr>
      <vt:lpstr>Delius Unicase</vt:lpstr>
      <vt:lpstr>Times New Roman</vt:lpstr>
      <vt:lpstr>Arial-Rounded</vt:lpstr>
      <vt:lpstr>Bodoni MT Black</vt:lpstr>
      <vt:lpstr>Patrick Hand</vt:lpstr>
      <vt:lpstr>Kawaii Doodles Newsletter by Slidesgo</vt:lpstr>
      <vt:lpstr>Office Theme</vt:lpstr>
      <vt:lpstr>PowerPoint Presentation</vt:lpstr>
      <vt:lpstr>PowerPoint Presentation</vt:lpstr>
      <vt:lpstr>PowerPoint Presentation</vt:lpstr>
      <vt:lpstr>PowerPoint Presentation</vt:lpstr>
      <vt:lpstr>Bài 14: Cỏ non cười rồi</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Kể thêm những việc làm  để bảo vệ cây cối.</vt:lpstr>
      <vt:lpstr>Củng cố</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Windows User</cp:lastModifiedBy>
  <cp:revision>135</cp:revision>
  <dcterms:modified xsi:type="dcterms:W3CDTF">2022-03-15T03:51:13Z</dcterms:modified>
</cp:coreProperties>
</file>