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9" r:id="rId3"/>
    <p:sldId id="309" r:id="rId4"/>
    <p:sldId id="307" r:id="rId5"/>
    <p:sldId id="312" r:id="rId6"/>
    <p:sldId id="310" r:id="rId7"/>
    <p:sldId id="292" r:id="rId8"/>
    <p:sldId id="311" r:id="rId9"/>
    <p:sldId id="308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2150" autoAdjust="0"/>
  </p:normalViewPr>
  <p:slideViewPr>
    <p:cSldViewPr>
      <p:cViewPr>
        <p:scale>
          <a:sx n="46" d="100"/>
          <a:sy n="46" d="100"/>
        </p:scale>
        <p:origin x="-1164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EA393F-4CE5-4532-921D-4232D311A886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A65CB4-5A2E-4FD2-8F81-BEA75D35E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2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8F97E-0440-441A-A4CC-3C8C9C3FD047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4B6AA-5778-4742-B611-1E7382245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0B346-819B-490B-B63C-ED42675D0387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029AA-1A3E-4E26-AA6E-231430316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987EC-93FF-4CEF-811A-101A14109AB8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E364B-5580-428A-9AFB-68B0CF8B0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0B86FC5-A197-4C1B-A234-EEC94788FB8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21794-55CA-4B9F-A038-A85448C526C6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42F00-B40D-4100-BAC9-6A5278DB7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EF465-AFF0-44E2-A4F8-49FAD0EE4254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AD5B0-99F1-4E0E-852E-9BD21B572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164E0-FC36-4D0B-8C51-1ABC3D2001FC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944D7-D506-443D-B396-F47F658D4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CC6CD-5D29-4A1A-BAD6-DE47D4507742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F204F-59A6-4FB0-A005-F68978017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85D17-B4F0-497C-9CCD-2E1F554EBD4C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A7416-85D1-4F71-BBEA-C72560AA7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3AC1A-4AF9-4B77-8B9C-2A6B376655BE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92320-2643-4DD4-ACE4-945ED6298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BA59F-6904-4C69-A845-891FFEF9BF53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C248-FD94-4261-A718-381B7CCE1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7710E-9B1F-48F5-8520-3F92A3D6A821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0F60-64F6-4D8F-A21C-8934C0851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DEC527-617E-4271-84C7-A31E6D5943D8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008020-9506-4BF2-918D-73AC4EDD8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8229600" cy="1470025"/>
          </a:xfrm>
        </p:spPr>
        <p:txBody>
          <a:bodyPr/>
          <a:lstStyle/>
          <a:p>
            <a:pPr eaLnBrk="1" hangingPunct="1"/>
            <a:r>
              <a:rPr lang="en-US" sz="4000" b="1" u="sng" dirty="0" err="1" smtClean="0"/>
              <a:t>Toán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1647005" y="2590800"/>
            <a:ext cx="6125395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Tháng</a:t>
            </a:r>
            <a:r>
              <a:rPr lang="en-US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- </a:t>
            </a:r>
            <a:r>
              <a:rPr lang="en-US" sz="8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Năm</a:t>
            </a:r>
            <a:endParaRPr lang="en-US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50" y="533400"/>
            <a:ext cx="8229600" cy="1828800"/>
          </a:xfrm>
        </p:spPr>
        <p:txBody>
          <a:bodyPr/>
          <a:lstStyle/>
          <a:p>
            <a:pPr algn="just" eaLnBrk="1" hangingPunct="1"/>
            <a:r>
              <a:rPr lang="en-US" sz="2800" smtClean="0">
                <a:latin typeface="Arial" charset="0"/>
                <a:cs typeface="Arial" charset="0"/>
              </a:rPr>
              <a:t>Một năm có </a:t>
            </a:r>
            <a:r>
              <a:rPr lang="en-US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12</a:t>
            </a:r>
            <a:r>
              <a:rPr lang="en-US" sz="2800" smtClean="0">
                <a:latin typeface="Arial" charset="0"/>
                <a:cs typeface="Arial" charset="0"/>
              </a:rPr>
              <a:t> tháng là: 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Tháng Một, tháng Hai, tháng Ba, tháng Tư, tháng Năm, tháng Sáu, tháng Bảy, tháng Tám, tháng Chín, tháng Mười, tháng Mười một, tháng Mười hai.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3038" y="3352800"/>
          <a:ext cx="8762999" cy="2148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>
                  <a:extLst>
                    <a:ext uri="{9D8B030D-6E8A-4147-A177-3AD203B41FA5}"/>
                  </a:extLst>
                </a:gridCol>
                <a:gridCol w="1828800">
                  <a:extLst>
                    <a:ext uri="{9D8B030D-6E8A-4147-A177-3AD203B41FA5}"/>
                  </a:extLst>
                </a:gridCol>
                <a:gridCol w="1295400">
                  <a:extLst>
                    <a:ext uri="{9D8B030D-6E8A-4147-A177-3AD203B41FA5}"/>
                  </a:extLst>
                </a:gridCol>
                <a:gridCol w="1447800">
                  <a:extLst>
                    <a:ext uri="{9D8B030D-6E8A-4147-A177-3AD203B41FA5}"/>
                  </a:extLst>
                </a:gridCol>
                <a:gridCol w="1447800">
                  <a:extLst>
                    <a:ext uri="{9D8B030D-6E8A-4147-A177-3AD203B41FA5}"/>
                  </a:extLst>
                </a:gridCol>
                <a:gridCol w="1447799">
                  <a:extLst>
                    <a:ext uri="{9D8B030D-6E8A-4147-A177-3AD203B41FA5}"/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THÁNG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1</a:t>
                      </a:r>
                    </a:p>
                    <a:p>
                      <a:pPr algn="ctr"/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31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ngày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THÁNG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</a:p>
                    <a:p>
                      <a:pPr algn="ctr"/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28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hoặc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29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ngày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THÁNG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3</a:t>
                      </a:r>
                    </a:p>
                    <a:p>
                      <a:pPr algn="ctr"/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31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ngày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THÁNG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4</a:t>
                      </a:r>
                    </a:p>
                    <a:p>
                      <a:pPr algn="ctr"/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30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ngày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THÁNG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31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ngày</a:t>
                      </a: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THÁNG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6</a:t>
                      </a:r>
                    </a:p>
                    <a:p>
                      <a:pPr algn="ctr"/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30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ngày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THÁNG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31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ngày</a:t>
                      </a: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THÁNG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31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ngày</a:t>
                      </a: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THÁNG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9</a:t>
                      </a:r>
                    </a:p>
                    <a:p>
                      <a:pPr algn="ctr"/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30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ngày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THÁNG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31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ngày</a:t>
                      </a: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THÁNG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11</a:t>
                      </a:r>
                    </a:p>
                    <a:p>
                      <a:pPr algn="ctr"/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30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ngày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THÁNG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31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ngày</a:t>
                      </a: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88938" y="2530475"/>
            <a:ext cx="89979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 Số ngày trong từng tháng là:</a:t>
            </a:r>
          </a:p>
          <a:p>
            <a:pPr algn="ctr"/>
            <a:endParaRPr lang="en-US" sz="240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0"/>
            <a:ext cx="10591800" cy="768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3097213" y="5375275"/>
            <a:ext cx="152400" cy="7620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-838200" y="685800"/>
            <a:ext cx="10439400" cy="1676400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tháng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tháng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2400" y="2362200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38400" y="2438400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00600" y="2362200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086600" y="2362200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52400" y="4038600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38400" y="4038600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724400" y="4038600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51675" y="4017963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52400" y="5638800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438400" y="5715000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24400" y="5638800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86600" y="5638800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-228600"/>
            <a:ext cx="10591800" cy="768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ounded Rectangle 24"/>
          <p:cNvSpPr/>
          <p:nvPr/>
        </p:nvSpPr>
        <p:spPr>
          <a:xfrm>
            <a:off x="3097213" y="5070475"/>
            <a:ext cx="152400" cy="7620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249613" y="2473325"/>
            <a:ext cx="1219200" cy="381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29 ngày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039813" y="2473325"/>
            <a:ext cx="990600" cy="381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31 ngày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632450" y="2473325"/>
            <a:ext cx="990600" cy="381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31 ngày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924800" y="2465388"/>
            <a:ext cx="990600" cy="381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30 ngày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90600" y="4114800"/>
            <a:ext cx="990600" cy="381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31 ngày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276600" y="4114800"/>
            <a:ext cx="990600" cy="381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30 ngày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562600" y="4114800"/>
            <a:ext cx="990600" cy="381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31 ngày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924800" y="4114800"/>
            <a:ext cx="990600" cy="381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31 ngày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990600" y="5715000"/>
            <a:ext cx="990600" cy="381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30 ngày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352800" y="5715000"/>
            <a:ext cx="990600" cy="381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31 ngày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638800" y="5715000"/>
            <a:ext cx="990600" cy="381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30 ngày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8001000" y="5741988"/>
            <a:ext cx="990600" cy="381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31 ngày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1" animBg="1"/>
      <p:bldP spid="9" grpId="2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723900" y="2163763"/>
            <a:ext cx="80391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 Tháng có 31 ngày là</a:t>
            </a:r>
            <a:r>
              <a:rPr lang="en-US" altLang="en-US" sz="3600" b="1" i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i="1">
                <a:latin typeface="Times New Roman" pitchFamily="18" charset="0"/>
                <a:cs typeface="Times New Roman" pitchFamily="18" charset="0"/>
              </a:rPr>
              <a:t>tháng 1, tháng 3, tháng 5, tháng 7, tháng 8, tháng 10, tháng 12.</a:t>
            </a:r>
          </a:p>
          <a:p>
            <a:pPr algn="ctr"/>
            <a:endParaRPr lang="en-US" sz="2400" b="1">
              <a:latin typeface="Calibri" pitchFamily="34" charset="0"/>
            </a:endParaRPr>
          </a:p>
        </p:txBody>
      </p:sp>
      <p:sp>
        <p:nvSpPr>
          <p:cNvPr id="17411" name="TextBox 42"/>
          <p:cNvSpPr txBox="1">
            <a:spLocks noChangeArrowheads="1"/>
          </p:cNvSpPr>
          <p:nvPr/>
        </p:nvSpPr>
        <p:spPr bwMode="auto">
          <a:xfrm>
            <a:off x="723900" y="3733800"/>
            <a:ext cx="7772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 Tháng có 30 ngày là: </a:t>
            </a:r>
            <a:r>
              <a:rPr lang="en-US" altLang="en-US" sz="3600" i="1">
                <a:latin typeface="Times New Roman" pitchFamily="18" charset="0"/>
                <a:cs typeface="Times New Roman" pitchFamily="18" charset="0"/>
              </a:rPr>
              <a:t>tháng 4, tháng 6, tháng 9, tháng 11.</a:t>
            </a:r>
          </a:p>
          <a:p>
            <a:pPr algn="ctr"/>
            <a:endParaRPr lang="en-US" sz="2400" b="1">
              <a:latin typeface="Calibri" pitchFamily="34" charset="0"/>
            </a:endParaRPr>
          </a:p>
        </p:txBody>
      </p:sp>
      <p:sp>
        <p:nvSpPr>
          <p:cNvPr id="17412" name="TextBox 43"/>
          <p:cNvSpPr txBox="1">
            <a:spLocks noChangeArrowheads="1"/>
          </p:cNvSpPr>
          <p:nvPr/>
        </p:nvSpPr>
        <p:spPr bwMode="auto">
          <a:xfrm>
            <a:off x="723900" y="5105400"/>
            <a:ext cx="89979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 Tháng 2 có </a:t>
            </a:r>
            <a:r>
              <a:rPr lang="en-US" altLang="en-US" sz="3600" i="1">
                <a:latin typeface="Times New Roman" pitchFamily="18" charset="0"/>
                <a:cs typeface="Times New Roman" pitchFamily="18" charset="0"/>
              </a:rPr>
              <a:t>28 hoặc 29 ngày.</a:t>
            </a:r>
          </a:p>
          <a:p>
            <a:pPr algn="ctr"/>
            <a:endParaRPr lang="en-US" sz="2400" b="1">
              <a:latin typeface="Calibri" pitchFamily="34" charset="0"/>
            </a:endParaRPr>
          </a:p>
        </p:txBody>
      </p:sp>
      <p:pic>
        <p:nvPicPr>
          <p:cNvPr id="17413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52400"/>
            <a:ext cx="182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9050" y="7938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1513" y="114300"/>
            <a:ext cx="18938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5"/>
          <p:cNvSpPr txBox="1">
            <a:spLocks noChangeArrowheads="1"/>
          </p:cNvSpPr>
          <p:nvPr/>
        </p:nvSpPr>
        <p:spPr bwMode="auto">
          <a:xfrm>
            <a:off x="1066800" y="0"/>
            <a:ext cx="5943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 định trên bàn tay</a:t>
            </a:r>
          </a:p>
          <a:p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914400"/>
            <a:ext cx="857885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955800" y="2114550"/>
            <a:ext cx="4164013" cy="473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vi-VN" altLang="vi-VN" sz="2475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6470650" y="1473200"/>
            <a:ext cx="18018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 3</a:t>
            </a:r>
          </a:p>
        </p:txBody>
      </p:sp>
      <p:sp>
        <p:nvSpPr>
          <p:cNvPr id="26694" name="Text Box 70"/>
          <p:cNvSpPr txBox="1">
            <a:spLocks noChangeArrowheads="1"/>
          </p:cNvSpPr>
          <p:nvPr/>
        </p:nvSpPr>
        <p:spPr bwMode="auto">
          <a:xfrm>
            <a:off x="207963" y="782638"/>
            <a:ext cx="7600950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Câu 1:   Tháng này là tháng mấy? </a:t>
            </a:r>
          </a:p>
          <a:p>
            <a:pPr>
              <a:spcBef>
                <a:spcPct val="50000"/>
              </a:spcBef>
            </a:pPr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              Tháng sau là tháng mấy? </a:t>
            </a:r>
          </a:p>
          <a:p>
            <a:pPr>
              <a:spcBef>
                <a:spcPct val="50000"/>
              </a:spcBef>
            </a:pPr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Câu 2: Tháng 1 có bao nhiêu ngày? </a:t>
            </a:r>
          </a:p>
          <a:p>
            <a:pPr>
              <a:spcBef>
                <a:spcPct val="50000"/>
              </a:spcBef>
            </a:pPr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Câu 3: Tháng 3 có bao nhiêu ngày? </a:t>
            </a:r>
          </a:p>
          <a:p>
            <a:pPr>
              <a:spcBef>
                <a:spcPct val="50000"/>
              </a:spcBef>
            </a:pPr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Câu 4: Tháng 6 có bao nhiêu ngày? </a:t>
            </a:r>
          </a:p>
          <a:p>
            <a:pPr>
              <a:spcBef>
                <a:spcPct val="50000"/>
              </a:spcBef>
            </a:pPr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Câu 5: Tháng 7 có bao nhiêu ngày? </a:t>
            </a:r>
          </a:p>
          <a:p>
            <a:pPr>
              <a:spcBef>
                <a:spcPct val="50000"/>
              </a:spcBef>
            </a:pPr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Câu 6: Tháng 10 có bao nhiêu ngày? </a:t>
            </a:r>
          </a:p>
          <a:p>
            <a:pPr>
              <a:spcBef>
                <a:spcPct val="50000"/>
              </a:spcBef>
            </a:pPr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Câu 7: Tháng 11 có bao nhiêu ngày? </a:t>
            </a:r>
          </a:p>
        </p:txBody>
      </p:sp>
      <p:sp>
        <p:nvSpPr>
          <p:cNvPr id="26695" name="Text Box 71"/>
          <p:cNvSpPr txBox="1">
            <a:spLocks noChangeArrowheads="1"/>
          </p:cNvSpPr>
          <p:nvPr/>
        </p:nvSpPr>
        <p:spPr bwMode="auto">
          <a:xfrm>
            <a:off x="184150" y="44450"/>
            <a:ext cx="78105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3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altLang="vi-VN" sz="33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Trả lời các câu hỏi sau: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688138" y="5927725"/>
            <a:ext cx="2139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30 ngày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688138" y="5203825"/>
            <a:ext cx="242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31 ngày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69088" y="4452938"/>
            <a:ext cx="22844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31 ngày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669088" y="3702050"/>
            <a:ext cx="2400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30 ngày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613525" y="2951163"/>
            <a:ext cx="2695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31 ngày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573838" y="2239963"/>
            <a:ext cx="2470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31 ngày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470650" y="749300"/>
            <a:ext cx="1854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 2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26695" grpId="0"/>
      <p:bldP spid="2" grpId="0"/>
      <p:bldP spid="3" grpId="0"/>
      <p:bldP spid="11" grpId="0"/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3"/>
          <p:cNvSpPr txBox="1">
            <a:spLocks noChangeArrowheads="1"/>
          </p:cNvSpPr>
          <p:nvPr/>
        </p:nvSpPr>
        <p:spPr bwMode="auto">
          <a:xfrm>
            <a:off x="996950" y="2514600"/>
            <a:ext cx="7326313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15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047750" y="2057400"/>
            <a:ext cx="7461250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15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233613" y="2114550"/>
            <a:ext cx="3832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050925" y="1885950"/>
            <a:ext cx="7392988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15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15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748" name="Group 100"/>
          <p:cNvGraphicFramePr>
            <a:graphicFrameLocks noGrp="1"/>
          </p:cNvGraphicFramePr>
          <p:nvPr>
            <p:ph type="tbl" idx="1"/>
          </p:nvPr>
        </p:nvGraphicFramePr>
        <p:xfrm>
          <a:off x="728663" y="28575"/>
          <a:ext cx="7715251" cy="3962368"/>
        </p:xfrm>
        <a:graphic>
          <a:graphicData uri="http://schemas.openxmlformats.org/drawingml/2006/table">
            <a:tbl>
              <a:tblPr/>
              <a:tblGrid>
                <a:gridCol w="3000375">
                  <a:extLst>
                    <a:ext uri="{9D8B030D-6E8A-4147-A177-3AD203B41FA5}"/>
                  </a:extLst>
                </a:gridCol>
                <a:gridCol w="857250">
                  <a:extLst>
                    <a:ext uri="{9D8B030D-6E8A-4147-A177-3AD203B41FA5}"/>
                  </a:extLst>
                </a:gridCol>
                <a:gridCol w="1000125">
                  <a:extLst>
                    <a:ext uri="{9D8B030D-6E8A-4147-A177-3AD203B41FA5}"/>
                  </a:extLst>
                </a:gridCol>
                <a:gridCol w="1071563">
                  <a:extLst>
                    <a:ext uri="{9D8B030D-6E8A-4147-A177-3AD203B41FA5}"/>
                  </a:extLst>
                </a:gridCol>
                <a:gridCol w="1000125">
                  <a:extLst>
                    <a:ext uri="{9D8B030D-6E8A-4147-A177-3AD203B41FA5}"/>
                  </a:extLst>
                </a:gridCol>
                <a:gridCol w="785813">
                  <a:extLst>
                    <a:ext uri="{9D8B030D-6E8A-4147-A177-3AD203B41FA5}"/>
                  </a:extLst>
                </a:gridCol>
              </a:tblGrid>
              <a:tr h="434336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altLang="vi-VN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 2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Đây là tờ lịch tháng 8 năm 2005</a:t>
                      </a:r>
                    </a:p>
                  </a:txBody>
                  <a:tcPr marL="68575" marR="68575" marT="34288" marB="342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000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hai</a:t>
                      </a:r>
                    </a:p>
                  </a:txBody>
                  <a:tcPr marL="68575" marR="68575" marT="34288" marB="342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</a:t>
                      </a: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8</a:t>
                      </a: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15</a:t>
                      </a: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22</a:t>
                      </a: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29</a:t>
                      </a: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886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 ba</a:t>
                      </a:r>
                    </a:p>
                  </a:txBody>
                  <a:tcPr marL="68575" marR="68575" marT="34288" marB="342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</a:t>
                      </a: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9</a:t>
                      </a: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16</a:t>
                      </a: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23</a:t>
                      </a: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30</a:t>
                      </a: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886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tư</a:t>
                      </a:r>
                    </a:p>
                  </a:txBody>
                  <a:tcPr marL="68575" marR="68575" marT="34288" marB="342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3</a:t>
                      </a: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10</a:t>
                      </a: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17</a:t>
                      </a: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24</a:t>
                      </a: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31</a:t>
                      </a: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886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năm</a:t>
                      </a:r>
                    </a:p>
                  </a:txBody>
                  <a:tcPr marL="68575" marR="68575" marT="34288" marB="342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4</a:t>
                      </a: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11</a:t>
                      </a: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18</a:t>
                      </a: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25</a:t>
                      </a: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886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sáu</a:t>
                      </a:r>
                    </a:p>
                  </a:txBody>
                  <a:tcPr marL="68575" marR="68575" marT="34288" marB="342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5</a:t>
                      </a: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12</a:t>
                      </a: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19</a:t>
                      </a: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26</a:t>
                      </a: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886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bảy</a:t>
                      </a:r>
                    </a:p>
                  </a:txBody>
                  <a:tcPr marL="68575" marR="68575" marT="34288" marB="342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6</a:t>
                      </a: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13</a:t>
                      </a: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20</a:t>
                      </a: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27</a:t>
                      </a: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886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Chủ nhật</a:t>
                      </a:r>
                    </a:p>
                  </a:txBody>
                  <a:tcPr marL="68575" marR="68575" marT="34288" marB="342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7</a:t>
                      </a: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14</a:t>
                      </a: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21</a:t>
                      </a: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28</a:t>
                      </a: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7714" name="Text Box 66"/>
          <p:cNvSpPr txBox="1">
            <a:spLocks noChangeArrowheads="1"/>
          </p:cNvSpPr>
          <p:nvPr/>
        </p:nvSpPr>
        <p:spPr bwMode="auto">
          <a:xfrm>
            <a:off x="381000" y="4217988"/>
            <a:ext cx="7123113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b="1">
                <a:latin typeface="Times New Roman" pitchFamily="18" charset="0"/>
                <a:cs typeface="Times New Roman" pitchFamily="18" charset="0"/>
              </a:rPr>
              <a:t>   Ngày 19 tháng 8 là thứ mấy ?</a:t>
            </a:r>
          </a:p>
          <a:p>
            <a:pPr>
              <a:spcBef>
                <a:spcPct val="50000"/>
              </a:spcBef>
            </a:pPr>
            <a:r>
              <a:rPr lang="en-US" altLang="vi-VN" sz="2600" b="1">
                <a:latin typeface="Times New Roman" pitchFamily="18" charset="0"/>
                <a:cs typeface="Times New Roman" pitchFamily="18" charset="0"/>
              </a:rPr>
              <a:t>   Ngày cuối cùng của tháng 8 là thứ mấy ?</a:t>
            </a:r>
          </a:p>
          <a:p>
            <a:pPr>
              <a:spcBef>
                <a:spcPct val="50000"/>
              </a:spcBef>
            </a:pPr>
            <a:r>
              <a:rPr lang="en-US" altLang="vi-VN" sz="2600" b="1">
                <a:latin typeface="Times New Roman" pitchFamily="18" charset="0"/>
                <a:cs typeface="Times New Roman" pitchFamily="18" charset="0"/>
              </a:rPr>
              <a:t>   Tháng 8 có mấy ngày chủ nhật ?</a:t>
            </a:r>
          </a:p>
          <a:p>
            <a:pPr>
              <a:spcBef>
                <a:spcPct val="50000"/>
              </a:spcBef>
            </a:pPr>
            <a:r>
              <a:rPr lang="en-US" altLang="vi-VN" sz="2600" b="1">
                <a:latin typeface="Times New Roman" pitchFamily="18" charset="0"/>
                <a:cs typeface="Times New Roman" pitchFamily="18" charset="0"/>
              </a:rPr>
              <a:t>   Chủ nhật cuối cùng của tháng 8 là ngày nào?</a:t>
            </a:r>
          </a:p>
        </p:txBody>
      </p:sp>
      <p:sp>
        <p:nvSpPr>
          <p:cNvPr id="20546" name="Text Box 71"/>
          <p:cNvSpPr txBox="1">
            <a:spLocks noChangeArrowheads="1"/>
          </p:cNvSpPr>
          <p:nvPr/>
        </p:nvSpPr>
        <p:spPr bwMode="auto">
          <a:xfrm>
            <a:off x="4508500" y="3943350"/>
            <a:ext cx="14779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21" name="Text Box 73"/>
          <p:cNvSpPr txBox="1">
            <a:spLocks noChangeArrowheads="1"/>
          </p:cNvSpPr>
          <p:nvPr/>
        </p:nvSpPr>
        <p:spPr bwMode="auto">
          <a:xfrm>
            <a:off x="4819650" y="4202113"/>
            <a:ext cx="21526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thứ sáu</a:t>
            </a:r>
          </a:p>
        </p:txBody>
      </p:sp>
      <p:sp>
        <p:nvSpPr>
          <p:cNvPr id="27722" name="Text Box 74"/>
          <p:cNvSpPr txBox="1">
            <a:spLocks noChangeArrowheads="1"/>
          </p:cNvSpPr>
          <p:nvPr/>
        </p:nvSpPr>
        <p:spPr bwMode="auto">
          <a:xfrm>
            <a:off x="6550025" y="4832350"/>
            <a:ext cx="2284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thứ tư</a:t>
            </a:r>
          </a:p>
        </p:txBody>
      </p:sp>
      <p:sp>
        <p:nvSpPr>
          <p:cNvPr id="27723" name="Text Box 75"/>
          <p:cNvSpPr txBox="1">
            <a:spLocks noChangeArrowheads="1"/>
          </p:cNvSpPr>
          <p:nvPr/>
        </p:nvSpPr>
        <p:spPr bwMode="auto">
          <a:xfrm>
            <a:off x="5291138" y="5370513"/>
            <a:ext cx="18145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4 ngày</a:t>
            </a:r>
          </a:p>
        </p:txBody>
      </p:sp>
      <p:sp>
        <p:nvSpPr>
          <p:cNvPr id="27724" name="Text Box 76"/>
          <p:cNvSpPr txBox="1">
            <a:spLocks noChangeArrowheads="1"/>
          </p:cNvSpPr>
          <p:nvPr/>
        </p:nvSpPr>
        <p:spPr bwMode="auto">
          <a:xfrm>
            <a:off x="6972300" y="5989638"/>
            <a:ext cx="18811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ngày 28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7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7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22" grpId="0"/>
      <p:bldP spid="27723" grpId="0"/>
      <p:bldP spid="277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: Đây là tờ lịch tháng 8 năm 2020: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762000"/>
          <a:ext cx="8686799" cy="364128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28041">
                  <a:extLst>
                    <a:ext uri="{9D8B030D-6E8A-4147-A177-3AD203B41FA5}"/>
                  </a:extLst>
                </a:gridCol>
                <a:gridCol w="1505559">
                  <a:extLst>
                    <a:ext uri="{9D8B030D-6E8A-4147-A177-3AD203B41FA5}"/>
                  </a:extLst>
                </a:gridCol>
                <a:gridCol w="990600">
                  <a:extLst>
                    <a:ext uri="{9D8B030D-6E8A-4147-A177-3AD203B41FA5}"/>
                  </a:extLst>
                </a:gridCol>
                <a:gridCol w="1143000">
                  <a:extLst>
                    <a:ext uri="{9D8B030D-6E8A-4147-A177-3AD203B41FA5}"/>
                  </a:extLst>
                </a:gridCol>
                <a:gridCol w="1219200">
                  <a:extLst>
                    <a:ext uri="{9D8B030D-6E8A-4147-A177-3AD203B41FA5}"/>
                  </a:extLst>
                </a:gridCol>
                <a:gridCol w="1143000">
                  <a:extLst>
                    <a:ext uri="{9D8B030D-6E8A-4147-A177-3AD203B41FA5}"/>
                  </a:extLst>
                </a:gridCol>
                <a:gridCol w="1066800">
                  <a:extLst>
                    <a:ext uri="{9D8B030D-6E8A-4147-A177-3AD203B41FA5}"/>
                  </a:extLst>
                </a:gridCol>
                <a:gridCol w="990599">
                  <a:extLst>
                    <a:ext uri="{9D8B030D-6E8A-4147-A177-3AD203B41FA5}"/>
                  </a:extLst>
                </a:gridCol>
              </a:tblGrid>
              <a:tr h="330558">
                <a:tc rowSpan="7">
                  <a:txBody>
                    <a:bodyPr/>
                    <a:lstStyle/>
                    <a:p>
                      <a:endParaRPr lang="en-US" sz="2200" dirty="0" smtClean="0"/>
                    </a:p>
                    <a:p>
                      <a:endParaRPr lang="en-US" sz="2200" dirty="0" smtClean="0"/>
                    </a:p>
                    <a:p>
                      <a:endParaRPr lang="en-US" sz="2200" dirty="0" smtClean="0"/>
                    </a:p>
                    <a:p>
                      <a:endParaRPr lang="en-US" sz="2200" dirty="0" smtClean="0"/>
                    </a:p>
                    <a:p>
                      <a:pPr algn="ctr"/>
                      <a:r>
                        <a:rPr lang="en-US" sz="2200" dirty="0" smtClean="0"/>
                        <a:t>8</a:t>
                      </a:r>
                      <a:endParaRPr lang="en-US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err="1" smtClean="0"/>
                        <a:t>Thứ</a:t>
                      </a:r>
                      <a:r>
                        <a:rPr lang="en-US" sz="2200" b="1" dirty="0" smtClean="0"/>
                        <a:t> </a:t>
                      </a:r>
                      <a:r>
                        <a:rPr lang="en-US" sz="2200" b="1" dirty="0" err="1" smtClean="0"/>
                        <a:t>hai</a:t>
                      </a:r>
                      <a:endParaRPr lang="en-US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30558">
                <a:tc vMerge="1"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err="1" smtClean="0"/>
                        <a:t>Thứ</a:t>
                      </a:r>
                      <a:r>
                        <a:rPr lang="en-US" sz="2200" b="1" dirty="0" smtClean="0"/>
                        <a:t> </a:t>
                      </a:r>
                      <a:r>
                        <a:rPr lang="en-US" sz="2200" b="1" dirty="0" err="1" smtClean="0"/>
                        <a:t>ba</a:t>
                      </a:r>
                      <a:endParaRPr lang="en-US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30558">
                <a:tc vMerge="1"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err="1" smtClean="0"/>
                        <a:t>Thứ</a:t>
                      </a:r>
                      <a:r>
                        <a:rPr lang="en-US" sz="2200" b="1" dirty="0" smtClean="0"/>
                        <a:t> </a:t>
                      </a:r>
                      <a:r>
                        <a:rPr lang="en-US" sz="2200" b="1" dirty="0" err="1" smtClean="0"/>
                        <a:t>tư</a:t>
                      </a:r>
                      <a:endParaRPr lang="en-US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590282">
                <a:tc vMerge="1"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err="1" smtClean="0"/>
                        <a:t>Thứ</a:t>
                      </a:r>
                      <a:r>
                        <a:rPr lang="en-US" sz="2200" b="1" baseline="0" dirty="0" smtClean="0"/>
                        <a:t> </a:t>
                      </a:r>
                      <a:r>
                        <a:rPr lang="en-US" sz="2200" b="1" baseline="0" dirty="0" err="1" smtClean="0"/>
                        <a:t>năm</a:t>
                      </a:r>
                      <a:endParaRPr lang="en-US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590282">
                <a:tc vMerge="1"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err="1" smtClean="0"/>
                        <a:t>Thứ</a:t>
                      </a:r>
                      <a:r>
                        <a:rPr lang="en-US" sz="2200" b="1" dirty="0" smtClean="0"/>
                        <a:t> </a:t>
                      </a:r>
                      <a:r>
                        <a:rPr lang="en-US" sz="2200" b="1" dirty="0" err="1" smtClean="0"/>
                        <a:t>sáu</a:t>
                      </a:r>
                      <a:endParaRPr lang="en-US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590282">
                <a:tc vMerge="1"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err="1" smtClean="0"/>
                        <a:t>Thứ</a:t>
                      </a:r>
                      <a:r>
                        <a:rPr lang="en-US" sz="2200" b="1" dirty="0" smtClean="0"/>
                        <a:t> </a:t>
                      </a:r>
                      <a:r>
                        <a:rPr lang="en-US" sz="2200" b="1" dirty="0" err="1" smtClean="0"/>
                        <a:t>bảy</a:t>
                      </a:r>
                      <a:endParaRPr lang="en-US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590282">
                <a:tc vMerge="1"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CHỦ</a:t>
                      </a:r>
                      <a:r>
                        <a:rPr lang="en-US" sz="2200" b="1" baseline="0" dirty="0" smtClean="0"/>
                        <a:t> NHẬT</a:t>
                      </a:r>
                      <a:endParaRPr lang="en-US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383088"/>
            <a:ext cx="838200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81200" y="1828800"/>
            <a:ext cx="4114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2613" y="4962525"/>
            <a:ext cx="632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 i="1">
                <a:latin typeface="Times New Roman" pitchFamily="18" charset="0"/>
                <a:cs typeface="Times New Roman" pitchFamily="18" charset="0"/>
              </a:rPr>
              <a:t>=&gt;Ngày 19 tháng 8 là </a:t>
            </a:r>
            <a:r>
              <a:rPr lang="en-US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tư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" y="5029200"/>
            <a:ext cx="632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 i="1">
                <a:latin typeface="Times New Roman" pitchFamily="18" charset="0"/>
                <a:cs typeface="Times New Roman" pitchFamily="18" charset="0"/>
              </a:rPr>
              <a:t>=&gt;Ngày cuối cùng của tháng 8 là </a:t>
            </a:r>
            <a:r>
              <a:rPr lang="en-US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hai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4495800"/>
            <a:ext cx="6400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i="1">
                <a:latin typeface="Times New Roman" pitchFamily="18" charset="0"/>
                <a:cs typeface="Times New Roman" pitchFamily="18" charset="0"/>
              </a:rPr>
              <a:t>Ngày cuối cùng của tháng 8 là thứ mấy?</a:t>
            </a:r>
          </a:p>
          <a:p>
            <a:endParaRPr lang="en-US" sz="2800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4505325"/>
            <a:ext cx="6629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i="1">
                <a:latin typeface="Times New Roman" pitchFamily="18" charset="0"/>
                <a:cs typeface="Times New Roman" pitchFamily="18" charset="0"/>
              </a:rPr>
              <a:t>Tháng 8 có mấy ngày chủ nhật?</a:t>
            </a:r>
          </a:p>
          <a:p>
            <a:endParaRPr lang="en-US" sz="2800"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5065713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Times New Roman" pitchFamily="18" charset="0"/>
                <a:cs typeface="Times New Roman" pitchFamily="18" charset="0"/>
              </a:rPr>
              <a:t>=&gt;Tháng 8 có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 ngày chủ nhật đó là ngày: 2, 9, 16, 23, 30</a:t>
            </a:r>
          </a:p>
          <a:p>
            <a:endParaRPr lang="en-US" sz="2800"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7200" y="4518025"/>
            <a:ext cx="7467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i="1">
                <a:latin typeface="Times New Roman" pitchFamily="18" charset="0"/>
                <a:cs typeface="Times New Roman" pitchFamily="18" charset="0"/>
              </a:rPr>
              <a:t>Chủ nhật cuối cùng của tháng 8 là ngày nào?</a:t>
            </a:r>
          </a:p>
          <a:p>
            <a:endParaRPr lang="en-US" sz="280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0" y="4953000"/>
            <a:ext cx="7467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Times New Roman" pitchFamily="18" charset="0"/>
                <a:cs typeface="Times New Roman" pitchFamily="18" charset="0"/>
              </a:rPr>
              <a:t>=&gt; Chủ nhật cuối cùng của tháng 8 là ngày 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  <a:p>
            <a:endParaRPr lang="en-US" sz="280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" y="4495800"/>
            <a:ext cx="632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en-US" sz="2800" i="1">
                <a:latin typeface="Times New Roman" pitchFamily="18" charset="0"/>
                <a:cs typeface="Times New Roman" pitchFamily="18" charset="0"/>
              </a:rPr>
              <a:t>Ngày 19 tháng 8 là thứ mấy?</a:t>
            </a:r>
          </a:p>
        </p:txBody>
      </p:sp>
      <p:sp>
        <p:nvSpPr>
          <p:cNvPr id="16" name="Oval 15"/>
          <p:cNvSpPr/>
          <p:nvPr/>
        </p:nvSpPr>
        <p:spPr>
          <a:xfrm>
            <a:off x="8153400" y="7620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flipH="1">
            <a:off x="2209800" y="990600"/>
            <a:ext cx="5943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590800" y="38100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57600" y="38100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876800" y="38100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019800" y="38100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86600" y="38100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5" grpId="0"/>
      <p:bldP spid="15" grpId="1"/>
      <p:bldP spid="15" grpId="2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3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857250"/>
            <a:ext cx="9144000" cy="715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5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Ghi</a:t>
            </a:r>
            <a:r>
              <a:rPr lang="en-US" altLang="en-US" sz="405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405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nhớ</a:t>
            </a:r>
            <a:r>
              <a:rPr lang="en-US" altLang="en-US" sz="405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" y="1573213"/>
            <a:ext cx="9144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000" b="1">
                <a:latin typeface="times" pitchFamily="18" charset="0"/>
                <a:cs typeface="times" pitchFamily="18" charset="0"/>
              </a:rPr>
              <a:t>	Một năm có </a:t>
            </a:r>
            <a:r>
              <a:rPr lang="en-US" altLang="en-US" sz="3000" b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12</a:t>
            </a:r>
            <a:r>
              <a:rPr lang="en-US" altLang="en-US" sz="3000" b="1">
                <a:latin typeface="times" pitchFamily="18" charset="0"/>
                <a:cs typeface="times" pitchFamily="18" charset="0"/>
              </a:rPr>
              <a:t> tháng. Đó là: Tháng 1; Tháng 2; Tháng 3; Tháng 4; Tháng 5; Tháng 6; Tháng 7; Tháng 8; Tháng 9; Tháng 10; Tháng 11; Tháng 12 (</a:t>
            </a:r>
            <a:r>
              <a:rPr lang="en-US" altLang="en-US" sz="3000" b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Theo năm Dương lịch - Tính theo mặt trời).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688" y="3546475"/>
            <a:ext cx="9144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000" b="1">
                <a:latin typeface="times" pitchFamily="18" charset="0"/>
                <a:cs typeface="times" pitchFamily="18" charset="0"/>
              </a:rPr>
              <a:t>	Tháng Giêng; Tháng 2; Tháng 3; 4; 5; 6; 7; 8; 9; 10; 11; Tháng Chạp </a:t>
            </a:r>
            <a:r>
              <a:rPr lang="en-US" altLang="en-US" sz="3000" b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(Theo năm Âm lịch – Tính theo mặt trăng).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30480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76400" y="3581400"/>
            <a:ext cx="6096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 NHÉ!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656</Words>
  <Application>Microsoft Office PowerPoint</Application>
  <PresentationFormat>On-screen Show (4:3)</PresentationFormat>
  <Paragraphs>193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Toán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2: Đây là tờ lịch tháng 8 năm 2020: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sáu ngày 21 tháng 12 năm 2018 Tiếng Việt: Ôn luyện Mở rộng vốn từ: Từ ngữ về vật nuôi.  Câu kiểu Ai thế nào?</dc:title>
  <dc:creator>Admin</dc:creator>
  <cp:lastModifiedBy>SKY</cp:lastModifiedBy>
  <cp:revision>113</cp:revision>
  <dcterms:created xsi:type="dcterms:W3CDTF">2018-12-17T13:59:48Z</dcterms:created>
  <dcterms:modified xsi:type="dcterms:W3CDTF">2021-03-02T06:26:28Z</dcterms:modified>
</cp:coreProperties>
</file>