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9" r:id="rId3"/>
    <p:sldId id="270" r:id="rId4"/>
    <p:sldId id="277" r:id="rId5"/>
    <p:sldId id="278" r:id="rId6"/>
    <p:sldId id="274" r:id="rId7"/>
    <p:sldId id="279" r:id="rId8"/>
    <p:sldId id="275" r:id="rId9"/>
    <p:sldId id="27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48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11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319BD-392C-4697-A81F-90283E222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6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0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8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4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4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E6B8-4CAE-45A2-B338-86517AE8440E}" type="datetimeFigureOut">
              <a:rPr lang="en-US" smtClean="0"/>
              <a:t>03/02/2021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3882-7445-47F7-B13C-67F97C5D4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2336800" y="152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.VnTime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43324" y="635002"/>
            <a:ext cx="1066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ĐOÀN KẾT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109307" y="1962152"/>
            <a:ext cx="8026400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latin typeface="Times New Roman" pitchFamily="18" charset="0"/>
              </a:rPr>
              <a:t>Môn: Toán - Lớp </a:t>
            </a:r>
            <a:r>
              <a:rPr lang="en-US" sz="4800" b="1" dirty="0" smtClean="0">
                <a:latin typeface="Times New Roman" pitchFamily="18" charset="0"/>
              </a:rPr>
              <a:t>5A4 </a:t>
            </a:r>
            <a:endParaRPr lang="en-US" sz="4800" b="1" dirty="0">
              <a:latin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4489" y="3251056"/>
            <a:ext cx="8136036" cy="2818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Tr113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58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44" y="0"/>
            <a:chExt cx="6012" cy="4320"/>
          </a:xfrm>
        </p:grpSpPr>
        <p:pic>
          <p:nvPicPr>
            <p:cNvPr id="13329" name="Picture 3" descr="POINSET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166"/>
              <a:ext cx="1260" cy="1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0" name="Picture 4" descr="BD20530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" y="0"/>
              <a:ext cx="278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1" name="Picture 5" descr="FLOWERS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68"/>
              <a:ext cx="727" cy="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5" name="Picture 6" descr="POINSET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9744075" y="-263525"/>
            <a:ext cx="1993900" cy="264794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WordArt 7"/>
          <p:cNvSpPr>
            <a:spLocks noChangeArrowheads="1" noChangeShapeType="1" noTextEdit="1"/>
          </p:cNvSpPr>
          <p:nvPr/>
        </p:nvSpPr>
        <p:spPr bwMode="auto">
          <a:xfrm>
            <a:off x="2336800" y="1219200"/>
            <a:ext cx="78232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alH"/>
              </a:rPr>
              <a:t>Ch©n thµnh c¶m ¬n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1219200" y="3048000"/>
            <a:ext cx="97536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H"/>
              </a:rPr>
              <a:t>C¸c thÇy, c« gi¸o vµ c¸c em häc sinh 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H"/>
            </a:endParaRPr>
          </a:p>
        </p:txBody>
      </p:sp>
      <p:pic>
        <p:nvPicPr>
          <p:cNvPr id="13318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70400" y="39624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32800" y="6096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320800" y="7620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422400" y="51054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29600" y="22098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042400" y="35814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75200" y="6096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80000" y="51816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6" descr="SPARKL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31200" y="5105400"/>
            <a:ext cx="3149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7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97406"/>
            <a:ext cx="10953751" cy="1559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tr113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19175" y="2895483"/>
            <a:ext cx="104584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70C0"/>
                </a:solidFill>
              </a:rPr>
              <a:t>a)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dài</a:t>
            </a:r>
            <a:r>
              <a:rPr lang="en-US" altLang="en-US" sz="3200" b="1" dirty="0">
                <a:solidFill>
                  <a:srgbClr val="0070C0"/>
                </a:solidFill>
              </a:rPr>
              <a:t> 2,5m;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rộng</a:t>
            </a:r>
            <a:r>
              <a:rPr lang="en-US" altLang="en-US" sz="3200" b="1" dirty="0">
                <a:solidFill>
                  <a:srgbClr val="0070C0"/>
                </a:solidFill>
              </a:rPr>
              <a:t> 1,1m;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cao</a:t>
            </a:r>
            <a:r>
              <a:rPr lang="en-US" altLang="en-US" sz="3200" b="1" dirty="0">
                <a:solidFill>
                  <a:srgbClr val="0070C0"/>
                </a:solidFill>
              </a:rPr>
              <a:t> 0,5m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19175" y="3957879"/>
            <a:ext cx="10248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70C0"/>
                </a:solidFill>
              </a:rPr>
              <a:t>b)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dài</a:t>
            </a:r>
            <a:r>
              <a:rPr lang="en-US" altLang="en-US" sz="3200" b="1" dirty="0">
                <a:solidFill>
                  <a:srgbClr val="0070C0"/>
                </a:solidFill>
              </a:rPr>
              <a:t> 3m;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rộng</a:t>
            </a:r>
            <a:r>
              <a:rPr lang="en-US" altLang="en-US" sz="3200" b="1" dirty="0">
                <a:solidFill>
                  <a:srgbClr val="0070C0"/>
                </a:solidFill>
              </a:rPr>
              <a:t> 15dm;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cao</a:t>
            </a:r>
            <a:r>
              <a:rPr lang="en-US" altLang="en-US" sz="3200" b="1" dirty="0">
                <a:solidFill>
                  <a:srgbClr val="0070C0"/>
                </a:solidFill>
              </a:rPr>
              <a:t> 9dm</a:t>
            </a:r>
          </a:p>
        </p:txBody>
      </p:sp>
    </p:spTree>
    <p:extLst>
      <p:ext uri="{BB962C8B-B14F-4D97-AF65-F5344CB8AC3E}">
        <p14:creationId xmlns:p14="http://schemas.microsoft.com/office/powerpoint/2010/main" val="17885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68375" y="457201"/>
            <a:ext cx="104425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70C0"/>
                </a:solidFill>
              </a:rPr>
              <a:t>a)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dài</a:t>
            </a:r>
            <a:r>
              <a:rPr lang="en-US" altLang="en-US" sz="3200" b="1" dirty="0">
                <a:solidFill>
                  <a:srgbClr val="0070C0"/>
                </a:solidFill>
              </a:rPr>
              <a:t> 2,5m;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rộng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smtClean="0">
                <a:solidFill>
                  <a:srgbClr val="0070C0"/>
                </a:solidFill>
              </a:rPr>
              <a:t>1,1m</a:t>
            </a:r>
            <a:r>
              <a:rPr lang="en-US" altLang="en-US" sz="3200" b="1" dirty="0">
                <a:solidFill>
                  <a:srgbClr val="0070C0"/>
                </a:solidFill>
              </a:rPr>
              <a:t>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cao</a:t>
            </a:r>
            <a:r>
              <a:rPr lang="en-US" altLang="en-US" sz="3200" b="1" dirty="0">
                <a:solidFill>
                  <a:srgbClr val="0070C0"/>
                </a:solidFill>
              </a:rPr>
              <a:t> 0,5m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24920" y="1459211"/>
            <a:ext cx="70000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err="1" smtClean="0">
                <a:cs typeface="Arial" panose="020B0604020202020204" pitchFamily="34" charset="0"/>
              </a:rPr>
              <a:t>S</a:t>
            </a:r>
            <a:r>
              <a:rPr lang="en-US" sz="3200" b="1" baseline="-25000" dirty="0" err="1" smtClean="0">
                <a:cs typeface="Arial" panose="020B0604020202020204" pitchFamily="34" charset="0"/>
              </a:rPr>
              <a:t>xq</a:t>
            </a:r>
            <a:r>
              <a:rPr lang="en-US" sz="3200" b="1" dirty="0" smtClean="0">
                <a:cs typeface="Arial" panose="020B0604020202020204" pitchFamily="34" charset="0"/>
              </a:rPr>
              <a:t> = </a:t>
            </a:r>
            <a:r>
              <a:rPr lang="en-US" altLang="en-US" sz="3200" b="1" dirty="0" smtClean="0">
                <a:cs typeface="Arial" panose="020B0604020202020204" pitchFamily="34" charset="0"/>
              </a:rPr>
              <a:t>(</a:t>
            </a:r>
            <a:r>
              <a:rPr lang="en-US" altLang="en-US" sz="3200" b="1" dirty="0">
                <a:cs typeface="Arial" panose="020B0604020202020204" pitchFamily="34" charset="0"/>
              </a:rPr>
              <a:t>2,5 + 1,1) x 2 x 0,5 = </a:t>
            </a:r>
            <a:r>
              <a:rPr lang="en-US" altLang="en-US" sz="3200" b="1" dirty="0" smtClean="0">
                <a:cs typeface="Arial" panose="020B0604020202020204" pitchFamily="34" charset="0"/>
              </a:rPr>
              <a:t>3,6 m</a:t>
            </a:r>
            <a:r>
              <a:rPr lang="en-US" altLang="en-US" sz="3200" b="1" baseline="30000" dirty="0" smtClean="0">
                <a:cs typeface="Arial" panose="020B0604020202020204" pitchFamily="34" charset="0"/>
              </a:rPr>
              <a:t>2</a:t>
            </a:r>
            <a:endParaRPr lang="en-US" altLang="en-US" sz="3200" b="1" dirty="0">
              <a:cs typeface="Arial" panose="020B0604020202020204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391568" y="2312691"/>
            <a:ext cx="66500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/>
              <a:t> </a:t>
            </a:r>
            <a:r>
              <a:rPr lang="en-US" sz="3200" b="1" dirty="0" err="1" smtClean="0">
                <a:cs typeface="Arial" panose="020B0604020202020204" pitchFamily="34" charset="0"/>
              </a:rPr>
              <a:t>S</a:t>
            </a:r>
            <a:r>
              <a:rPr lang="en-US" sz="3200" b="1" baseline="-25000" dirty="0" err="1" smtClean="0">
                <a:cs typeface="Arial" panose="020B0604020202020204" pitchFamily="34" charset="0"/>
              </a:rPr>
              <a:t>tp</a:t>
            </a:r>
            <a:r>
              <a:rPr lang="en-US" sz="3200" b="1" dirty="0" smtClean="0">
                <a:cs typeface="Arial" panose="020B0604020202020204" pitchFamily="34" charset="0"/>
              </a:rPr>
              <a:t> =  </a:t>
            </a:r>
            <a:r>
              <a:rPr lang="en-US" altLang="en-US" sz="3200" b="1" dirty="0" smtClean="0"/>
              <a:t>3,6 </a:t>
            </a:r>
            <a:r>
              <a:rPr lang="en-US" altLang="en-US" sz="3200" b="1" dirty="0"/>
              <a:t>+ 2,5 x 1,1 x 2 = </a:t>
            </a:r>
            <a:r>
              <a:rPr lang="en-US" altLang="en-US" sz="3200" b="1" dirty="0" smtClean="0"/>
              <a:t>9,1 m</a:t>
            </a:r>
            <a:r>
              <a:rPr lang="en-US" altLang="en-US" sz="3200" b="1" baseline="30000" dirty="0" smtClean="0"/>
              <a:t>2</a:t>
            </a:r>
            <a:endParaRPr lang="en-US" altLang="en-US" sz="3200" b="1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97332" y="3124201"/>
            <a:ext cx="105136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70C0"/>
                </a:solidFill>
              </a:rPr>
              <a:t>b)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dài</a:t>
            </a:r>
            <a:r>
              <a:rPr lang="en-US" altLang="en-US" sz="3200" b="1" dirty="0">
                <a:solidFill>
                  <a:srgbClr val="0070C0"/>
                </a:solidFill>
              </a:rPr>
              <a:t> 3m;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rộng</a:t>
            </a:r>
            <a:r>
              <a:rPr lang="en-US" altLang="en-US" sz="3200" b="1" dirty="0">
                <a:solidFill>
                  <a:srgbClr val="0070C0"/>
                </a:solidFill>
              </a:rPr>
              <a:t> 15dm; </a:t>
            </a:r>
            <a:r>
              <a:rPr lang="en-US" altLang="en-US" sz="3200" b="1" dirty="0" err="1">
                <a:solidFill>
                  <a:srgbClr val="0070C0"/>
                </a:solidFill>
              </a:rPr>
              <a:t>chiều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</a:rPr>
              <a:t>cao</a:t>
            </a:r>
            <a:r>
              <a:rPr lang="en-US" altLang="en-US" sz="3200" b="1" dirty="0">
                <a:solidFill>
                  <a:srgbClr val="0070C0"/>
                </a:solidFill>
              </a:rPr>
              <a:t> 9dm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662632" y="3715744"/>
            <a:ext cx="63789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/>
              <a:t>             </a:t>
            </a:r>
            <a:r>
              <a:rPr lang="en-US" altLang="en-US" sz="3200" b="1" dirty="0" err="1"/>
              <a:t>Đổi</a:t>
            </a:r>
            <a:r>
              <a:rPr lang="en-US" altLang="en-US" sz="3200" b="1" dirty="0"/>
              <a:t>: 3m = 30dm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524918" y="4288146"/>
            <a:ext cx="69195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err="1" smtClean="0">
                <a:cs typeface="Arial" panose="020B0604020202020204" pitchFamily="34" charset="0"/>
              </a:rPr>
              <a:t>S</a:t>
            </a:r>
            <a:r>
              <a:rPr lang="en-US" sz="3200" b="1" baseline="-25000" dirty="0" err="1" smtClean="0">
                <a:cs typeface="Arial" panose="020B0604020202020204" pitchFamily="34" charset="0"/>
              </a:rPr>
              <a:t>xq</a:t>
            </a:r>
            <a:r>
              <a:rPr lang="en-US" sz="3200" b="1" dirty="0" smtClean="0">
                <a:cs typeface="Arial" panose="020B0604020202020204" pitchFamily="34" charset="0"/>
              </a:rPr>
              <a:t> = </a:t>
            </a:r>
            <a:r>
              <a:rPr lang="en-US" altLang="en-US" sz="3200" b="1" dirty="0" smtClean="0"/>
              <a:t>(</a:t>
            </a:r>
            <a:r>
              <a:rPr lang="en-US" altLang="en-US" sz="3200" b="1" dirty="0"/>
              <a:t>30 + 15) x 2 x 9 = </a:t>
            </a:r>
            <a:r>
              <a:rPr lang="en-US" altLang="en-US" sz="3200" b="1" dirty="0" smtClean="0"/>
              <a:t>810 dm</a:t>
            </a:r>
            <a:r>
              <a:rPr lang="en-US" altLang="en-US" sz="3200" b="1" baseline="30000" dirty="0" smtClean="0"/>
              <a:t>2</a:t>
            </a:r>
            <a:endParaRPr lang="en-US" altLang="en-US" sz="3200" b="1" dirty="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524920" y="5232391"/>
            <a:ext cx="70000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/>
              <a:t> </a:t>
            </a:r>
            <a:r>
              <a:rPr lang="en-US" sz="3200" b="1" dirty="0" err="1" smtClean="0">
                <a:cs typeface="Arial" panose="020B0604020202020204" pitchFamily="34" charset="0"/>
              </a:rPr>
              <a:t>S</a:t>
            </a:r>
            <a:r>
              <a:rPr lang="en-US" sz="3200" b="1" baseline="-25000" dirty="0" err="1" smtClean="0">
                <a:cs typeface="Arial" panose="020B0604020202020204" pitchFamily="34" charset="0"/>
              </a:rPr>
              <a:t>tp</a:t>
            </a:r>
            <a:r>
              <a:rPr lang="en-US" sz="3200" b="1" dirty="0" smtClean="0">
                <a:cs typeface="Arial" panose="020B0604020202020204" pitchFamily="34" charset="0"/>
              </a:rPr>
              <a:t> = </a:t>
            </a:r>
            <a:r>
              <a:rPr lang="en-US" altLang="en-US" sz="3200" b="1" dirty="0" smtClean="0"/>
              <a:t>810 </a:t>
            </a:r>
            <a:r>
              <a:rPr lang="en-US" altLang="en-US" sz="3200" b="1" dirty="0"/>
              <a:t>+ 30 x 15 x 2 = </a:t>
            </a:r>
            <a:r>
              <a:rPr lang="en-US" altLang="en-US" sz="3200" b="1" dirty="0" smtClean="0"/>
              <a:t>1710 dm</a:t>
            </a:r>
            <a:r>
              <a:rPr lang="en-US" altLang="en-US" sz="3200" b="1" baseline="30000" dirty="0" smtClean="0"/>
              <a:t>2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0429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l="3151"/>
          <a:stretch>
            <a:fillRect/>
          </a:stretch>
        </p:blipFill>
        <p:spPr>
          <a:xfrm>
            <a:off x="0" y="1"/>
            <a:ext cx="12249573" cy="74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l="3151"/>
          <a:stretch>
            <a:fillRect/>
          </a:stretch>
        </p:blipFill>
        <p:spPr>
          <a:xfrm>
            <a:off x="0" y="1"/>
            <a:ext cx="12249573" cy="7466753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5573607" y="4398433"/>
            <a:ext cx="1098973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14m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546514" y="4964853"/>
            <a:ext cx="131826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>
                <a:solidFill>
                  <a:srgbClr val="FF0000"/>
                </a:solidFill>
              </a:rPr>
              <a:t>70 m</a:t>
            </a:r>
            <a:r>
              <a:rPr lang="en-US" sz="2700" b="1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520267" y="5496560"/>
            <a:ext cx="131826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94 m</a:t>
            </a:r>
            <a:r>
              <a:rPr lang="en-US" sz="27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7824047" y="4964853"/>
            <a:ext cx="142494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2/3 cm</a:t>
            </a:r>
            <a:r>
              <a:rPr lang="en-US" sz="27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632700" y="5541433"/>
            <a:ext cx="188976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86/75 cm</a:t>
            </a:r>
            <a:r>
              <a:rPr lang="en-US" sz="27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7920567" y="2660227"/>
            <a:ext cx="132842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2/5 m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10128674" y="4293447"/>
            <a:ext cx="132842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1,6 dm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10224347" y="4964853"/>
            <a:ext cx="167640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0,64 dm</a:t>
            </a:r>
            <a:r>
              <a:rPr lang="en-US" sz="2700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10202333" y="5612553"/>
            <a:ext cx="1676400" cy="5386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0,96 dm</a:t>
            </a:r>
            <a:r>
              <a:rPr lang="en-US" sz="2700" b="1" baseline="30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28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304800" y="530225"/>
            <a:ext cx="11430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latin typeface="Times New Roman" pitchFamily="18" charset="0"/>
              </a:rPr>
              <a:t>   </a:t>
            </a: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</a:rPr>
              <a:t> 4cm, </a:t>
            </a:r>
            <a:r>
              <a:rPr lang="en-US" sz="2800" dirty="0" err="1">
                <a:latin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xung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quanh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</a:endParaRP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773870" y="990600"/>
            <a:ext cx="1727200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7371140" y="990600"/>
            <a:ext cx="1276471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04800" y="1447800"/>
            <a:ext cx="1288869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794224" y="1497874"/>
            <a:ext cx="5322267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2220686" y="1430610"/>
            <a:ext cx="3416784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88951" y="1890670"/>
            <a:ext cx="2528569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4800" y="2057401"/>
            <a:ext cx="2844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GỢI Ý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4000" y="2603500"/>
            <a:ext cx="1148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ạnh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 HLP ban đầu là 4cm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11480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HLP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88951" y="3784600"/>
            <a:ext cx="114808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x 3 = 12 cm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066800" y="4648200"/>
            <a:ext cx="9906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HLP ban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HLP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1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0789" y="653142"/>
            <a:ext cx="81642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Cách 2:  </a:t>
            </a:r>
          </a:p>
          <a:p>
            <a:r>
              <a:rPr lang="en-US" sz="2800" dirty="0" smtClean="0"/>
              <a:t>Gọi độ dài cạnh hình lập phương là a. Nêu công thức tính Sxq?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8354" y="2598947"/>
            <a:ext cx="396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Sxq = a x a x 4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10789" y="3840480"/>
            <a:ext cx="92615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Khi gấp cạnh HLP lên 3 lần cạnh của HLP mới là bao nhiêu? Khi đó diện tích xung quanh như thế nào?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16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0" y="14289"/>
            <a:ext cx="122936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</a:rPr>
              <a:t>   </a:t>
            </a:r>
            <a:r>
              <a:rPr lang="en-US" sz="2400" b="1" u="sng" dirty="0" err="1">
                <a:latin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</a:rPr>
              <a:t> 3</a:t>
            </a:r>
            <a:r>
              <a:rPr lang="en-US" sz="2400" b="1" dirty="0"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4cm, </a:t>
            </a:r>
            <a:r>
              <a:rPr lang="en-US" sz="2400" dirty="0" err="1">
                <a:latin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xung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toàn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</a:rPr>
              <a:t>?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 err="1">
                <a:latin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err="1">
                <a:latin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HLP ban </a:t>
            </a:r>
            <a:r>
              <a:rPr lang="en-US" sz="2400" dirty="0" err="1">
                <a:latin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4cm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HLP </a:t>
            </a:r>
            <a:r>
              <a:rPr lang="en-US" sz="2400" dirty="0" err="1">
                <a:latin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: 4 x 3 = 12 cm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Times New Roman" pitchFamily="18" charset="0"/>
              </a:rPr>
              <a:t>DT </a:t>
            </a:r>
            <a:r>
              <a:rPr lang="en-US" sz="2400" dirty="0" err="1">
                <a:latin typeface="Times New Roman" pitchFamily="18" charset="0"/>
              </a:rPr>
              <a:t>xung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HLP ban </a:t>
            </a:r>
            <a:r>
              <a:rPr lang="en-US" sz="2400" dirty="0" err="1">
                <a:latin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: 4 x 4 x 4 = </a:t>
            </a:r>
            <a:r>
              <a:rPr lang="en-US" sz="2400" b="1" dirty="0">
                <a:latin typeface="Times New Roman" pitchFamily="18" charset="0"/>
              </a:rPr>
              <a:t>64 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Times New Roman" pitchFamily="18" charset="0"/>
              </a:rPr>
              <a:t>DT </a:t>
            </a:r>
            <a:r>
              <a:rPr lang="en-US" sz="2400" dirty="0" err="1">
                <a:latin typeface="Times New Roman" pitchFamily="18" charset="0"/>
              </a:rPr>
              <a:t>toàn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HLP ban </a:t>
            </a:r>
            <a:r>
              <a:rPr lang="en-US" sz="2400" dirty="0" err="1">
                <a:latin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: 4 x 4 x 6 = </a:t>
            </a:r>
            <a:r>
              <a:rPr lang="en-US" sz="2400" b="1" dirty="0">
                <a:latin typeface="Times New Roman" pitchFamily="18" charset="0"/>
              </a:rPr>
              <a:t>96 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latin typeface="Times New Roman" pitchFamily="18" charset="0"/>
              </a:rPr>
              <a:t>DT </a:t>
            </a:r>
            <a:r>
              <a:rPr lang="en-US" sz="2400" dirty="0" err="1">
                <a:latin typeface="Times New Roman" pitchFamily="18" charset="0"/>
              </a:rPr>
              <a:t>xung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HLP </a:t>
            </a:r>
            <a:r>
              <a:rPr lang="en-US" sz="2400" dirty="0" err="1">
                <a:latin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: 12 x 12 x 4 = </a:t>
            </a:r>
            <a:r>
              <a:rPr lang="en-US" sz="2400" b="1" dirty="0">
                <a:latin typeface="Times New Roman" pitchFamily="18" charset="0"/>
              </a:rPr>
              <a:t>576 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</a:rPr>
              <a:t>DT </a:t>
            </a:r>
            <a:r>
              <a:rPr lang="en-US" sz="2400" dirty="0" err="1">
                <a:latin typeface="Times New Roman" pitchFamily="18" charset="0"/>
              </a:rPr>
              <a:t>toàn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HLP </a:t>
            </a:r>
            <a:r>
              <a:rPr lang="en-US" sz="2400" dirty="0" err="1">
                <a:latin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: 12 x 12 x 6 = </a:t>
            </a:r>
            <a:r>
              <a:rPr lang="en-US" sz="2400" b="1" dirty="0">
                <a:latin typeface="Times New Roman" pitchFamily="18" charset="0"/>
              </a:rPr>
              <a:t>864 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dirty="0">
                <a:latin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   </a:t>
            </a:r>
            <a:r>
              <a:rPr lang="en-US" sz="2400" b="1" dirty="0">
                <a:latin typeface="Times New Roman" pitchFamily="18" charset="0"/>
              </a:rPr>
              <a:t>576 : 64 = 9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Times New Roman" pitchFamily="18" charset="0"/>
              </a:rPr>
              <a:t>                                              864 : 96 = 9</a:t>
            </a:r>
            <a:endParaRPr lang="en-US" sz="2400" dirty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dirty="0" err="1">
                <a:latin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3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xung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quanh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toàn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gấp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</a:rPr>
              <a:t> 9 </a:t>
            </a:r>
            <a:r>
              <a:rPr lang="en-US" sz="2400" dirty="0" err="1">
                <a:latin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467" y="1143001"/>
            <a:ext cx="2844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 1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0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93751" y="815976"/>
            <a:ext cx="30011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xq</a:t>
            </a:r>
            <a:r>
              <a:rPr lang="en-US" alt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ban 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đầu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x a x 4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84151" y="1635304"/>
            <a:ext cx="818091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xq</a:t>
            </a:r>
            <a:r>
              <a:rPr lang="en-US" alt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lúc</a:t>
            </a:r>
            <a:r>
              <a:rPr lang="en-US" alt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sau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(a x 3) x (a x 3) x 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  <a:p>
            <a:pPr eaLnBrk="1" hangingPunct="1">
              <a:defRPr/>
            </a:pP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= 3 x 3 x a x a x 4 </a:t>
            </a:r>
          </a:p>
          <a:p>
            <a:pPr eaLnBrk="1" hangingPunct="1">
              <a:defRPr/>
            </a:pP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=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 x a x a x 4 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2832135" y="2100970"/>
            <a:ext cx="293687" cy="1468967"/>
          </a:xfrm>
          <a:prstGeom prst="rightBrace">
            <a:avLst>
              <a:gd name="adj1" fmla="val 8333"/>
              <a:gd name="adj2" fmla="val 51239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726768" y="815976"/>
            <a:ext cx="29562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tp</a:t>
            </a:r>
            <a:r>
              <a:rPr lang="en-US" alt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ban 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đầu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a x a x 6 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457951" y="1635125"/>
            <a:ext cx="42659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tp</a:t>
            </a:r>
            <a:r>
              <a:rPr lang="en-US" alt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lúc</a:t>
            </a:r>
            <a:r>
              <a:rPr lang="en-US" altLang="en-US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sau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(a x 3) x (a x 3) x 6 </a:t>
            </a:r>
            <a:endParaRPr lang="en-US" alt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= 3 x 3 x a x a x 6 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=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 x 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 </a:t>
            </a: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 6 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198033" y="5376864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Nếu gấp cạnh của hình lập phương lên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lần </a:t>
            </a:r>
            <a:r>
              <a:rPr lang="en-US" alt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 diện tích xung quanh và diện tích toàn phần của nó gấp lên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lần</a:t>
            </a:r>
            <a:r>
              <a:rPr lang="en-US" alt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9010994" y="2063271"/>
            <a:ext cx="296862" cy="1485900"/>
          </a:xfrm>
          <a:prstGeom prst="rightBrace">
            <a:avLst>
              <a:gd name="adj1" fmla="val 8333"/>
              <a:gd name="adj2" fmla="val 51239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03103" y="2972001"/>
            <a:ext cx="1310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xq ban đầu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endParaRPr lang="en-US" altLang="en-US" sz="24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590906" y="2982297"/>
            <a:ext cx="1295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</a:rPr>
              <a:t>S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tp ban đầu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endParaRPr lang="en-US" alt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969434" y="5437189"/>
            <a:ext cx="9461500" cy="1157287"/>
          </a:xfrm>
          <a:prstGeom prst="roundRect">
            <a:avLst>
              <a:gd name="adj" fmla="val 3905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96001" y="342901"/>
            <a:ext cx="14817" cy="39973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4151" y="4033838"/>
            <a:ext cx="818091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xq lúc sau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9 x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462867" y="4021138"/>
            <a:ext cx="18229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xq ban đầu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244167" y="4002089"/>
            <a:ext cx="25923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tp lúc sau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9 x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461500" y="3979864"/>
            <a:ext cx="17780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tp ban đầu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86317" y="149226"/>
            <a:ext cx="2844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2877"/>
      </p:ext>
    </p:extLst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4" grpId="0" animBg="1"/>
      <p:bldP spid="29" grpId="0"/>
      <p:bldP spid="31" grpId="0"/>
      <p:bldP spid="33" grpId="0"/>
      <p:bldP spid="14" grpId="0" animBg="1"/>
      <p:bldP spid="2" grpId="0"/>
      <p:bldP spid="11" grpId="0"/>
      <p:bldP spid="12" grpId="0" animBg="1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657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Administrator_PC</cp:lastModifiedBy>
  <cp:revision>12</cp:revision>
  <cp:lastPrinted>2020-04-12T15:16:00Z</cp:lastPrinted>
  <dcterms:created xsi:type="dcterms:W3CDTF">2020-04-09T10:00:23Z</dcterms:created>
  <dcterms:modified xsi:type="dcterms:W3CDTF">2021-02-03T15:40:10Z</dcterms:modified>
</cp:coreProperties>
</file>