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6" r:id="rId4"/>
    <p:sldId id="258" r:id="rId5"/>
    <p:sldId id="277" r:id="rId6"/>
    <p:sldId id="263" r:id="rId7"/>
    <p:sldId id="264" r:id="rId8"/>
    <p:sldId id="261" r:id="rId9"/>
    <p:sldId id="266" r:id="rId10"/>
    <p:sldId id="265" r:id="rId11"/>
    <p:sldId id="268" r:id="rId12"/>
    <p:sldId id="269" r:id="rId13"/>
    <p:sldId id="273" r:id="rId14"/>
    <p:sldId id="274" r:id="rId15"/>
    <p:sldId id="275" r:id="rId16"/>
    <p:sldId id="279" r:id="rId17"/>
    <p:sldId id="272" r:id="rId18"/>
    <p:sldId id="280" r:id="rId19"/>
    <p:sldId id="282" r:id="rId20"/>
    <p:sldId id="281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2F8B-702B-4EF3-9840-A9561490E8A1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F6AE-52F3-466B-AE0E-AD72D8493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AD58-FE2C-4C89-8435-D80BE0826F99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71A4-0CE6-4238-9A46-D30CA5BDC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E038-67A0-41F5-A4FC-F6EEE69C9E5F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DCCD-1CE3-4F1E-853B-454BB29C9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98A72-15FE-4FC8-A8A6-D5E11FE139C4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F603-9F7D-4E93-AE16-6E7347E5B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52BB-4D1E-49AB-942A-DCDBC3A7ACCA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D21C-71E6-4A37-B221-D78C0A8C2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A00E-41CC-43D7-B968-B3D6DE5E052F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4C34-2544-42EB-BFFE-F486A1D5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C5C8-70F1-4E46-84A3-393227358127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2185-C625-4C6D-ADD9-A4ED2F39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DD982-CC89-4D47-A747-96520757414A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F2ED-2540-414B-A5BB-60F7F889F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94F32-BBEE-460D-B94A-85F5AA600B53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518D-E275-46A3-B3F3-87C160CF5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EFEA-1A3C-413A-91F1-6895ABA3CE66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7CAA-2C1F-4F43-85A4-8C28E47EB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B562-0E61-465C-8326-619B5F2E4EBD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46FD-132A-4506-A1A3-B9D03C308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213C63-8540-45E7-ACED-B9FA5DA44067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C980D-74C5-4537-857D-A9A0F228A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Picture 1" descr="Picture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2616" y="1413064"/>
            <a:ext cx="8818311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QUÍ THẦY CÔ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DỰ GIỜ </a:t>
            </a:r>
            <a:endParaRPr lang="en-US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6625" y="3044825"/>
            <a:ext cx="2509838" cy="862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TẬP ĐỌC</a:t>
            </a:r>
            <a:endParaRPr lang="en-US" sz="5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1363663"/>
            <a:ext cx="3200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4572000" y="1390650"/>
            <a:ext cx="4572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 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556" name="Line 9"/>
          <p:cNvSpPr>
            <a:spLocks noChangeShapeType="1"/>
          </p:cNvSpPr>
          <p:nvPr/>
        </p:nvSpPr>
        <p:spPr bwMode="auto">
          <a:xfrm>
            <a:off x="3886200" y="1828800"/>
            <a:ext cx="0" cy="4191000"/>
          </a:xfrm>
          <a:prstGeom prst="line">
            <a:avLst/>
          </a:prstGeom>
          <a:noFill/>
          <a:ln w="19050" cap="sq">
            <a:solidFill>
              <a:schemeClr val="tx1">
                <a:alpha val="56078"/>
              </a:schemeClr>
            </a:solidFill>
            <a:round/>
            <a:headEnd type="none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0" y="2036763"/>
            <a:ext cx="2770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mưa dông</a:t>
            </a:r>
            <a:endParaRPr lang="en-US" sz="35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20638" y="2514600"/>
            <a:ext cx="15208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phũ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9" name="Rectangle 14"/>
          <p:cNvSpPr>
            <a:spLocks noChangeArrowheads="1"/>
          </p:cNvSpPr>
          <p:nvPr/>
        </p:nvSpPr>
        <p:spPr bwMode="auto">
          <a:xfrm>
            <a:off x="-58738" y="3033713"/>
            <a:ext cx="2895601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phập phều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60" name="Rectangle 20"/>
          <p:cNvSpPr>
            <a:spLocks noChangeArrowheads="1"/>
          </p:cNvSpPr>
          <p:nvPr/>
        </p:nvSpPr>
        <p:spPr bwMode="auto">
          <a:xfrm>
            <a:off x="20638" y="3636963"/>
            <a:ext cx="327818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hằng hà sa số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21125" y="1884363"/>
            <a:ext cx="52228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mưa dông, sớm nắng chiều mưa, mưa hối hả, mưa rất phũ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35413" y="3636963"/>
            <a:ext cx="54102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Đoạn 1: Mưa ở Cà Mau</a:t>
            </a:r>
            <a:endParaRPr lang="en-US" sz="35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icture1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1275"/>
            <a:ext cx="9144000" cy="6858000"/>
          </a:xfr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113" y="14288"/>
            <a:ext cx="9144000" cy="150971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Đọc thầm đoạn 2 và thảo luận nhóm đôi trả lời các câu hỏi sau: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638" y="1295400"/>
            <a:ext cx="9144000" cy="8382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295400"/>
            <a:ext cx="9164638" cy="1066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9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0638" y="4114800"/>
            <a:ext cx="9144001" cy="8382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0638" y="1943100"/>
            <a:ext cx="9144001" cy="24003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50" y="4724400"/>
            <a:ext cx="9144000" cy="19812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…. 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Windows 10 Version 2\Downloads\phong-canh-dep-ca-mau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-71438"/>
            <a:ext cx="9144000" cy="68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ácay biìnhbá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-71438"/>
            <a:ext cx="9193212" cy="701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ơruwngf đớ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-134938"/>
            <a:ext cx="9259888" cy="70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Windows 10 Version 2\Downloads\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138"/>
            <a:ext cx="9080500" cy="67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a-mau_nha-tren-song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250px-Cau_khi_2[1]"/>
          <p:cNvPicPr>
            <a:picLocks noChangeAspect="1" noChangeArrowheads="1"/>
          </p:cNvPicPr>
          <p:nvPr/>
        </p:nvPicPr>
        <p:blipFill>
          <a:blip r:embed="rId4">
            <a:lum bright="14000" contrast="42000"/>
          </a:blip>
          <a:srcRect/>
          <a:stretch>
            <a:fillRect/>
          </a:stretch>
        </p:blipFill>
        <p:spPr bwMode="auto">
          <a:xfrm>
            <a:off x="17463" y="-20638"/>
            <a:ext cx="9199562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77788" y="1095375"/>
            <a:ext cx="3200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4572000" y="1076325"/>
            <a:ext cx="457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 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6628" name="Line 9"/>
          <p:cNvSpPr>
            <a:spLocks noChangeShapeType="1"/>
          </p:cNvSpPr>
          <p:nvPr/>
        </p:nvSpPr>
        <p:spPr bwMode="auto">
          <a:xfrm>
            <a:off x="3243263" y="1463675"/>
            <a:ext cx="0" cy="4837113"/>
          </a:xfrm>
          <a:prstGeom prst="line">
            <a:avLst/>
          </a:prstGeom>
          <a:noFill/>
          <a:ln w="19050" cap="sq">
            <a:solidFill>
              <a:schemeClr val="tx1">
                <a:alpha val="56078"/>
              </a:schemeClr>
            </a:solidFill>
            <a:round/>
            <a:headEnd type="none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0" y="2036763"/>
            <a:ext cx="2770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mưa dông</a:t>
            </a:r>
            <a:endParaRPr lang="en-US" sz="35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630" name="Rectangle 13"/>
          <p:cNvSpPr>
            <a:spLocks noChangeArrowheads="1"/>
          </p:cNvSpPr>
          <p:nvPr/>
        </p:nvSpPr>
        <p:spPr bwMode="auto">
          <a:xfrm>
            <a:off x="20638" y="2514600"/>
            <a:ext cx="15208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phũ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-58738" y="3033713"/>
            <a:ext cx="2895601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phập phều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2" name="Rectangle 20"/>
          <p:cNvSpPr>
            <a:spLocks noChangeArrowheads="1"/>
          </p:cNvSpPr>
          <p:nvPr/>
        </p:nvSpPr>
        <p:spPr bwMode="auto">
          <a:xfrm>
            <a:off x="20638" y="3567113"/>
            <a:ext cx="32781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hằng hà sa số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3" name="Rectangle 16"/>
          <p:cNvSpPr>
            <a:spLocks noChangeArrowheads="1"/>
          </p:cNvSpPr>
          <p:nvPr/>
        </p:nvSpPr>
        <p:spPr bwMode="auto">
          <a:xfrm>
            <a:off x="3581400" y="1600200"/>
            <a:ext cx="5410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Đoạn 1: Mưa ở Cà Mau</a:t>
            </a:r>
            <a:endParaRPr lang="en-US" sz="35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78188" y="2230438"/>
            <a:ext cx="58801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đước mọc san sát, quây quần; nhà cửa dựng dọc theo bờ kênh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71888" y="4221163"/>
            <a:ext cx="54102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Đoạn 2: Cây cối và nhà ở Cà Mau</a:t>
            </a:r>
            <a:endParaRPr lang="en-US" sz="35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Picture1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0"/>
            <a:ext cx="9144000" cy="68580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6350" y="0"/>
            <a:ext cx="91440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itle 1"/>
          <p:cNvSpPr txBox="1">
            <a:spLocks/>
          </p:cNvSpPr>
          <p:nvPr/>
        </p:nvSpPr>
        <p:spPr bwMode="auto">
          <a:xfrm>
            <a:off x="44450" y="1031875"/>
            <a:ext cx="91995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- Người dân Cà Mau có tính cách như thế nào?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295400"/>
            <a:ext cx="9164638" cy="1066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9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6350" y="25146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500">
                <a:latin typeface="Times New Roman" pitchFamily="18" charset="0"/>
                <a:cs typeface="Times New Roman" pitchFamily="18" charset="0"/>
              </a:rPr>
              <a:t> + Thông minh, giàu nghị lực, có tinh thần thượng võ.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113" y="3927475"/>
            <a:ext cx="9144000" cy="23066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Windows 10 Version 2\Downloads\hinh-anh-huong-dan-soan-bai-ca-sau-trong-rung-u-minh-ha-trong-sach-ngu-van-1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0"/>
            <a:ext cx="46974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:\Users\Windows 10 Version 2\Downloads\images (2)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138" y="-1287463"/>
            <a:ext cx="457835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Users\Windows 10 Version 2\Downloads\1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3309938"/>
            <a:ext cx="919956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Users\Windows 10 Version 2\Downloads\2b9230f8-edef-4e18-9276-b39da45fb3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638" y="-49213"/>
            <a:ext cx="925512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77788" y="1095375"/>
            <a:ext cx="3200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4572000" y="1076325"/>
            <a:ext cx="457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 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676" name="Line 9"/>
          <p:cNvSpPr>
            <a:spLocks noChangeShapeType="1"/>
          </p:cNvSpPr>
          <p:nvPr/>
        </p:nvSpPr>
        <p:spPr bwMode="auto">
          <a:xfrm>
            <a:off x="3581400" y="1463675"/>
            <a:ext cx="0" cy="4837113"/>
          </a:xfrm>
          <a:prstGeom prst="line">
            <a:avLst/>
          </a:prstGeom>
          <a:noFill/>
          <a:ln w="19050" cap="sq">
            <a:solidFill>
              <a:schemeClr val="tx1">
                <a:alpha val="56078"/>
              </a:schemeClr>
            </a:solidFill>
            <a:round/>
            <a:headEnd type="none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0" y="2036763"/>
            <a:ext cx="2770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mưa dông</a:t>
            </a:r>
            <a:endParaRPr lang="en-US" sz="35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20638" y="2514600"/>
            <a:ext cx="15208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phũ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-58738" y="3033713"/>
            <a:ext cx="2895601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phập phều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80" name="Rectangle 20"/>
          <p:cNvSpPr>
            <a:spLocks noChangeArrowheads="1"/>
          </p:cNvSpPr>
          <p:nvPr/>
        </p:nvSpPr>
        <p:spPr bwMode="auto">
          <a:xfrm>
            <a:off x="-26988" y="3567113"/>
            <a:ext cx="3278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hằng hà sa số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81" name="Rectangle 16"/>
          <p:cNvSpPr>
            <a:spLocks noChangeArrowheads="1"/>
          </p:cNvSpPr>
          <p:nvPr/>
        </p:nvSpPr>
        <p:spPr bwMode="auto">
          <a:xfrm>
            <a:off x="3429000" y="1600200"/>
            <a:ext cx="5410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Đoạn 1: Mưa ở Cà Mau.</a:t>
            </a:r>
            <a:endParaRPr lang="en-US" sz="35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81400" y="3340100"/>
            <a:ext cx="5562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thông minh, giàu nghị lực, tinh thần thượng võ.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83" name="Rectangle 18"/>
          <p:cNvSpPr>
            <a:spLocks noChangeArrowheads="1"/>
          </p:cNvSpPr>
          <p:nvPr/>
        </p:nvSpPr>
        <p:spPr bwMode="auto">
          <a:xfrm>
            <a:off x="3581400" y="2124075"/>
            <a:ext cx="5410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Đoạn 2: Cây cối và nhà ở Cà Mau.</a:t>
            </a:r>
            <a:endParaRPr lang="en-US" sz="35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95688" y="4430713"/>
            <a:ext cx="5410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Đoạn 3: Tính cách con người  Cà Mau.</a:t>
            </a:r>
            <a:endParaRPr lang="en-US" sz="35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77788" y="1095375"/>
            <a:ext cx="3200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4572000" y="1076325"/>
            <a:ext cx="457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 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9700" name="Line 9"/>
          <p:cNvSpPr>
            <a:spLocks noChangeShapeType="1"/>
          </p:cNvSpPr>
          <p:nvPr/>
        </p:nvSpPr>
        <p:spPr bwMode="auto">
          <a:xfrm>
            <a:off x="3581400" y="1463675"/>
            <a:ext cx="14288" cy="3101975"/>
          </a:xfrm>
          <a:prstGeom prst="line">
            <a:avLst/>
          </a:prstGeom>
          <a:noFill/>
          <a:ln w="19050" cap="sq">
            <a:solidFill>
              <a:schemeClr val="tx1">
                <a:alpha val="56078"/>
              </a:schemeClr>
            </a:solidFill>
            <a:round/>
            <a:headEnd type="none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184150" y="1585913"/>
            <a:ext cx="2770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mưa dông</a:t>
            </a:r>
            <a:endParaRPr lang="en-US" sz="35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204788" y="2116138"/>
            <a:ext cx="1520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phũ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120650" y="2646363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phập phều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4" name="Rectangle 20"/>
          <p:cNvSpPr>
            <a:spLocks noChangeArrowheads="1"/>
          </p:cNvSpPr>
          <p:nvPr/>
        </p:nvSpPr>
        <p:spPr bwMode="auto">
          <a:xfrm>
            <a:off x="184150" y="3144838"/>
            <a:ext cx="327818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hằng hà sa số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000" y="1600200"/>
            <a:ext cx="5410200" cy="63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Mau.</a:t>
            </a:r>
            <a:endParaRPr lang="en-US" sz="35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2124075"/>
            <a:ext cx="54102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Mau.</a:t>
            </a:r>
            <a:endParaRPr lang="en-US" sz="35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5688" y="3144838"/>
            <a:ext cx="5410200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Con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Mau.</a:t>
            </a:r>
            <a:endParaRPr lang="en-US" sz="35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4565650"/>
            <a:ext cx="91376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: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 khắc nghiệt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 thiên nhiên đã góp phần làm nên tính cách kiên cường của người Cà Mau.</a:t>
            </a:r>
          </a:p>
          <a:p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0057"/>
            <a:ext cx="9067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chọn</a:t>
            </a:r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để</a:t>
            </a:r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</a:t>
            </a:r>
            <a:r>
              <a:rPr lang="en-US" sz="4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ọc</a:t>
            </a:r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?</a:t>
            </a:r>
            <a:endParaRPr lang="en-US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-68263" y="990600"/>
            <a:ext cx="92122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Sống trên cái đất mà ngày xưa, dưới sông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“sấu cản mũi thuyền”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, trên cạn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“hổ rình xem hát”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này, con người phải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minh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 nghị lực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. Họ thích kể, thích nghe những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 thoại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về người vật hổ, bắt cá sấu, bắt rắn hổ mây.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thần thượng võ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của cha ông được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 đúc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truyền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để khai phá giữ gìn mũi đất tận cùng này của Tổ quốc.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http://sie.vast.vn/public/upload/core/2013/09/26/352444da2ce6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459422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18"/>
          <p:cNvSpPr>
            <a:spLocks noChangeArrowheads="1"/>
          </p:cNvSpPr>
          <p:nvPr/>
        </p:nvSpPr>
        <p:spPr bwMode="auto">
          <a:xfrm>
            <a:off x="1524000" y="1588"/>
            <a:ext cx="3352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CỔ RẮN</a:t>
            </a:r>
            <a:endParaRPr lang="en-US" sz="3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1747" name="Picture 2" descr="aq98GlI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3011488"/>
            <a:ext cx="28289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0"/>
          <p:cNvSpPr>
            <a:spLocks noChangeArrowheads="1"/>
          </p:cNvSpPr>
          <p:nvPr/>
        </p:nvSpPr>
        <p:spPr bwMode="auto">
          <a:xfrm>
            <a:off x="-152400" y="6238875"/>
            <a:ext cx="4038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RÁI CÁ LÔNG MŨI</a:t>
            </a:r>
            <a:endParaRPr lang="en-US" sz="3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1749" name="Picture 8" descr="http://sie.vast.vn/public/upload/core/2013/09/26/552444d77b2d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225" y="-60325"/>
            <a:ext cx="4497388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23"/>
          <p:cNvSpPr>
            <a:spLocks noChangeArrowheads="1"/>
          </p:cNvSpPr>
          <p:nvPr/>
        </p:nvSpPr>
        <p:spPr bwMode="auto">
          <a:xfrm>
            <a:off x="6835775" y="0"/>
            <a:ext cx="2286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CÒ ỐC</a:t>
            </a:r>
            <a:endParaRPr lang="en-US" sz="35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1751" name="Picture 4" descr="http://baocamau.com.vn/database/image/2016/04/08/vuon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797175"/>
            <a:ext cx="33782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26"/>
          <p:cNvSpPr>
            <a:spLocks noChangeArrowheads="1"/>
          </p:cNvSpPr>
          <p:nvPr/>
        </p:nvSpPr>
        <p:spPr bwMode="auto">
          <a:xfrm>
            <a:off x="4060825" y="5815013"/>
            <a:ext cx="5289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 BÈ </a:t>
            </a:r>
          </a:p>
          <a:p>
            <a:pPr algn="ctr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(BỒ NÔNG CHÂN XÁM)</a:t>
            </a:r>
            <a:endParaRPr lang="en-US" sz="3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8" name="Picture 4" descr="C:\Users\Windows 10 Version 2\Downloads\um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4900" y="-23813"/>
            <a:ext cx="4525963" cy="338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C:\Users\Windows 10 Version 2\Downloads\bakhia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98425"/>
            <a:ext cx="49149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Users\Windows 10 Version 2\Downloads\1_12033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94063"/>
            <a:ext cx="49149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 descr="C:\Users\Windows 10 Version 2\Downloads\um66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0" y="3260725"/>
            <a:ext cx="443071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C:\Users\Windows 10 Version 2\Downloads\3_6935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107950"/>
            <a:ext cx="9440863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-90488" y="-98425"/>
            <a:ext cx="944086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Cháy hơn 3.000 ha rừng U Minh năm 2002 </a:t>
            </a:r>
          </a:p>
          <a:p>
            <a:pPr algn="ctr"/>
            <a:r>
              <a:rPr lang="en-US"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người đi gác kèo ong làm văng tàn lửa</a:t>
            </a:r>
            <a:endParaRPr lang="en-US" sz="35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7620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514600"/>
            <a:ext cx="6629400" cy="2057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Thiên nhiên khắc nghiệt đã góp phần làm nên tính cách của người Cà Mau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smtClean="0"/>
          </a:p>
        </p:txBody>
      </p:sp>
      <p:pic>
        <p:nvPicPr>
          <p:cNvPr id="15362" name="Picture 2" descr="C:\Users\Windows 10 Version 2\Downloads\1222muicama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8" y="6350"/>
            <a:ext cx="9161462" cy="685165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7620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696200" cy="2057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thầy cô sức khỏe dồi dào.</a:t>
            </a:r>
          </a:p>
          <a:p>
            <a:pPr marL="0" indent="0">
              <a:buFont typeface="Arial" charset="0"/>
              <a:buNone/>
            </a:pPr>
            <a:r>
              <a:rPr lang="en-US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chăm ngoan.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2514600" y="0"/>
            <a:ext cx="457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RÁI CÁ LÔNG MŨI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77788" y="1095375"/>
            <a:ext cx="3200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4572000" y="1076325"/>
            <a:ext cx="457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 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820" name="Line 9"/>
          <p:cNvSpPr>
            <a:spLocks noChangeShapeType="1"/>
          </p:cNvSpPr>
          <p:nvPr/>
        </p:nvSpPr>
        <p:spPr bwMode="auto">
          <a:xfrm>
            <a:off x="3581400" y="1463675"/>
            <a:ext cx="14288" cy="3101975"/>
          </a:xfrm>
          <a:prstGeom prst="line">
            <a:avLst/>
          </a:prstGeom>
          <a:noFill/>
          <a:ln w="19050" cap="sq">
            <a:solidFill>
              <a:schemeClr val="tx1">
                <a:alpha val="56078"/>
              </a:schemeClr>
            </a:solidFill>
            <a:round/>
            <a:headEnd type="none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Rectangle 12"/>
          <p:cNvSpPr>
            <a:spLocks noChangeArrowheads="1"/>
          </p:cNvSpPr>
          <p:nvPr/>
        </p:nvSpPr>
        <p:spPr bwMode="auto">
          <a:xfrm>
            <a:off x="184150" y="1585913"/>
            <a:ext cx="2770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mưa dông</a:t>
            </a:r>
            <a:endParaRPr lang="en-US" sz="35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204788" y="2116138"/>
            <a:ext cx="1520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phũ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3" name="Rectangle 14"/>
          <p:cNvSpPr>
            <a:spLocks noChangeArrowheads="1"/>
          </p:cNvSpPr>
          <p:nvPr/>
        </p:nvSpPr>
        <p:spPr bwMode="auto">
          <a:xfrm>
            <a:off x="120650" y="2646363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phập phều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4" name="Rectangle 19"/>
          <p:cNvSpPr>
            <a:spLocks noChangeArrowheads="1"/>
          </p:cNvSpPr>
          <p:nvPr/>
        </p:nvSpPr>
        <p:spPr bwMode="auto">
          <a:xfrm>
            <a:off x="225425" y="3278188"/>
            <a:ext cx="31242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cơn thịnh nộ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5" name="Rectangle 20"/>
          <p:cNvSpPr>
            <a:spLocks noChangeArrowheads="1"/>
          </p:cNvSpPr>
          <p:nvPr/>
        </p:nvSpPr>
        <p:spPr bwMode="auto">
          <a:xfrm>
            <a:off x="204788" y="3854450"/>
            <a:ext cx="327818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hằng hà sa số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000" y="1600200"/>
            <a:ext cx="5410200" cy="63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Mau.</a:t>
            </a:r>
            <a:endParaRPr lang="en-US" sz="35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2124075"/>
            <a:ext cx="54102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Mau.</a:t>
            </a:r>
            <a:endParaRPr lang="en-US" sz="35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5688" y="3144838"/>
            <a:ext cx="5410200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Con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Mau.</a:t>
            </a:r>
            <a:endParaRPr lang="en-US" sz="35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350" y="4565650"/>
            <a:ext cx="91376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: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 khắc nghiệt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 thiên nhiên đã góp phần làm nên tính cách kiên cường của người Cà Mau.</a:t>
            </a:r>
          </a:p>
          <a:p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4830" name="Picture 3" descr="C:\Users\Windows 10 Version 2\Downloads\dong v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17463"/>
            <a:ext cx="4549775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6387" name="Picture 2" descr="C:\Users\Windows 10 Version 2\Downloads\RUNG-DUOC-CA-M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95425" y="2590800"/>
            <a:ext cx="61531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văn được chia làm mấy đoạn?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65088" y="2590800"/>
            <a:ext cx="9344026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 1: Từ đầu … cơn dông</a:t>
            </a:r>
          </a:p>
          <a:p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 2: Cà Mau đất xốp … cây đước</a:t>
            </a:r>
          </a:p>
          <a:p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 3: Phần còn lại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7620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 txBox="1">
            <a:spLocks/>
          </p:cNvSpPr>
          <p:nvPr/>
        </p:nvSpPr>
        <p:spPr bwMode="auto">
          <a:xfrm>
            <a:off x="22225" y="101282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0" y="114300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9688" y="838200"/>
            <a:ext cx="9142413" cy="6096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itle 1"/>
          <p:cNvSpPr txBox="1">
            <a:spLocks/>
          </p:cNvSpPr>
          <p:nvPr/>
        </p:nvSpPr>
        <p:spPr bwMode="auto">
          <a:xfrm>
            <a:off x="-457200" y="1290638"/>
            <a:ext cx="102108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>
                <a:latin typeface="Times New Roman" pitchFamily="18" charset="0"/>
                <a:cs typeface="Times New Roman" pitchFamily="18" charset="0"/>
              </a:rPr>
              <a:t>Đọc giọng to, nhấn giọng những từ gợi tả mưa.</a:t>
            </a:r>
          </a:p>
        </p:txBody>
      </p:sp>
      <p:sp>
        <p:nvSpPr>
          <p:cNvPr id="18438" name="Title 1"/>
          <p:cNvSpPr txBox="1">
            <a:spLocks/>
          </p:cNvSpPr>
          <p:nvPr/>
        </p:nvSpPr>
        <p:spPr bwMode="auto">
          <a:xfrm>
            <a:off x="0" y="2362200"/>
            <a:ext cx="9170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Đoạn 2:  </a:t>
            </a:r>
          </a:p>
        </p:txBody>
      </p:sp>
      <p:sp>
        <p:nvSpPr>
          <p:cNvPr id="18439" name="Title 1"/>
          <p:cNvSpPr txBox="1">
            <a:spLocks/>
          </p:cNvSpPr>
          <p:nvPr/>
        </p:nvSpPr>
        <p:spPr bwMode="auto">
          <a:xfrm>
            <a:off x="11113" y="2997200"/>
            <a:ext cx="91217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Giọng đọc vừa phải, nhấn giọng từ gợi tả.</a:t>
            </a:r>
          </a:p>
        </p:txBody>
      </p:sp>
      <p:sp>
        <p:nvSpPr>
          <p:cNvPr id="18440" name="Title 1"/>
          <p:cNvSpPr txBox="1">
            <a:spLocks/>
          </p:cNvSpPr>
          <p:nvPr/>
        </p:nvSpPr>
        <p:spPr bwMode="auto">
          <a:xfrm>
            <a:off x="69850" y="3708400"/>
            <a:ext cx="9156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Đoạn 3:  </a:t>
            </a:r>
          </a:p>
        </p:txBody>
      </p:sp>
      <p:sp>
        <p:nvSpPr>
          <p:cNvPr id="18441" name="Title 1"/>
          <p:cNvSpPr txBox="1">
            <a:spLocks/>
          </p:cNvSpPr>
          <p:nvPr/>
        </p:nvSpPr>
        <p:spPr bwMode="auto">
          <a:xfrm>
            <a:off x="-11113" y="4267200"/>
            <a:ext cx="916622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      Đọc to, giọng tự hào.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38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1363663"/>
            <a:ext cx="3200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4572000" y="1390650"/>
            <a:ext cx="4572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 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4405313" y="1828800"/>
            <a:ext cx="0" cy="4191000"/>
          </a:xfrm>
          <a:prstGeom prst="line">
            <a:avLst/>
          </a:prstGeom>
          <a:noFill/>
          <a:ln w="19050" cap="sq">
            <a:solidFill>
              <a:schemeClr val="tx1">
                <a:alpha val="56078"/>
              </a:schemeClr>
            </a:solidFill>
            <a:round/>
            <a:headEnd type="none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2036763"/>
            <a:ext cx="2770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mưa dông</a:t>
            </a:r>
            <a:endParaRPr lang="en-US" sz="35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2514600" y="0"/>
            <a:ext cx="457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b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 CÀ MAU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1363663"/>
            <a:ext cx="3200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4572000" y="1390650"/>
            <a:ext cx="4572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 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484" name="Line 9"/>
          <p:cNvSpPr>
            <a:spLocks noChangeShapeType="1"/>
          </p:cNvSpPr>
          <p:nvPr/>
        </p:nvSpPr>
        <p:spPr bwMode="auto">
          <a:xfrm>
            <a:off x="4405313" y="1828800"/>
            <a:ext cx="0" cy="4191000"/>
          </a:xfrm>
          <a:prstGeom prst="line">
            <a:avLst/>
          </a:prstGeom>
          <a:noFill/>
          <a:ln w="19050" cap="sq">
            <a:solidFill>
              <a:schemeClr val="tx1">
                <a:alpha val="56078"/>
              </a:schemeClr>
            </a:solidFill>
            <a:round/>
            <a:headEnd type="none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0" y="2036763"/>
            <a:ext cx="2770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mưa dông</a:t>
            </a:r>
            <a:endParaRPr lang="en-US" sz="35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638" y="2514600"/>
            <a:ext cx="15208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phũ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58738" y="3033713"/>
            <a:ext cx="2895601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phập phều</a:t>
            </a:r>
            <a:endParaRPr lang="en-US" sz="35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1363663"/>
            <a:ext cx="3200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4572000" y="1390650"/>
            <a:ext cx="4572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 :</a:t>
            </a:r>
            <a:endParaRPr lang="en-US" sz="35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>
            <a:off x="4405313" y="1828800"/>
            <a:ext cx="0" cy="4191000"/>
          </a:xfrm>
          <a:prstGeom prst="line">
            <a:avLst/>
          </a:prstGeom>
          <a:noFill/>
          <a:ln w="19050" cap="sq">
            <a:solidFill>
              <a:schemeClr val="tx1">
                <a:alpha val="56078"/>
              </a:schemeClr>
            </a:solidFill>
            <a:round/>
            <a:headEnd type="none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0" y="2036763"/>
            <a:ext cx="2770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mưa dông</a:t>
            </a:r>
            <a:endParaRPr lang="en-US" sz="35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20638" y="2514600"/>
            <a:ext cx="15208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phũ</a:t>
            </a:r>
            <a:endParaRPr lang="en-US" sz="3500">
              <a:latin typeface="Calibri" pitchFamily="34" charset="0"/>
            </a:endParaRPr>
          </a:p>
        </p:txBody>
      </p:sp>
      <p:sp>
        <p:nvSpPr>
          <p:cNvPr id="21511" name="Rectangle 14"/>
          <p:cNvSpPr>
            <a:spLocks noChangeArrowheads="1"/>
          </p:cNvSpPr>
          <p:nvPr/>
        </p:nvSpPr>
        <p:spPr bwMode="auto">
          <a:xfrm>
            <a:off x="-58738" y="3033713"/>
            <a:ext cx="2895601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phập phều</a:t>
            </a:r>
            <a:endParaRPr lang="en-US" sz="3500">
              <a:latin typeface="Calibri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638" y="3498850"/>
            <a:ext cx="327818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hằng hà sa số</a:t>
            </a:r>
            <a:endParaRPr lang="en-US" sz="3500">
              <a:latin typeface="Calibri" pitchFamily="34" charset="0"/>
            </a:endParaRPr>
          </a:p>
        </p:txBody>
      </p:sp>
      <p:pic>
        <p:nvPicPr>
          <p:cNvPr id="3073" name="Picture 1" descr="C:\Users\Windows 10 Version 2\Downloads\RUNG-DUOC-CA-M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icture1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-114300"/>
            <a:ext cx="9144001" cy="68580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6350" y="0"/>
            <a:ext cx="91440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5563" y="2057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Mưa ở Cà Mau có gì khác thường 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295400"/>
            <a:ext cx="9164638" cy="5334000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phũ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tạnh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9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895600"/>
            <a:ext cx="9144000" cy="8382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5563" y="1066800"/>
            <a:ext cx="87423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Mưa ở Cà Mau vào tháng mấy?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683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Times New Roman</vt:lpstr>
      <vt:lpstr>Office Theme</vt:lpstr>
      <vt:lpstr>Slide 1</vt:lpstr>
      <vt:lpstr>Slide 2</vt:lpstr>
      <vt:lpstr>Slide 3</vt:lpstr>
      <vt:lpstr>Slide 4</vt:lpstr>
      <vt:lpstr>Hướng dẫn đọc</vt:lpstr>
      <vt:lpstr>Slide 6</vt:lpstr>
      <vt:lpstr>Slide 7</vt:lpstr>
      <vt:lpstr>Slide 8</vt:lpstr>
      <vt:lpstr>* Đọc đoạn 1 :</vt:lpstr>
      <vt:lpstr>Slide 10</vt:lpstr>
      <vt:lpstr>* Đọc thầm đoạn 2 và thảo luận nhóm đôi trả lời các câu hỏi sau:</vt:lpstr>
      <vt:lpstr>Slide 12</vt:lpstr>
      <vt:lpstr>Slide 13</vt:lpstr>
      <vt:lpstr>* Đọc đoạn  3 và trả lời câu hỏi: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Version 2</dc:creator>
  <cp:lastModifiedBy>PC</cp:lastModifiedBy>
  <cp:revision>29</cp:revision>
  <dcterms:created xsi:type="dcterms:W3CDTF">2006-08-16T00:00:00Z</dcterms:created>
  <dcterms:modified xsi:type="dcterms:W3CDTF">2018-01-30T07:39:28Z</dcterms:modified>
</cp:coreProperties>
</file>