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88" r:id="rId2"/>
    <p:sldId id="294" r:id="rId3"/>
    <p:sldId id="307" r:id="rId4"/>
    <p:sldId id="292" r:id="rId5"/>
    <p:sldId id="306" r:id="rId6"/>
    <p:sldId id="266" r:id="rId7"/>
    <p:sldId id="280" r:id="rId8"/>
    <p:sldId id="309" r:id="rId9"/>
    <p:sldId id="295" r:id="rId10"/>
    <p:sldId id="296" r:id="rId11"/>
    <p:sldId id="299" r:id="rId12"/>
    <p:sldId id="297" r:id="rId13"/>
    <p:sldId id="301" r:id="rId14"/>
    <p:sldId id="303" r:id="rId15"/>
    <p:sldId id="311" r:id="rId16"/>
    <p:sldId id="30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>
      <p:cViewPr>
        <p:scale>
          <a:sx n="77" d="100"/>
          <a:sy n="77" d="100"/>
        </p:scale>
        <p:origin x="-1764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74176-F339-428A-8F0E-21004EFE5033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E063F-C238-4287-B68F-D42E5C39A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9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41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53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01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9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4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5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4C427-7B63-4814-9244-64C9394FEE3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D4395-4113-4513-863A-F26A089C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7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4C427-7B63-4814-9244-64C9394FEE3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D4395-4113-4513-863A-F26A089C1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36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vi.wikipedia.org/wiki/1984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://vi.wikipedia.org/wiki/27_th%C3%A1ng_8" TargetMode="External"/><Relationship Id="rId12" Type="http://schemas.openxmlformats.org/officeDocument/2006/relationships/hyperlink" Target="http://vi.wikipedia.org/w/index.php?title=B%C3%B3ng_ai_qua_th%E1%BB%81m&amp;action=edit&amp;redlink=1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vi.wikipedia.org/wiki/H%E1%BA%A3i_H%C6%B0ng" TargetMode="External"/><Relationship Id="rId11" Type="http://schemas.openxmlformats.org/officeDocument/2006/relationships/hyperlink" Target="http://vi.wikipedia.org/wiki/Nh%E1%BA%A1c_%C4%91%E1%BB%8F" TargetMode="External"/><Relationship Id="rId5" Type="http://schemas.openxmlformats.org/officeDocument/2006/relationships/hyperlink" Target="http://vi.wikipedia.org/wiki/1914" TargetMode="External"/><Relationship Id="rId10" Type="http://schemas.openxmlformats.org/officeDocument/2006/relationships/hyperlink" Target="http://vi.wikipedia.org/wiki/Nh%E1%BA%A1c_ti%E1%BB%81n_chi%E1%BA%BFn" TargetMode="External"/><Relationship Id="rId4" Type="http://schemas.openxmlformats.org/officeDocument/2006/relationships/hyperlink" Target="http://vi.wikipedia.org/wiki/20_th%C3%A1ng_6" TargetMode="External"/><Relationship Id="rId9" Type="http://schemas.openxmlformats.org/officeDocument/2006/relationships/hyperlink" Target="http://vi.wikipedia.org/wiki/H%C3%A0_N%E1%BB%99i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EJ14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32803" name="Picture 3" descr="Entertainment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7025"/>
            <a:ext cx="1828800" cy="14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4" name="Picture 4" descr="Entertainment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14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5" name="Picture 5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4384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6" name="Picture 6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8006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7" name="Picture 7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096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8" name="Picture 8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858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9" name="Picture 9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38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10" name="Picture 10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600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11" name="Picture 11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12" name="Picture 1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13" name="Picture 13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91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14" name="Picture 14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815" name="WordArt 15"/>
          <p:cNvSpPr>
            <a:spLocks noChangeArrowheads="1" noChangeShapeType="1" noTextEdit="1"/>
          </p:cNvSpPr>
          <p:nvPr/>
        </p:nvSpPr>
        <p:spPr bwMode="auto">
          <a:xfrm>
            <a:off x="1143000" y="2133600"/>
            <a:ext cx="6477000" cy="1981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CHÀO MỪNG CÁC THẦY CÔ GIÁO </a:t>
            </a:r>
          </a:p>
          <a:p>
            <a:pPr algn="ctr"/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VỀ DỰ GIỜ HÔM NAY </a:t>
            </a:r>
          </a:p>
        </p:txBody>
      </p:sp>
      <p:sp>
        <p:nvSpPr>
          <p:cNvPr id="16" name="AutoShape 11"/>
          <p:cNvSpPr>
            <a:spLocks noEditPoints="1" noChangeArrowheads="1"/>
          </p:cNvSpPr>
          <p:nvPr/>
        </p:nvSpPr>
        <p:spPr bwMode="auto">
          <a:xfrm rot="19938815">
            <a:off x="1506301" y="3910524"/>
            <a:ext cx="609600" cy="1209688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0907">
            <a:off x="6159057" y="1104900"/>
            <a:ext cx="14382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544498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32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32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32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3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32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332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9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9" y="-30707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33535" r="13393" b="43890"/>
          <a:stretch/>
        </p:blipFill>
        <p:spPr bwMode="auto">
          <a:xfrm>
            <a:off x="18197" y="1746912"/>
            <a:ext cx="9125803" cy="191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799" y="64186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au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0400" y="357391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t="12890" r="15997" b="64844"/>
          <a:stretch/>
        </p:blipFill>
        <p:spPr bwMode="auto">
          <a:xfrm>
            <a:off x="-2" y="1492153"/>
            <a:ext cx="9109883" cy="208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8200" y="685800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1, 2: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33535" r="13393" b="43890"/>
          <a:stretch/>
        </p:blipFill>
        <p:spPr bwMode="auto">
          <a:xfrm>
            <a:off x="22746" y="3450609"/>
            <a:ext cx="9125803" cy="213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6943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55923" r="16042" b="27659"/>
          <a:stretch/>
        </p:blipFill>
        <p:spPr bwMode="auto">
          <a:xfrm>
            <a:off x="9099" y="1828800"/>
            <a:ext cx="9134902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75033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au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351683"/>
            <a:ext cx="533400" cy="5174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06686" y="2712492"/>
            <a:ext cx="312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8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788706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571" r="-9179" b="32714"/>
          <a:stretch/>
        </p:blipFill>
        <p:spPr bwMode="auto">
          <a:xfrm>
            <a:off x="0" y="1549021"/>
            <a:ext cx="10058400" cy="254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u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1800" y="320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6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066800" y="6858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3,4: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55923" r="16042" b="27659"/>
          <a:stretch/>
        </p:blipFill>
        <p:spPr bwMode="auto">
          <a:xfrm>
            <a:off x="40943" y="1600200"/>
            <a:ext cx="913490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" t="73047" r="15666" b="9375"/>
          <a:stretch/>
        </p:blipFill>
        <p:spPr bwMode="auto">
          <a:xfrm>
            <a:off x="0" y="3276600"/>
            <a:ext cx="917584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54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pattn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800" y="0"/>
            <a:ext cx="9677400" cy="7086600"/>
          </a:xfrm>
        </p:spPr>
      </p:pic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533400" y="1524000"/>
            <a:ext cx="723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Hát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kết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hợp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gõ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đệm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phách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12324" name="Rectangle 4"/>
          <p:cNvSpPr>
            <a:spLocks noChangeArrowheads="1"/>
          </p:cNvSpPr>
          <p:nvPr/>
        </p:nvSpPr>
        <p:spPr bwMode="auto">
          <a:xfrm>
            <a:off x="762000" y="2819400"/>
            <a:ext cx="800100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FF"/>
                </a:solidFill>
              </a:rPr>
              <a:t>Một ông sao sáng hai ông sáng sao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FF"/>
                </a:solidFill>
              </a:rPr>
              <a:t/>
            </a:r>
            <a:br>
              <a:rPr lang="vi-VN" sz="2800" dirty="0">
                <a:solidFill>
                  <a:srgbClr val="0000FF"/>
                </a:solidFill>
              </a:rPr>
            </a:br>
            <a:r>
              <a:rPr lang="vi-VN" sz="2800" dirty="0">
                <a:solidFill>
                  <a:srgbClr val="0000FF"/>
                </a:solidFill>
              </a:rPr>
              <a:t>Ba ông sao sáng, sáng chiếu muôn ánh vàng </a:t>
            </a:r>
            <a:br>
              <a:rPr lang="vi-VN" sz="2800" dirty="0">
                <a:solidFill>
                  <a:srgbClr val="0000FF"/>
                </a:solidFill>
              </a:rPr>
            </a:br>
            <a:endParaRPr lang="vi-VN" sz="2800" dirty="0">
              <a:solidFill>
                <a:srgbClr val="0000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FF"/>
                </a:solidFill>
              </a:rPr>
              <a:t>Bốn ông sáng</a:t>
            </a:r>
            <a:r>
              <a:rPr lang="vi-VN" dirty="0">
                <a:solidFill>
                  <a:srgbClr val="FFFFFF"/>
                </a:solidFill>
              </a:rPr>
              <a:t> </a:t>
            </a:r>
            <a:r>
              <a:rPr lang="vi-VN" sz="2800" dirty="0">
                <a:solidFill>
                  <a:srgbClr val="0000FF"/>
                </a:solidFill>
              </a:rPr>
              <a:t>sao, kìa năm ông sao sáng </a:t>
            </a:r>
            <a:br>
              <a:rPr lang="vi-VN" sz="2800" dirty="0">
                <a:solidFill>
                  <a:srgbClr val="0000FF"/>
                </a:solidFill>
              </a:rPr>
            </a:br>
            <a:endParaRPr lang="vi-VN" sz="2800" dirty="0">
              <a:solidFill>
                <a:srgbClr val="0000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FF"/>
                </a:solidFill>
              </a:rPr>
              <a:t>Kìa sáu ông sáng sao, trên trời cao.</a:t>
            </a:r>
            <a:r>
              <a:rPr lang="vi-VN" dirty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12325" name="Text Box 5"/>
          <p:cNvSpPr txBox="1">
            <a:spLocks noChangeArrowheads="1"/>
          </p:cNvSpPr>
          <p:nvPr/>
        </p:nvSpPr>
        <p:spPr bwMode="auto">
          <a:xfrm>
            <a:off x="914400" y="4114800"/>
            <a:ext cx="701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dirty="0">
                <a:solidFill>
                  <a:srgbClr val="CC1C0A"/>
                </a:solidFill>
              </a:rPr>
              <a:t>X     x        </a:t>
            </a:r>
            <a:r>
              <a:rPr lang="en-US" dirty="0" smtClean="0">
                <a:solidFill>
                  <a:srgbClr val="CC1C0A"/>
                </a:solidFill>
              </a:rPr>
              <a:t>  </a:t>
            </a:r>
            <a:r>
              <a:rPr lang="vi-VN" dirty="0" smtClean="0">
                <a:solidFill>
                  <a:srgbClr val="CC1C0A"/>
                </a:solidFill>
              </a:rPr>
              <a:t>x         </a:t>
            </a:r>
            <a:r>
              <a:rPr lang="vi-VN" dirty="0">
                <a:solidFill>
                  <a:srgbClr val="CC1C0A"/>
                </a:solidFill>
              </a:rPr>
              <a:t>xx             x           x         </a:t>
            </a:r>
            <a:r>
              <a:rPr lang="en-US" dirty="0" smtClean="0">
                <a:solidFill>
                  <a:srgbClr val="CC1C0A"/>
                </a:solidFill>
              </a:rPr>
              <a:t>       </a:t>
            </a:r>
            <a:r>
              <a:rPr lang="vi-VN" dirty="0" smtClean="0">
                <a:solidFill>
                  <a:srgbClr val="CC1C0A"/>
                </a:solidFill>
              </a:rPr>
              <a:t> </a:t>
            </a:r>
            <a:r>
              <a:rPr lang="vi-VN" dirty="0">
                <a:solidFill>
                  <a:srgbClr val="CC1C0A"/>
                </a:solidFill>
              </a:rPr>
              <a:t>x           x        xxx </a:t>
            </a:r>
          </a:p>
        </p:txBody>
      </p:sp>
      <p:sp>
        <p:nvSpPr>
          <p:cNvPr id="312326" name="Text Box 6"/>
          <p:cNvSpPr txBox="1">
            <a:spLocks noChangeArrowheads="1"/>
          </p:cNvSpPr>
          <p:nvPr/>
        </p:nvSpPr>
        <p:spPr bwMode="auto">
          <a:xfrm>
            <a:off x="914400" y="3200400"/>
            <a:ext cx="701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CC1C0A"/>
                </a:solidFill>
              </a:rPr>
              <a:t>  </a:t>
            </a:r>
            <a:r>
              <a:rPr lang="vi-VN" dirty="0" smtClean="0">
                <a:solidFill>
                  <a:srgbClr val="CC1C0A"/>
                </a:solidFill>
              </a:rPr>
              <a:t>X       </a:t>
            </a:r>
            <a:r>
              <a:rPr lang="vi-VN" dirty="0">
                <a:solidFill>
                  <a:srgbClr val="CC1C0A"/>
                </a:solidFill>
              </a:rPr>
              <a:t>x        x        </a:t>
            </a:r>
            <a:r>
              <a:rPr lang="en-US" dirty="0" smtClean="0">
                <a:solidFill>
                  <a:srgbClr val="CC1C0A"/>
                </a:solidFill>
              </a:rPr>
              <a:t> </a:t>
            </a:r>
            <a:r>
              <a:rPr lang="vi-VN" dirty="0" smtClean="0">
                <a:solidFill>
                  <a:srgbClr val="CC1C0A"/>
                </a:solidFill>
              </a:rPr>
              <a:t> </a:t>
            </a:r>
            <a:r>
              <a:rPr lang="vi-VN" dirty="0">
                <a:solidFill>
                  <a:srgbClr val="CC1C0A"/>
                </a:solidFill>
              </a:rPr>
              <a:t>xx        </a:t>
            </a:r>
            <a:r>
              <a:rPr lang="vi-VN" dirty="0" smtClean="0">
                <a:solidFill>
                  <a:srgbClr val="CC1C0A"/>
                </a:solidFill>
              </a:rPr>
              <a:t> </a:t>
            </a:r>
            <a:r>
              <a:rPr lang="vi-VN" dirty="0">
                <a:solidFill>
                  <a:srgbClr val="CC1C0A"/>
                </a:solidFill>
              </a:rPr>
              <a:t>x   </a:t>
            </a:r>
            <a:r>
              <a:rPr lang="vi-VN" dirty="0" smtClean="0">
                <a:solidFill>
                  <a:srgbClr val="CC1C0A"/>
                </a:solidFill>
              </a:rPr>
              <a:t>   </a:t>
            </a:r>
            <a:r>
              <a:rPr lang="en-US" dirty="0" smtClean="0">
                <a:solidFill>
                  <a:srgbClr val="CC1C0A"/>
                </a:solidFill>
              </a:rPr>
              <a:t> </a:t>
            </a:r>
            <a:r>
              <a:rPr lang="vi-VN" dirty="0" smtClean="0">
                <a:solidFill>
                  <a:srgbClr val="CC1C0A"/>
                </a:solidFill>
              </a:rPr>
              <a:t>xx        </a:t>
            </a:r>
            <a:r>
              <a:rPr lang="en-US" dirty="0" smtClean="0">
                <a:solidFill>
                  <a:srgbClr val="CC1C0A"/>
                </a:solidFill>
              </a:rPr>
              <a:t>    </a:t>
            </a:r>
            <a:r>
              <a:rPr lang="vi-VN" dirty="0" smtClean="0">
                <a:solidFill>
                  <a:srgbClr val="CC1C0A"/>
                </a:solidFill>
              </a:rPr>
              <a:t>x        </a:t>
            </a:r>
            <a:r>
              <a:rPr lang="vi-VN" dirty="0">
                <a:solidFill>
                  <a:srgbClr val="CC1C0A"/>
                </a:solidFill>
              </a:rPr>
              <a:t>xxx </a:t>
            </a:r>
          </a:p>
        </p:txBody>
      </p:sp>
      <p:sp>
        <p:nvSpPr>
          <p:cNvPr id="312327" name="Text Box 7"/>
          <p:cNvSpPr txBox="1">
            <a:spLocks noChangeArrowheads="1"/>
          </p:cNvSpPr>
          <p:nvPr/>
        </p:nvSpPr>
        <p:spPr bwMode="auto">
          <a:xfrm>
            <a:off x="838200" y="4953000"/>
            <a:ext cx="647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dirty="0">
                <a:solidFill>
                  <a:srgbClr val="CC1C0A"/>
                </a:solidFill>
              </a:rPr>
              <a:t> X      </a:t>
            </a:r>
            <a:r>
              <a:rPr lang="en-US" dirty="0" smtClean="0">
                <a:solidFill>
                  <a:srgbClr val="CC1C0A"/>
                </a:solidFill>
              </a:rPr>
              <a:t>     </a:t>
            </a:r>
            <a:r>
              <a:rPr lang="vi-VN" dirty="0" smtClean="0">
                <a:solidFill>
                  <a:srgbClr val="CC1C0A"/>
                </a:solidFill>
              </a:rPr>
              <a:t>x           </a:t>
            </a:r>
            <a:r>
              <a:rPr lang="vi-VN" dirty="0">
                <a:solidFill>
                  <a:srgbClr val="CC1C0A"/>
                </a:solidFill>
              </a:rPr>
              <a:t>x        x x       x        </a:t>
            </a:r>
            <a:r>
              <a:rPr lang="en-US" dirty="0" smtClean="0">
                <a:solidFill>
                  <a:srgbClr val="CC1C0A"/>
                </a:solidFill>
              </a:rPr>
              <a:t>    </a:t>
            </a:r>
            <a:r>
              <a:rPr lang="vi-VN" dirty="0" smtClean="0">
                <a:solidFill>
                  <a:srgbClr val="CC1C0A"/>
                </a:solidFill>
              </a:rPr>
              <a:t>x        </a:t>
            </a:r>
            <a:r>
              <a:rPr lang="vi-VN" dirty="0">
                <a:solidFill>
                  <a:srgbClr val="CC1C0A"/>
                </a:solidFill>
              </a:rPr>
              <a:t>x        x        xx</a:t>
            </a:r>
          </a:p>
        </p:txBody>
      </p:sp>
      <p:sp>
        <p:nvSpPr>
          <p:cNvPr id="312328" name="Text Box 8"/>
          <p:cNvSpPr txBox="1">
            <a:spLocks noChangeArrowheads="1"/>
          </p:cNvSpPr>
          <p:nvPr/>
        </p:nvSpPr>
        <p:spPr bwMode="auto">
          <a:xfrm>
            <a:off x="838200" y="5943600"/>
            <a:ext cx="563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dirty="0">
                <a:solidFill>
                  <a:srgbClr val="CC1C0A"/>
                </a:solidFill>
              </a:rPr>
              <a:t>  X      x       </a:t>
            </a:r>
            <a:r>
              <a:rPr lang="en-US" dirty="0" smtClean="0">
                <a:solidFill>
                  <a:srgbClr val="CC1C0A"/>
                </a:solidFill>
              </a:rPr>
              <a:t>   </a:t>
            </a:r>
            <a:r>
              <a:rPr lang="vi-VN" dirty="0" smtClean="0">
                <a:solidFill>
                  <a:srgbClr val="CC1C0A"/>
                </a:solidFill>
              </a:rPr>
              <a:t>x        </a:t>
            </a:r>
            <a:r>
              <a:rPr lang="vi-VN" dirty="0">
                <a:solidFill>
                  <a:srgbClr val="CC1C0A"/>
                </a:solidFill>
              </a:rPr>
              <a:t>x        </a:t>
            </a:r>
            <a:r>
              <a:rPr lang="vi-VN" dirty="0" smtClean="0">
                <a:solidFill>
                  <a:srgbClr val="CC1C0A"/>
                </a:solidFill>
              </a:rPr>
              <a:t> </a:t>
            </a:r>
            <a:r>
              <a:rPr lang="vi-VN" dirty="0">
                <a:solidFill>
                  <a:srgbClr val="CC1C0A"/>
                </a:solidFill>
              </a:rPr>
              <a:t>xxx       </a:t>
            </a:r>
            <a:r>
              <a:rPr lang="en-US" dirty="0" smtClean="0">
                <a:solidFill>
                  <a:srgbClr val="CC1C0A"/>
                </a:solidFill>
              </a:rPr>
              <a:t>   </a:t>
            </a:r>
            <a:r>
              <a:rPr lang="vi-VN" dirty="0" smtClean="0">
                <a:solidFill>
                  <a:srgbClr val="CC1C0A"/>
                </a:solidFill>
              </a:rPr>
              <a:t> x </a:t>
            </a:r>
            <a:r>
              <a:rPr lang="vi-VN" dirty="0">
                <a:solidFill>
                  <a:srgbClr val="CC1C0A"/>
                </a:solidFill>
              </a:rPr>
              <a:t>x       x  </a:t>
            </a:r>
            <a:r>
              <a:rPr lang="vi-VN" dirty="0" smtClean="0">
                <a:solidFill>
                  <a:srgbClr val="CC1C0A"/>
                </a:solidFill>
              </a:rPr>
              <a:t>   xxx    </a:t>
            </a:r>
            <a:endParaRPr lang="vi-VN" dirty="0">
              <a:solidFill>
                <a:srgbClr val="CC1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3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9" name="Text Box 53"/>
          <p:cNvSpPr txBox="1">
            <a:spLocks noChangeArrowheads="1"/>
          </p:cNvSpPr>
          <p:nvPr/>
        </p:nvSpPr>
        <p:spPr bwMode="auto">
          <a:xfrm>
            <a:off x="104775" y="609600"/>
            <a:ext cx="89154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Xin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chân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thành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cảm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ơn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các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thầy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cô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cs typeface="Arial" charset="0"/>
              </a:rPr>
              <a:t>giáo</a:t>
            </a:r>
            <a:r>
              <a:rPr lang="en-US" sz="2800" b="1" dirty="0" smtClean="0">
                <a:solidFill>
                  <a:srgbClr val="3333FF"/>
                </a:solidFill>
                <a:cs typeface="Arial" charset="0"/>
              </a:rPr>
              <a:t>.</a:t>
            </a:r>
            <a:endParaRPr lang="en-US" sz="2800" b="1" dirty="0">
              <a:solidFill>
                <a:srgbClr val="3333FF"/>
              </a:solidFill>
              <a:cs typeface="Arial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Chúc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các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thầy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cô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giáo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mạnh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khỏe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, </a:t>
            </a:r>
            <a:r>
              <a:rPr lang="en-US" sz="2800" b="1" dirty="0" err="1">
                <a:solidFill>
                  <a:srgbClr val="3333FF"/>
                </a:solidFill>
                <a:cs typeface="Arial" charset="0"/>
              </a:rPr>
              <a:t>hạnh</a:t>
            </a:r>
            <a:r>
              <a:rPr lang="en-US" sz="2800" b="1" dirty="0">
                <a:solidFill>
                  <a:srgbClr val="3333FF"/>
                </a:solidFill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cs typeface="Arial" charset="0"/>
              </a:rPr>
              <a:t>phúc</a:t>
            </a:r>
            <a:r>
              <a:rPr lang="en-US" sz="2800" b="1" dirty="0" smtClean="0">
                <a:solidFill>
                  <a:srgbClr val="3333FF"/>
                </a:solidFill>
                <a:cs typeface="Arial" charset="0"/>
              </a:rPr>
              <a:t>.</a:t>
            </a:r>
            <a:endParaRPr lang="en-US" sz="2800" b="1" dirty="0">
              <a:solidFill>
                <a:srgbClr val="3333FF"/>
              </a:solidFill>
              <a:cs typeface="Arial" charset="0"/>
            </a:endParaRP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>
            <a:off x="1600200" y="3048000"/>
            <a:ext cx="5867400" cy="3810000"/>
            <a:chOff x="204" y="0"/>
            <a:chExt cx="2457" cy="2087"/>
          </a:xfrm>
        </p:grpSpPr>
        <p:grpSp>
          <p:nvGrpSpPr>
            <p:cNvPr id="5124" name="Group 4"/>
            <p:cNvGrpSpPr>
              <a:grpSpLocks/>
            </p:cNvGrpSpPr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5125" name="Picture 5" descr="BIRTHD~3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126" name="Group 6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5127" name="AutoShape 7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4800">
                    <a:solidFill>
                      <a:srgbClr val="0000CC"/>
                    </a:solidFill>
                    <a:latin typeface=".VnTifani HeavyH" pitchFamily="34" charset="0"/>
                    <a:cs typeface="Arial" charset="0"/>
                  </a:endParaRPr>
                </a:p>
              </p:txBody>
            </p:sp>
            <p:sp>
              <p:nvSpPr>
                <p:cNvPr id="5128" name="Freeform 8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50" name="Text Box 54"/>
          <p:cNvSpPr txBox="1">
            <a:spLocks noChangeArrowheads="1"/>
          </p:cNvSpPr>
          <p:nvPr/>
        </p:nvSpPr>
        <p:spPr bwMode="auto">
          <a:xfrm>
            <a:off x="304800" y="1905000"/>
            <a:ext cx="8458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3200">
                <a:solidFill>
                  <a:srgbClr val="FF0066"/>
                </a:solidFill>
                <a:latin typeface="VNI-Book" pitchFamily="2" charset="0"/>
                <a:cs typeface="Arial" charset="0"/>
              </a:rPr>
              <a:t>   </a:t>
            </a:r>
            <a:r>
              <a:rPr lang="en-US" sz="3200">
                <a:solidFill>
                  <a:srgbClr val="FF0066"/>
                </a:solidFill>
                <a:cs typeface="Arial" charset="0"/>
              </a:rPr>
              <a:t>Chúc các em học sinh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3200">
                <a:solidFill>
                  <a:srgbClr val="FF0066"/>
                </a:solidFill>
                <a:cs typeface="Arial" charset="0"/>
              </a:rPr>
              <a:t> chăm ngoan, học giỏi</a:t>
            </a:r>
            <a:endParaRPr lang="en-US" sz="2400">
              <a:solidFill>
                <a:srgbClr val="FF0066"/>
              </a:solidFill>
              <a:latin typeface="VNI-Book" pitchFamily="2" charset="0"/>
              <a:cs typeface="Arial" charset="0"/>
            </a:endParaRPr>
          </a:p>
        </p:txBody>
      </p:sp>
      <p:grpSp>
        <p:nvGrpSpPr>
          <p:cNvPr id="5131" name="Group 11"/>
          <p:cNvGrpSpPr>
            <a:grpSpLocks/>
          </p:cNvGrpSpPr>
          <p:nvPr/>
        </p:nvGrpSpPr>
        <p:grpSpPr bwMode="auto">
          <a:xfrm rot="10800000">
            <a:off x="-19050" y="2895600"/>
            <a:ext cx="3752850" cy="3984625"/>
            <a:chOff x="3936" y="-15"/>
            <a:chExt cx="1817" cy="1788"/>
          </a:xfrm>
        </p:grpSpPr>
        <p:pic>
          <p:nvPicPr>
            <p:cNvPr id="5132" name="Picture 12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13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14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35" name="Group 11"/>
          <p:cNvGrpSpPr>
            <a:grpSpLocks/>
          </p:cNvGrpSpPr>
          <p:nvPr/>
        </p:nvGrpSpPr>
        <p:grpSpPr bwMode="auto">
          <a:xfrm rot="5400000">
            <a:off x="5275263" y="2989262"/>
            <a:ext cx="3752850" cy="3984625"/>
            <a:chOff x="3936" y="-15"/>
            <a:chExt cx="1817" cy="1788"/>
          </a:xfrm>
        </p:grpSpPr>
        <p:pic>
          <p:nvPicPr>
            <p:cNvPr id="5136" name="Picture 12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13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Picture 14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39" name="Group 11"/>
          <p:cNvGrpSpPr>
            <a:grpSpLocks/>
          </p:cNvGrpSpPr>
          <p:nvPr/>
        </p:nvGrpSpPr>
        <p:grpSpPr bwMode="auto">
          <a:xfrm rot="16200000">
            <a:off x="-857250" y="800100"/>
            <a:ext cx="3657600" cy="2057400"/>
            <a:chOff x="3936" y="-15"/>
            <a:chExt cx="1817" cy="1788"/>
          </a:xfrm>
        </p:grpSpPr>
        <p:pic>
          <p:nvPicPr>
            <p:cNvPr id="5140" name="Picture 12" descr="hoa-hong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1" name="Picture 13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Picture 14" descr="hoa-d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85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989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762000"/>
            <a:ext cx="26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762000"/>
            <a:ext cx="2060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CA ĐI HỌC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1302603"/>
            <a:ext cx="253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giả</a:t>
            </a:r>
            <a:r>
              <a:rPr lang="en-US" dirty="0" smtClean="0"/>
              <a:t>: </a:t>
            </a:r>
            <a:r>
              <a:rPr lang="en-US" b="1" dirty="0" err="1" smtClean="0">
                <a:solidFill>
                  <a:srgbClr val="FF0000"/>
                </a:solidFill>
              </a:rPr>
              <a:t>Phạm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Trần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Bảng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82" y="2082491"/>
            <a:ext cx="5181600" cy="394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6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50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>
              <a:cs typeface="Arial" charset="0"/>
            </a:endParaRPr>
          </a:p>
        </p:txBody>
      </p: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>
              <a:cs typeface="Arial" charset="0"/>
            </a:endParaRPr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381000" y="5181600"/>
            <a:ext cx="1219200" cy="1120775"/>
          </a:xfrm>
          <a:prstGeom prst="star32">
            <a:avLst>
              <a:gd name="adj" fmla="val 15102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.VnMonotype corsivaH" pitchFamily="34" charset="0"/>
              <a:cs typeface="Arial" charset="0"/>
            </a:endParaRPr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7239000" y="0"/>
            <a:ext cx="1676400" cy="16002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.VnMonotype corsivaH" pitchFamily="34" charset="0"/>
              <a:cs typeface="Arial" charset="0"/>
            </a:endParaRPr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304800" y="0"/>
            <a:ext cx="1676400" cy="16002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.VnMonotype corsivaH" pitchFamily="34" charset="0"/>
              <a:cs typeface="Arial" charset="0"/>
            </a:endParaRPr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7200900" y="5245100"/>
            <a:ext cx="1163638" cy="10668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latin typeface=".VnMonotype corsivaH" pitchFamily="34" charset="0"/>
              <a:cs typeface="Arial" charset="0"/>
            </a:endParaRPr>
          </a:p>
        </p:txBody>
      </p:sp>
      <p:pic>
        <p:nvPicPr>
          <p:cNvPr id="3081" name="Picture 18" descr="COMMLINE"/>
          <p:cNvPicPr>
            <a:picLocks noChangeAspect="1" noChangeArrowheads="1"/>
          </p:cNvPicPr>
          <p:nvPr/>
        </p:nvPicPr>
        <p:blipFill>
          <a:blip r:embed="rId3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6397625"/>
            <a:ext cx="57150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49503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68" y="3886200"/>
            <a:ext cx="3352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/>
          <p:cNvSpPr>
            <a:spLocks noEditPoints="1" noChangeArrowheads="1"/>
          </p:cNvSpPr>
          <p:nvPr/>
        </p:nvSpPr>
        <p:spPr bwMode="auto">
          <a:xfrm rot="1215287">
            <a:off x="662131" y="3403481"/>
            <a:ext cx="609600" cy="1285875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AutoShape 12"/>
          <p:cNvSpPr>
            <a:spLocks noEditPoints="1" noChangeArrowheads="1"/>
          </p:cNvSpPr>
          <p:nvPr/>
        </p:nvSpPr>
        <p:spPr bwMode="auto">
          <a:xfrm rot="-24770365">
            <a:off x="2381250" y="4933950"/>
            <a:ext cx="609600" cy="9525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9525" cap="rnd">
            <a:solidFill>
              <a:srgbClr val="FF00FF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AutoShape 13"/>
          <p:cNvSpPr>
            <a:spLocks noEditPoints="1" noChangeArrowheads="1"/>
          </p:cNvSpPr>
          <p:nvPr/>
        </p:nvSpPr>
        <p:spPr bwMode="auto">
          <a:xfrm rot="-24770365">
            <a:off x="7520781" y="2690019"/>
            <a:ext cx="884238" cy="12954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0">
            <a:solidFill>
              <a:srgbClr val="FFFF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87" name="WordArt 15"/>
          <p:cNvSpPr>
            <a:spLocks noChangeArrowheads="1" noChangeShapeType="1" noTextEdit="1"/>
          </p:cNvSpPr>
          <p:nvPr/>
        </p:nvSpPr>
        <p:spPr bwMode="auto">
          <a:xfrm>
            <a:off x="3405188" y="366713"/>
            <a:ext cx="23622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MÔN ÂM NHẠC</a:t>
            </a:r>
          </a:p>
        </p:txBody>
      </p:sp>
      <p:sp>
        <p:nvSpPr>
          <p:cNvPr id="3088" name="WordArt 16" descr="Paper bag"/>
          <p:cNvSpPr>
            <a:spLocks noChangeArrowheads="1" noChangeShapeType="1" noTextEdit="1"/>
          </p:cNvSpPr>
          <p:nvPr/>
        </p:nvSpPr>
        <p:spPr bwMode="auto">
          <a:xfrm>
            <a:off x="2832100" y="5562600"/>
            <a:ext cx="43338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VNI-Present"/>
            </a:endParaRPr>
          </a:p>
        </p:txBody>
      </p:sp>
      <p:pic>
        <p:nvPicPr>
          <p:cNvPr id="309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04" r="29436"/>
          <a:stretch>
            <a:fillRect/>
          </a:stretch>
        </p:blipFill>
        <p:spPr bwMode="auto">
          <a:xfrm>
            <a:off x="0" y="4495800"/>
            <a:ext cx="2133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5634"/>
          <a:stretch>
            <a:fillRect/>
          </a:stretch>
        </p:blipFill>
        <p:spPr bwMode="auto">
          <a:xfrm>
            <a:off x="6124575" y="3162300"/>
            <a:ext cx="30480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" name="WordArt 20"/>
          <p:cNvSpPr>
            <a:spLocks noChangeArrowheads="1" noChangeShapeType="1" noTextEdit="1"/>
          </p:cNvSpPr>
          <p:nvPr/>
        </p:nvSpPr>
        <p:spPr bwMode="auto">
          <a:xfrm>
            <a:off x="3505200" y="1333500"/>
            <a:ext cx="2133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LỚP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7087" y="2392859"/>
            <a:ext cx="325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800" y="2348892"/>
            <a:ext cx="56592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HÁT: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ĐẾM SAO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15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NHAC CHAO MUNG.wav"/>
          </p:stSnd>
        </p:sndAc>
      </p:transition>
    </mc:Choice>
    <mc:Fallback xmlns="">
      <p:transition>
        <p:sndAc>
          <p:stSnd>
            <p:snd r:embed="rId8" name="NHAC CHAO MU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3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9" presetClass="entr" presetSubtype="1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9" presetClass="entr" presetSubtype="5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9" presetClass="entr" presetSubtype="1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200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72 -0.00463 C 0.03229 0.24838 0.12431 0.50139 0.11736 0.30926 C 0.11042 0.11713 -0.16146 -1.03704 -0.10139 -1.15741 C -0.04132 -1.27778 0.35104 -0.46528 0.47778 -0.41296 C 0.60451 -0.36065 0.76875 -0.83565 0.65903 -0.84352 C 0.54931 -0.85139 -0.13403 -0.63333 -0.18056 -0.46019 C -0.22708 -0.28704 0.21458 0.15463 0.37986 0.19537 C 0.54514 0.23611 0.82951 -0.12546 0.81111 -0.21574 C 0.79271 -0.30602 0.35556 -0.22361 0.26944 -0.3463 C 0.18333 -0.46898 0.1816 -0.95093 0.29444 -0.95185 C 0.40729 -0.95278 0.96215 -0.59074 0.94653 -0.35185 C 0.9309 -0.11296 0.325 0.34259 0.20069 0.48148 " pathEditMode="relative" rAng="0" ptsTypes="aaaaaaaaaaaA">
                                      <p:cBhvr>
                                        <p:cTn id="4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26" y="-3835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9" presetClass="entr" presetSubtype="5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 animBg="1"/>
      <p:bldP spid="3082" grpId="1" animBg="1"/>
      <p:bldP spid="3083" grpId="0" animBg="1"/>
      <p:bldP spid="3083" grpId="1" animBg="1"/>
      <p:bldP spid="3084" grpId="0" animBg="1"/>
      <p:bldP spid="3084" grpId="1" animBg="1"/>
      <p:bldP spid="3085" grpId="0" animBg="1"/>
      <p:bldP spid="3085" grpId="1" animBg="1"/>
      <p:bldP spid="3" grpId="0" animBg="1"/>
      <p:bldP spid="4" grpId="0" animBg="1"/>
      <p:bldP spid="4" grpId="1" animBg="1"/>
      <p:bldP spid="4" grpId="2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Picture 10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06" y="1447800"/>
            <a:ext cx="3830638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343400" y="1212849"/>
            <a:ext cx="4994275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-NTime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-NTime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-NTime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-NTime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-NTime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-NTime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-NTime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-NTime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-NTime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1800" b="1" dirty="0">
                <a:latin typeface="+mj-lt"/>
                <a:cs typeface="Times New Roman" pitchFamily="18" charset="0"/>
              </a:rPr>
              <a:t>Tên thật : </a:t>
            </a:r>
            <a:r>
              <a:rPr lang="vi-VN" sz="1800" b="1" dirty="0">
                <a:solidFill>
                  <a:srgbClr val="00B050"/>
                </a:solidFill>
                <a:latin typeface="+mj-lt"/>
                <a:cs typeface="Times New Roman" pitchFamily="18" charset="0"/>
              </a:rPr>
              <a:t>Mai Văn Chung</a:t>
            </a:r>
          </a:p>
          <a:p>
            <a:pPr eaLnBrk="1" hangingPunct="1">
              <a:spcBef>
                <a:spcPct val="50000"/>
              </a:spcBef>
            </a:pPr>
            <a:r>
              <a:rPr lang="vi-VN" sz="1800" b="1" dirty="0">
                <a:latin typeface="+mj-lt"/>
                <a:cs typeface="Times New Roman" pitchFamily="18" charset="0"/>
              </a:rPr>
              <a:t>Ngày sinh :</a:t>
            </a:r>
            <a:r>
              <a:rPr lang="vi-VN" sz="1800" dirty="0">
                <a:latin typeface="+mj-lt"/>
                <a:cs typeface="Times New Roman" pitchFamily="18" charset="0"/>
                <a:hlinkClick r:id="rId4" tooltip="20 tháng 6"/>
              </a:rPr>
              <a:t>20 tháng 6</a:t>
            </a:r>
            <a:r>
              <a:rPr lang="vi-VN" sz="1800" dirty="0">
                <a:latin typeface="+mj-lt"/>
                <a:cs typeface="Times New Roman" pitchFamily="18" charset="0"/>
              </a:rPr>
              <a:t>, </a:t>
            </a:r>
            <a:r>
              <a:rPr lang="vi-VN" sz="1800" dirty="0">
                <a:latin typeface="+mj-lt"/>
                <a:cs typeface="Times New Roman" pitchFamily="18" charset="0"/>
                <a:hlinkClick r:id="rId5" tooltip="1914"/>
              </a:rPr>
              <a:t>1914</a:t>
            </a:r>
            <a:r>
              <a:rPr lang="vi-VN" sz="1800" dirty="0">
                <a:latin typeface="+mj-lt"/>
                <a:cs typeface="Times New Roman" pitchFamily="18" charset="0"/>
              </a:rPr>
              <a:t/>
            </a:r>
            <a:br>
              <a:rPr lang="vi-VN" sz="1800" dirty="0">
                <a:latin typeface="+mj-lt"/>
                <a:cs typeface="Times New Roman" pitchFamily="18" charset="0"/>
              </a:rPr>
            </a:br>
            <a:r>
              <a:rPr lang="vi-VN" sz="1800" dirty="0">
                <a:latin typeface="+mj-lt"/>
                <a:cs typeface="Times New Roman" pitchFamily="18" charset="0"/>
              </a:rPr>
              <a:t>tại </a:t>
            </a:r>
            <a:r>
              <a:rPr lang="vi-VN" sz="1800" dirty="0">
                <a:latin typeface="+mj-lt"/>
                <a:cs typeface="Times New Roman" pitchFamily="18" charset="0"/>
                <a:hlinkClick r:id="rId6" tooltip="Hải Hưng"/>
              </a:rPr>
              <a:t>Hải Hưng</a:t>
            </a:r>
            <a:endParaRPr lang="vi-VN" sz="1800" dirty="0">
              <a:latin typeface="+mj-lt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sz="1800" b="1" dirty="0">
                <a:latin typeface="+mj-lt"/>
                <a:cs typeface="Times New Roman" pitchFamily="18" charset="0"/>
              </a:rPr>
              <a:t>Ngày mất :</a:t>
            </a:r>
            <a:r>
              <a:rPr lang="vi-VN" sz="1800" dirty="0">
                <a:latin typeface="+mj-lt"/>
                <a:cs typeface="Times New Roman" pitchFamily="18" charset="0"/>
                <a:hlinkClick r:id="rId7" tooltip="27 tháng 8"/>
              </a:rPr>
              <a:t>27tháng </a:t>
            </a:r>
            <a:r>
              <a:rPr lang="vi-VN" sz="1800" dirty="0">
                <a:latin typeface="+mj-lt"/>
                <a:cs typeface="Times New Roman" pitchFamily="18" charset="0"/>
              </a:rPr>
              <a:t> </a:t>
            </a:r>
            <a:r>
              <a:rPr lang="vi-VN" sz="1800" dirty="0">
                <a:latin typeface="+mj-lt"/>
                <a:cs typeface="Times New Roman" pitchFamily="18" charset="0"/>
                <a:hlinkClick r:id="rId8" tooltip="1984"/>
              </a:rPr>
              <a:t>1984</a:t>
            </a:r>
            <a:r>
              <a:rPr lang="vi-VN" sz="1800" dirty="0">
                <a:latin typeface="+mj-lt"/>
                <a:cs typeface="Times New Roman" pitchFamily="18" charset="0"/>
              </a:rPr>
              <a:t> (70 tuổi)</a:t>
            </a:r>
            <a:br>
              <a:rPr lang="vi-VN" sz="1800" dirty="0">
                <a:latin typeface="+mj-lt"/>
                <a:cs typeface="Times New Roman" pitchFamily="18" charset="0"/>
              </a:rPr>
            </a:br>
            <a:r>
              <a:rPr lang="vi-VN" sz="1800" dirty="0">
                <a:latin typeface="+mj-lt"/>
                <a:cs typeface="Times New Roman" pitchFamily="18" charset="0"/>
              </a:rPr>
              <a:t> </a:t>
            </a:r>
            <a:r>
              <a:rPr lang="vi-VN" sz="1800" dirty="0">
                <a:latin typeface="+mj-lt"/>
                <a:cs typeface="Times New Roman" pitchFamily="18" charset="0"/>
                <a:hlinkClick r:id="rId9" tooltip="Hà Nội"/>
              </a:rPr>
              <a:t>Hà Nội</a:t>
            </a:r>
            <a:endParaRPr lang="vi-VN" sz="1800" dirty="0">
              <a:latin typeface="+mj-lt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sz="1800" b="1" dirty="0">
                <a:latin typeface="+mj-lt"/>
                <a:cs typeface="Times New Roman" pitchFamily="18" charset="0"/>
              </a:rPr>
              <a:t>Nghề nghiệp : Nhạc sĩ</a:t>
            </a:r>
          </a:p>
          <a:p>
            <a:pPr eaLnBrk="1" hangingPunct="1">
              <a:spcBef>
                <a:spcPct val="50000"/>
              </a:spcBef>
            </a:pPr>
            <a:r>
              <a:rPr lang="vi-VN" sz="1800" b="1" dirty="0">
                <a:latin typeface="+mj-lt"/>
                <a:cs typeface="Times New Roman" pitchFamily="18" charset="0"/>
              </a:rPr>
              <a:t>Thể </a:t>
            </a:r>
            <a:r>
              <a:rPr lang="vi-VN" sz="1800" b="1" dirty="0" smtClean="0">
                <a:latin typeface="+mj-lt"/>
                <a:cs typeface="Times New Roman" pitchFamily="18" charset="0"/>
              </a:rPr>
              <a:t>loại</a:t>
            </a:r>
            <a:r>
              <a:rPr lang="en-US" sz="1800" b="1" dirty="0" smtClean="0">
                <a:latin typeface="+mj-lt"/>
                <a:cs typeface="Times New Roman" pitchFamily="18" charset="0"/>
              </a:rPr>
              <a:t>: </a:t>
            </a:r>
            <a:r>
              <a:rPr lang="vi-VN" sz="1800" dirty="0" smtClean="0">
                <a:latin typeface="+mj-lt"/>
                <a:cs typeface="Times New Roman" pitchFamily="18" charset="0"/>
                <a:hlinkClick r:id="rId10" tooltip="Nhạc tiền chiến"/>
              </a:rPr>
              <a:t>Nhạc </a:t>
            </a:r>
            <a:r>
              <a:rPr lang="vi-VN" sz="1800" dirty="0">
                <a:latin typeface="+mj-lt"/>
                <a:cs typeface="Times New Roman" pitchFamily="18" charset="0"/>
                <a:hlinkClick r:id="rId10" tooltip="Nhạc tiền chiến"/>
              </a:rPr>
              <a:t>tiền chiến</a:t>
            </a:r>
            <a:r>
              <a:rPr lang="vi-VN" sz="1800" dirty="0">
                <a:latin typeface="+mj-lt"/>
                <a:cs typeface="Times New Roman" pitchFamily="18" charset="0"/>
              </a:rPr>
              <a:t>, </a:t>
            </a:r>
            <a:r>
              <a:rPr lang="vi-VN" sz="1800" dirty="0">
                <a:latin typeface="+mj-lt"/>
                <a:cs typeface="Times New Roman" pitchFamily="18" charset="0"/>
                <a:hlinkClick r:id="rId11" tooltip="Nhạc đỏ"/>
              </a:rPr>
              <a:t>nhạc đỏ</a:t>
            </a:r>
            <a:endParaRPr lang="vi-VN" sz="1800" dirty="0">
              <a:latin typeface="+mj-lt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sz="1800" b="1" dirty="0">
                <a:latin typeface="+mj-lt"/>
                <a:cs typeface="Times New Roman" pitchFamily="18" charset="0"/>
              </a:rPr>
              <a:t>Tác phẩm nổi </a:t>
            </a:r>
            <a:r>
              <a:rPr lang="vi-VN" sz="1800" b="1" dirty="0" smtClean="0">
                <a:latin typeface="+mj-lt"/>
                <a:cs typeface="Times New Roman" pitchFamily="18" charset="0"/>
              </a:rPr>
              <a:t>tiếng</a:t>
            </a:r>
            <a:r>
              <a:rPr lang="en-US" sz="1800" b="1" dirty="0" smtClean="0">
                <a:latin typeface="+mj-lt"/>
                <a:cs typeface="Times New Roman" pitchFamily="18" charset="0"/>
              </a:rPr>
              <a:t>: </a:t>
            </a:r>
            <a:r>
              <a:rPr lang="vi-VN" sz="1800" i="1" dirty="0" smtClean="0">
                <a:latin typeface="+mj-lt"/>
                <a:cs typeface="Times New Roman" pitchFamily="18" charset="0"/>
                <a:hlinkClick r:id="rId12" tooltip="Bóng ai qua thềm (trang chưa được viết)"/>
              </a:rPr>
              <a:t>Bóng </a:t>
            </a:r>
            <a:r>
              <a:rPr lang="vi-VN" sz="1800" i="1" dirty="0">
                <a:latin typeface="+mj-lt"/>
                <a:cs typeface="Times New Roman" pitchFamily="18" charset="0"/>
                <a:hlinkClick r:id="rId12" tooltip="Bóng ai qua thềm (trang chưa được viết)"/>
              </a:rPr>
              <a:t>ai qua thềm</a:t>
            </a:r>
            <a:r>
              <a:rPr lang="vi-VN" sz="1800" i="1" dirty="0">
                <a:latin typeface="+mj-lt"/>
                <a:cs typeface="Times New Roman" pitchFamily="18" charset="0"/>
              </a:rPr>
              <a:t>,</a:t>
            </a:r>
          </a:p>
          <a:p>
            <a:pPr eaLnBrk="1" hangingPunct="1">
              <a:spcBef>
                <a:spcPct val="50000"/>
              </a:spcBef>
            </a:pPr>
            <a:r>
              <a:rPr lang="vi-VN" sz="1800" i="1" dirty="0">
                <a:latin typeface="+mj-lt"/>
                <a:cs typeface="Times New Roman" pitchFamily="18" charset="0"/>
              </a:rPr>
              <a:t>Lì và sáo, lượn tròn lượn khéo...</a:t>
            </a:r>
          </a:p>
          <a:p>
            <a:pPr eaLnBrk="1" hangingPunct="1">
              <a:spcBef>
                <a:spcPct val="50000"/>
              </a:spcBef>
            </a:pPr>
            <a:endParaRPr lang="vi-VN" sz="1800" i="1" dirty="0">
              <a:latin typeface="+mj-lt"/>
            </a:endParaRPr>
          </a:p>
          <a:p>
            <a:pPr eaLnBrk="1" hangingPunct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39911" y="6172200"/>
            <a:ext cx="195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Chung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977" y="196334"/>
            <a:ext cx="31662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96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 flipH="1">
            <a:off x="457199" y="19633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914400"/>
            <a:ext cx="9143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chơi.Để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trời.và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baì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152400" y="3042775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3309495"/>
            <a:ext cx="89915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nhiên,thể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Sao. 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1" y="441749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solidFill>
                  <a:srgbClr val="002060"/>
                </a:solidFill>
              </a:rPr>
              <a:t>.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284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" y="-79668"/>
            <a:ext cx="9144000" cy="6830704"/>
          </a:xfrm>
        </p:spPr>
      </p:pic>
      <p:sp>
        <p:nvSpPr>
          <p:cNvPr id="5" name="TextBox 4"/>
          <p:cNvSpPr txBox="1"/>
          <p:nvPr/>
        </p:nvSpPr>
        <p:spPr>
          <a:xfrm>
            <a:off x="915537" y="194523"/>
            <a:ext cx="2364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Sao”.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t="8722" r="14861" b="8255"/>
          <a:stretch/>
        </p:blipFill>
        <p:spPr bwMode="auto">
          <a:xfrm>
            <a:off x="-3412" y="1024958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5400" y="1066800"/>
            <a:ext cx="2023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phải-Nhịp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7317" y="2391715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8697" y="3924300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27317" y="4966886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05995" y="6150114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ca bai hat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5600" y="185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1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41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5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20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752600" y="838200"/>
            <a:ext cx="5943600" cy="533400"/>
          </a:xfrm>
          <a:noFill/>
          <a:ln/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Nội 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dung bài hát nói lên điều gì?</a:t>
            </a:r>
          </a:p>
        </p:txBody>
      </p:sp>
      <p:sp>
        <p:nvSpPr>
          <p:cNvPr id="264205" name="Rectangle 13"/>
          <p:cNvSpPr>
            <a:spLocks noChangeArrowheads="1"/>
          </p:cNvSpPr>
          <p:nvPr/>
        </p:nvSpPr>
        <p:spPr bwMode="auto">
          <a:xfrm>
            <a:off x="990600" y="1960728"/>
            <a:ext cx="762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SzPct val="65000"/>
              <a:buFont typeface="Wingdings" pitchFamily="2" charset="2"/>
              <a:buNone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Nãi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lªn m¬ ư</a:t>
            </a:r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­íc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cña tuæi th¬ </a:t>
            </a:r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®ư­îc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sèng trong hoµ b×nh,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không có chiến tranh và cuộc đời vang lên tiếng hát.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36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4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4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4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4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64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642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64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64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201" grpId="0" build="p"/>
      <p:bldP spid="2642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t="12890" r="15997" b="64844"/>
          <a:stretch/>
        </p:blipFill>
        <p:spPr bwMode="auto">
          <a:xfrm>
            <a:off x="-11376" y="1886129"/>
            <a:ext cx="9144001" cy="162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8200" y="685800"/>
            <a:ext cx="21739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 startAt="2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      </a:t>
            </a:r>
            <a:r>
              <a:rPr lang="en-US" dirty="0" err="1" smtClean="0"/>
              <a:t>Câu</a:t>
            </a:r>
            <a:r>
              <a:rPr lang="en-US" dirty="0" smtClean="0"/>
              <a:t> 1:</a:t>
            </a:r>
          </a:p>
          <a:p>
            <a:endParaRPr lang="en-US" dirty="0"/>
          </a:p>
        </p:txBody>
      </p:sp>
      <p:pic>
        <p:nvPicPr>
          <p:cNvPr id="7" name="cau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328809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679</TotalTime>
  <Words>404</Words>
  <Application>Microsoft Office PowerPoint</Application>
  <PresentationFormat>On-screen Show (4:3)</PresentationFormat>
  <Paragraphs>57</Paragraphs>
  <Slides>16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BACHKHOA</dc:creator>
  <cp:lastModifiedBy>Windows User</cp:lastModifiedBy>
  <cp:revision>77</cp:revision>
  <dcterms:created xsi:type="dcterms:W3CDTF">2013-09-16T09:51:41Z</dcterms:created>
  <dcterms:modified xsi:type="dcterms:W3CDTF">2021-03-04T09:43:48Z</dcterms:modified>
</cp:coreProperties>
</file>