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68" r:id="rId6"/>
    <p:sldId id="278" r:id="rId7"/>
    <p:sldId id="259" r:id="rId8"/>
    <p:sldId id="267" r:id="rId9"/>
    <p:sldId id="277" r:id="rId10"/>
    <p:sldId id="262" r:id="rId11"/>
    <p:sldId id="263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3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E4418-9876-42AD-A300-6FBFE848253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B7169-CFC5-44DF-8C96-E62674C90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Doan phim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5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F863-11A2-448B-863B-4C2B3B3D737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7BBD-79D6-4260-8E6F-1CE3564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0"/>
            <a:ext cx="8323112" cy="16002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90995"/>
              </a:avLst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Cookies" panose="02040603050506020204" pitchFamily="18" charset="0"/>
              </a:rPr>
              <a:t>CHÀO </a:t>
            </a:r>
            <a:r>
              <a:rPr lang="en-US" sz="3200" dirty="0" smtClean="0">
                <a:solidFill>
                  <a:srgbClr val="FF0000"/>
                </a:solidFill>
                <a:latin typeface="UTM Cookies" panose="02040603050506020204" pitchFamily="18" charset="0"/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  <a:latin typeface="UTM Cookies" panose="02040603050506020204" pitchFamily="18" charset="0"/>
              </a:rPr>
              <a:t> CÁC THẦY CÔ GIÁO VỀ DỰ GIỜ TIẾT HỌC</a:t>
            </a:r>
            <a:endParaRPr lang="en-US" sz="28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260" y="2292644"/>
            <a:ext cx="4256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LUYỆN TỪ VÀ CÂU</a:t>
            </a:r>
            <a:endParaRPr lang="en-US" sz="4000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5343" y="3117273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UTM Cookies" panose="02040603050506020204" pitchFamily="18" charset="0"/>
              </a:rPr>
              <a:t>Lớp</a:t>
            </a:r>
            <a:r>
              <a:rPr lang="en-US" sz="3200" dirty="0" smtClean="0">
                <a:solidFill>
                  <a:srgbClr val="FFC000"/>
                </a:solidFill>
                <a:latin typeface="UTM Cookies" panose="02040603050506020204" pitchFamily="18" charset="0"/>
              </a:rPr>
              <a:t>: 3A5</a:t>
            </a:r>
            <a:endParaRPr lang="en-US" sz="3200" dirty="0"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034135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C00CC"/>
                </a:solidFill>
                <a:latin typeface="UTM Colossalis" panose="02040603050506020204" pitchFamily="18" charset="0"/>
              </a:rPr>
              <a:t>Giáo</a:t>
            </a:r>
            <a:r>
              <a:rPr lang="en-US" sz="2400" i="1" dirty="0" smtClean="0">
                <a:solidFill>
                  <a:srgbClr val="CC00CC"/>
                </a:solidFill>
                <a:latin typeface="UTM Colossalis" panose="02040603050506020204" pitchFamily="18" charset="0"/>
              </a:rPr>
              <a:t> </a:t>
            </a:r>
            <a:r>
              <a:rPr lang="en-US" sz="2400" i="1" dirty="0" err="1" smtClean="0">
                <a:solidFill>
                  <a:srgbClr val="CC00CC"/>
                </a:solidFill>
                <a:latin typeface="UTM Colossalis" panose="02040603050506020204" pitchFamily="18" charset="0"/>
              </a:rPr>
              <a:t>viên</a:t>
            </a:r>
            <a:r>
              <a:rPr lang="en-US" sz="2400" i="1" dirty="0" smtClean="0">
                <a:solidFill>
                  <a:srgbClr val="CC00CC"/>
                </a:solidFill>
                <a:latin typeface="UTM Colossalis" panose="02040603050506020204" pitchFamily="18" charset="0"/>
              </a:rPr>
              <a:t>: Mai </a:t>
            </a:r>
            <a:r>
              <a:rPr lang="en-US" sz="2400" i="1" dirty="0" err="1" smtClean="0">
                <a:solidFill>
                  <a:srgbClr val="CC00CC"/>
                </a:solidFill>
                <a:latin typeface="UTM Colossalis" panose="02040603050506020204" pitchFamily="18" charset="0"/>
              </a:rPr>
              <a:t>Thùy</a:t>
            </a:r>
            <a:r>
              <a:rPr lang="en-US" sz="2400" i="1" dirty="0" smtClean="0">
                <a:solidFill>
                  <a:srgbClr val="CC00CC"/>
                </a:solidFill>
                <a:latin typeface="UTM Colossalis" panose="02040603050506020204" pitchFamily="18" charset="0"/>
              </a:rPr>
              <a:t> Linh</a:t>
            </a:r>
            <a:endParaRPr lang="en-US" sz="2400" i="1" dirty="0">
              <a:solidFill>
                <a:srgbClr val="CC00CC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62200" y="39118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Con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ình cảm cha con trong truyện ngắn Chiếc Lược Ngà | Trường THPT Vĩnh Viễn  TPHC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25545"/>
          <a:stretch/>
        </p:blipFill>
        <p:spPr bwMode="auto">
          <a:xfrm>
            <a:off x="152400" y="1968776"/>
            <a:ext cx="4343400" cy="32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ải pháp trang trí nóc nhà mái thái ai cũng phải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9" y="20002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497" y="457200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giamcan24h.com – Giảm cân bằng măng tre | Nguồn T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447800"/>
            <a:ext cx="35052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ối nhân duyên kỳ lạ của 2 mẹ con, căn bệnh hiểm nghèo được chữa khỏi chỉ  nhờ 1 giấc mơ - Văn hóa Phật giáo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r="21930"/>
          <a:stretch/>
        </p:blipFill>
        <p:spPr bwMode="auto">
          <a:xfrm>
            <a:off x="4759035" y="1447800"/>
            <a:ext cx="354676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23975"/>
              </p:ext>
            </p:extLst>
          </p:nvPr>
        </p:nvGraphicFramePr>
        <p:xfrm>
          <a:off x="0" y="1676400"/>
          <a:ext cx="9144000" cy="4648201"/>
        </p:xfrm>
        <a:graphic>
          <a:graphicData uri="http://schemas.openxmlformats.org/drawingml/2006/table">
            <a:tbl>
              <a:tblPr/>
              <a:tblGrid>
                <a:gridCol w="3021236"/>
                <a:gridCol w="6122764"/>
              </a:tblGrid>
              <a:tr h="153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Cha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44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Con cháu đối với ông bà, cha mẹ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67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Anh chị em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đối với nhau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048000" y="3352800"/>
            <a:ext cx="597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a)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048000" y="3962400"/>
            <a:ext cx="62723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b) Con cái khôn ngoan, vẻ vang cha mẹ.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048000" y="1905000"/>
            <a:ext cx="50820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c)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cha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551662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d) Con có mẹ như măng ấp bẹ.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074134" y="5257800"/>
            <a:ext cx="63746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 startAt="7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Anh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đùm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048000" y="4724400"/>
            <a:ext cx="324952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e)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nâng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67380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300326"/>
            <a:ext cx="9296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endParaRPr lang="en-US" alt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1752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200" y="2819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6200" y="396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19800" y="1371600"/>
            <a:ext cx="144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" y="519588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8" name="WordArt 32"/>
          <p:cNvSpPr>
            <a:spLocks noChangeArrowheads="1" noChangeShapeType="1" noTextEdit="1"/>
          </p:cNvSpPr>
          <p:nvPr/>
        </p:nvSpPr>
        <p:spPr bwMode="auto">
          <a:xfrm rot="21163521">
            <a:off x="1390118" y="1367416"/>
            <a:ext cx="6679827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ai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 ®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óng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/>
              </a:rPr>
              <a:t>?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675"/>
            <a:ext cx="3362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5"/>
          <p:cNvSpPr>
            <a:spLocks noChangeArrowheads="1"/>
          </p:cNvSpPr>
          <p:nvPr/>
        </p:nvSpPr>
        <p:spPr bwMode="auto">
          <a:xfrm>
            <a:off x="2362200" y="533400"/>
            <a:ext cx="5105400" cy="1295400"/>
          </a:xfrm>
          <a:prstGeom prst="wedgeRectCallout">
            <a:avLst>
              <a:gd name="adj1" fmla="val 42819"/>
              <a:gd name="adj2" fmla="val 8369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latin typeface="Times New Roman" pitchFamily="18" charset="0"/>
              </a:rPr>
              <a:t>Từ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ngữ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chỉ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gộp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em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gái</a:t>
            </a:r>
            <a:r>
              <a:rPr lang="en-US" altLang="en-US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bố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mẹ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gọi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gì</a:t>
            </a:r>
            <a:r>
              <a:rPr lang="en-US" altLang="en-US" b="1" dirty="0">
                <a:latin typeface="Times New Roman" pitchFamily="18" charset="0"/>
              </a:rPr>
              <a:t>?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981200" y="3505200"/>
            <a:ext cx="23622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981200" y="4343400"/>
            <a:ext cx="2438400" cy="5191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mợ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867400" y="3505200"/>
            <a:ext cx="2057400" cy="5191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867400" y="4419600"/>
            <a:ext cx="1905000" cy="5191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Picture 27" descr="BEE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8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9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718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0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839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1" descr="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Group 38"/>
          <p:cNvGrpSpPr>
            <a:grpSpLocks/>
          </p:cNvGrpSpPr>
          <p:nvPr/>
        </p:nvGrpSpPr>
        <p:grpSpPr bwMode="auto">
          <a:xfrm>
            <a:off x="168275" y="533400"/>
            <a:ext cx="1752600" cy="1905000"/>
            <a:chOff x="4656" y="3120"/>
            <a:chExt cx="1104" cy="1200"/>
          </a:xfrm>
        </p:grpSpPr>
        <p:pic>
          <p:nvPicPr>
            <p:cNvPr id="29716" name="Picture 39" descr="9OCLOCK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Oval 40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709" name="Oval 41"/>
          <p:cNvSpPr>
            <a:spLocks noChangeArrowheads="1"/>
          </p:cNvSpPr>
          <p:nvPr/>
        </p:nvSpPr>
        <p:spPr bwMode="auto">
          <a:xfrm>
            <a:off x="457200" y="854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717550" y="1174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717550" y="120967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>
            <a:off x="717550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717550" y="120967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717550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>
            <a:off x="152400" y="685800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FF00FF"/>
                </a:solidFill>
                <a:latin typeface=".VnArialH" pitchFamily="34" charset="0"/>
              </a:rPr>
              <a:t>HÕt</a:t>
            </a:r>
            <a:r>
              <a:rPr lang="en-US" altLang="en-US" sz="2000" b="1" dirty="0">
                <a:solidFill>
                  <a:srgbClr val="FF00FF"/>
                </a:solidFill>
                <a:latin typeface=".VnArialH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.VnArialH" pitchFamily="34" charset="0"/>
              </a:rPr>
              <a:t>giê</a:t>
            </a:r>
            <a:endParaRPr lang="en-US" altLang="en-US" sz="2000" b="1" dirty="0">
              <a:solidFill>
                <a:srgbClr val="FF00FF"/>
              </a:solidFill>
              <a:latin typeface=".VnArialH" pitchFamily="34" charset="0"/>
            </a:endParaRP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696912" y="120534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6</a:t>
            </a:r>
          </a:p>
        </p:txBody>
      </p:sp>
      <p:sp>
        <p:nvSpPr>
          <p:cNvPr id="23" name="AutoShape 46"/>
          <p:cNvSpPr>
            <a:spLocks noChangeArrowheads="1"/>
          </p:cNvSpPr>
          <p:nvPr/>
        </p:nvSpPr>
        <p:spPr bwMode="auto">
          <a:xfrm>
            <a:off x="752475" y="1239982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7</a:t>
            </a:r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752475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8</a:t>
            </a:r>
          </a:p>
        </p:txBody>
      </p:sp>
      <p:sp>
        <p:nvSpPr>
          <p:cNvPr id="25" name="AutoShape 46"/>
          <p:cNvSpPr>
            <a:spLocks noChangeArrowheads="1"/>
          </p:cNvSpPr>
          <p:nvPr/>
        </p:nvSpPr>
        <p:spPr bwMode="auto">
          <a:xfrm>
            <a:off x="762000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9</a:t>
            </a: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685800" y="120534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10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1" grpId="0" animBg="1"/>
      <p:bldP spid="28714" grpId="0" animBg="1"/>
      <p:bldP spid="28715" grpId="0" animBg="1"/>
      <p:bldP spid="28716" grpId="0" animBg="1"/>
      <p:bldP spid="28717" grpId="0" animBg="1"/>
      <p:bldP spid="28718" grpId="0" animBg="1"/>
      <p:bldP spid="28719" grpId="0" animBg="1" autoUpdateAnimBg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23"/>
          <p:cNvSpPr>
            <a:spLocks noChangeArrowheads="1"/>
          </p:cNvSpPr>
          <p:nvPr/>
        </p:nvSpPr>
        <p:spPr bwMode="auto">
          <a:xfrm>
            <a:off x="1981200" y="228600"/>
            <a:ext cx="7086600" cy="1600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 b="1" dirty="0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68275" y="76200"/>
            <a:ext cx="1752600" cy="1905000"/>
            <a:chOff x="4656" y="3120"/>
            <a:chExt cx="1104" cy="1200"/>
          </a:xfrm>
        </p:grpSpPr>
        <p:pic>
          <p:nvPicPr>
            <p:cNvPr id="15" name="Picture 39" descr="9OCLOCK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40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457200" y="3968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717550" y="7175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717550" y="75247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717550" y="7620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717550" y="75247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717550" y="7620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23" name="AutoShape 47"/>
          <p:cNvSpPr>
            <a:spLocks noChangeArrowheads="1"/>
          </p:cNvSpPr>
          <p:nvPr/>
        </p:nvSpPr>
        <p:spPr bwMode="auto">
          <a:xfrm>
            <a:off x="152400" y="228600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FF00FF"/>
                </a:solidFill>
                <a:latin typeface=".VnArialH" pitchFamily="34" charset="0"/>
              </a:rPr>
              <a:t>HÕt</a:t>
            </a:r>
            <a:r>
              <a:rPr lang="en-US" altLang="en-US" sz="2000" b="1" dirty="0">
                <a:solidFill>
                  <a:srgbClr val="FF00FF"/>
                </a:solidFill>
                <a:latin typeface=".VnArialH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.VnArialH" pitchFamily="34" charset="0"/>
              </a:rPr>
              <a:t>giê</a:t>
            </a:r>
            <a:endParaRPr lang="en-US" altLang="en-US" sz="2000" b="1" dirty="0">
              <a:solidFill>
                <a:srgbClr val="FF00FF"/>
              </a:solidFill>
              <a:latin typeface=".VnArialH" pitchFamily="34" charset="0"/>
            </a:endParaRPr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696912" y="74814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6</a:t>
            </a:r>
          </a:p>
        </p:txBody>
      </p:sp>
      <p:sp>
        <p:nvSpPr>
          <p:cNvPr id="25" name="AutoShape 46"/>
          <p:cNvSpPr>
            <a:spLocks noChangeArrowheads="1"/>
          </p:cNvSpPr>
          <p:nvPr/>
        </p:nvSpPr>
        <p:spPr bwMode="auto">
          <a:xfrm>
            <a:off x="752475" y="782782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7</a:t>
            </a: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752475" y="7620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8</a:t>
            </a: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762000" y="7620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9</a:t>
            </a:r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685800" y="74814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10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latin typeface=".VnCentury School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958" y="762000"/>
            <a:ext cx="711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nói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gia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2050" name="Picture 2" descr="International Day Of Families Family Socialization Father Child, PNG,  1232x1125px, International Day Of Families, Area, Art,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9"/>
          <a:stretch/>
        </p:blipFill>
        <p:spPr bwMode="auto">
          <a:xfrm>
            <a:off x="228600" y="1565275"/>
            <a:ext cx="8610599" cy="52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 autoUpdateAnimBg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AutoShape 14"/>
          <p:cNvSpPr>
            <a:spLocks noChangeArrowheads="1"/>
          </p:cNvSpPr>
          <p:nvPr/>
        </p:nvSpPr>
        <p:spPr bwMode="auto">
          <a:xfrm>
            <a:off x="1981200" y="0"/>
            <a:ext cx="6934200" cy="2362200"/>
          </a:xfrm>
          <a:prstGeom prst="horizontalScroll">
            <a:avLst>
              <a:gd name="adj" fmla="val 603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hào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cha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68275" y="533400"/>
            <a:ext cx="1752600" cy="1905000"/>
            <a:chOff x="4656" y="3120"/>
            <a:chExt cx="1104" cy="1200"/>
          </a:xfrm>
        </p:grpSpPr>
        <p:pic>
          <p:nvPicPr>
            <p:cNvPr id="15" name="Picture 39" descr="9OCLOCK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40" descr="Parchment"/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457200" y="854075"/>
            <a:ext cx="1219200" cy="1295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717550" y="117475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</a:t>
            </a: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717550" y="120967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2</a:t>
            </a: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717550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3</a:t>
            </a: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717550" y="120967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4</a:t>
            </a: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717550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5</a:t>
            </a:r>
          </a:p>
        </p:txBody>
      </p:sp>
      <p:sp>
        <p:nvSpPr>
          <p:cNvPr id="23" name="AutoShape 47"/>
          <p:cNvSpPr>
            <a:spLocks noChangeArrowheads="1"/>
          </p:cNvSpPr>
          <p:nvPr/>
        </p:nvSpPr>
        <p:spPr bwMode="auto">
          <a:xfrm>
            <a:off x="152400" y="685800"/>
            <a:ext cx="1828800" cy="1752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FF00FF"/>
                </a:solidFill>
                <a:latin typeface=".VnArialH" pitchFamily="34" charset="0"/>
              </a:rPr>
              <a:t>HÕt</a:t>
            </a:r>
            <a:r>
              <a:rPr lang="en-US" altLang="en-US" sz="2000" b="1" dirty="0">
                <a:solidFill>
                  <a:srgbClr val="FF00FF"/>
                </a:solidFill>
                <a:latin typeface=".VnArialH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.VnArialH" pitchFamily="34" charset="0"/>
              </a:rPr>
              <a:t>giê</a:t>
            </a:r>
            <a:endParaRPr lang="en-US" altLang="en-US" sz="2000" b="1" dirty="0">
              <a:solidFill>
                <a:srgbClr val="FF00FF"/>
              </a:solidFill>
              <a:latin typeface=".VnArialH" pitchFamily="34" charset="0"/>
            </a:endParaRPr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696912" y="120534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6</a:t>
            </a:r>
          </a:p>
        </p:txBody>
      </p:sp>
      <p:sp>
        <p:nvSpPr>
          <p:cNvPr id="25" name="AutoShape 46"/>
          <p:cNvSpPr>
            <a:spLocks noChangeArrowheads="1"/>
          </p:cNvSpPr>
          <p:nvPr/>
        </p:nvSpPr>
        <p:spPr bwMode="auto">
          <a:xfrm>
            <a:off x="752475" y="1239982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7</a:t>
            </a: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752475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8</a:t>
            </a: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762000" y="1219200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9</a:t>
            </a:r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685800" y="1205345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" pitchFamily="34" charset="0"/>
              </a:rPr>
              <a:t>10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latin typeface=".VnCentury Schoolbook" pitchFamily="34" charset="0"/>
            </a:endParaRPr>
          </a:p>
        </p:txBody>
      </p:sp>
      <p:pic>
        <p:nvPicPr>
          <p:cNvPr id="29" name="Picture 2" descr="Draw cartoon family portrait by Unicorn_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09662" y="3429000"/>
            <a:ext cx="7086600" cy="1828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8300" y="4038600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 autoUpdateAnimBg="0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8" name="WordArt 28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534400" cy="2286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Dặn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dò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28547"/>
            <a:ext cx="5562600" cy="430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229600" cy="2362200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Chóc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c¸c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thÇy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c« m¹nh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kháe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!</a:t>
            </a:r>
          </a:p>
          <a:p>
            <a:pPr algn="ctr"/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Chóc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c¸c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em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ch¨m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ngoan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,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häc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4000" kern="10" dirty="0" err="1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giái</a:t>
            </a:r>
            <a:r>
              <a:rPr lang="en-US" sz="4000" kern="10" dirty="0" smtClean="0">
                <a:ln w="9525" cap="rnd">
                  <a:solidFill>
                    <a:srgbClr val="DA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7607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!</a:t>
            </a:r>
            <a:endParaRPr lang="en-US" sz="4000" kern="10" dirty="0">
              <a:ln w="9525" cap="rnd">
                <a:solidFill>
                  <a:srgbClr val="DA0000"/>
                </a:solidFill>
                <a:prstDash val="sysDot"/>
                <a:round/>
                <a:headEnd/>
                <a:tailEnd/>
              </a:ln>
              <a:solidFill>
                <a:srgbClr val="0000FF">
                  <a:alpha val="76077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/>
          <a:stretch/>
        </p:blipFill>
        <p:spPr bwMode="auto">
          <a:xfrm>
            <a:off x="0" y="2133601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3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966" y="511314"/>
            <a:ext cx="262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</a:rPr>
              <a:t>cũ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itchFamily="18" charset="0"/>
              </a:rPr>
              <a:t>: </a:t>
            </a:r>
            <a:endParaRPr lang="en-US" altLang="en-US" sz="40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25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77014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048000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26182" y="4038600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5029200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73108" y="3124200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242" y="4168914"/>
            <a:ext cx="8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120" y="51816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76600" y="762000"/>
            <a:ext cx="312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itchFamily="18" charset="0"/>
              </a:rPr>
              <a:t>cũ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609600" y="1808018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phận</a:t>
            </a:r>
            <a:r>
              <a:rPr lang="en-US" altLang="en-US" sz="2800" b="1" dirty="0">
                <a:latin typeface="Times New Roman" pitchFamily="18" charset="0"/>
              </a:rPr>
              <a:t> in </a:t>
            </a:r>
            <a:r>
              <a:rPr lang="en-US" altLang="en-US" sz="2800" b="1" dirty="0" err="1">
                <a:latin typeface="Times New Roman" pitchFamily="18" charset="0"/>
              </a:rPr>
              <a:t>đậm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609600" y="407161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2) </a:t>
            </a:r>
            <a:r>
              <a:rPr lang="en-US" altLang="en-US" sz="2800" dirty="0" err="1">
                <a:latin typeface="Times New Roman" pitchFamily="18" charset="0"/>
              </a:rPr>
              <a:t>Mái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ấm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nuôi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dưỡng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khôn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lớn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1371600" y="479042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Mái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ấm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đình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</a:t>
            </a:r>
            <a:r>
              <a:rPr lang="en-US" altLang="en-US" sz="2800" b="1" dirty="0" err="1">
                <a:solidFill>
                  <a:srgbClr val="FF0066"/>
                </a:solidFill>
              </a:rPr>
              <a:t>ì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533400" y="26670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1) </a:t>
            </a:r>
            <a:r>
              <a:rPr lang="en-US" altLang="en-US" sz="2800" b="1" dirty="0" err="1">
                <a:latin typeface="Times New Roman" pitchFamily="18" charset="0"/>
              </a:rPr>
              <a:t>Thiếu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chủ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tương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lai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1295400" y="328678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Ai 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chủ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nhân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tương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lai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đất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45368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build="allAtOnce"/>
      <p:bldP spid="768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33400"/>
            <a:ext cx="835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371599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9400" y="105662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Untitled-4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b="33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276600" y="304800"/>
            <a:ext cx="9144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</a:rPr>
              <a:t>«ng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876800" y="36576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276600" y="3657600"/>
            <a:ext cx="11430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953000" y="304800"/>
            <a:ext cx="990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</a:rPr>
              <a:t>bµ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3962400" y="758825"/>
            <a:ext cx="685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4800600" y="758825"/>
            <a:ext cx="60960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1371600"/>
            <a:ext cx="12192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2"/>
                </a:solidFill>
              </a:rPr>
              <a:t>«ng bµ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114800" y="41910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4876800" y="41910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4800600"/>
            <a:ext cx="1143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Untitled-4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6657" r="10793" b="5203"/>
          <a:stretch/>
        </p:blipFill>
        <p:spPr bwMode="auto">
          <a:xfrm>
            <a:off x="5943600" y="3657600"/>
            <a:ext cx="2286000" cy="2895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7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7322" y="1434230"/>
            <a:ext cx="8480477" cy="290917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69663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altLang="en-US" sz="2600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600" b="1" dirty="0" smtClean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600" b="1" dirty="0">
              <a:solidFill>
                <a:srgbClr val="0101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228600"/>
            <a:ext cx="949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1524000"/>
            <a:ext cx="2819400" cy="449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5029200" y="1524000"/>
            <a:ext cx="2895600" cy="44958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1770995"/>
            <a:ext cx="1849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mợ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thím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2377" y="1770995"/>
            <a:ext cx="21900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0" y="152400"/>
            <a:ext cx="990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09600" y="68580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09600" y="206758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09599" y="1143000"/>
            <a:ext cx="6484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09600" y="161038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Con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09600" y="252478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09600" y="3021449"/>
            <a:ext cx="5715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        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558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43060"/>
              </p:ext>
            </p:extLst>
          </p:nvPr>
        </p:nvGraphicFramePr>
        <p:xfrm>
          <a:off x="152400" y="4343400"/>
          <a:ext cx="8839200" cy="2057269"/>
        </p:xfrm>
        <a:graphic>
          <a:graphicData uri="http://schemas.openxmlformats.org/drawingml/2006/table">
            <a:tbl>
              <a:tblPr/>
              <a:tblGrid>
                <a:gridCol w="2743200"/>
                <a:gridCol w="3429000"/>
                <a:gridCol w="2667000"/>
              </a:tblGrid>
              <a:tr h="119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Cha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Con cháu đối với ông bà, cha mẹ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Anh chị 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đối với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585" name="Picture 49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53225" y="19478626"/>
            <a:ext cx="2732087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0.05347 C 0.06007 0.02963 0.07326 0.00671 0.07778 0.00671 C 0.10694 0.00671 0.13681 0.37338 0.13681 0.74005 C 0.13681 0.55533 0.15191 0.37338 0.16597 0.37338 C 0.18108 0.37338 0.19514 0.55787 0.19514 0.74005 C 0.19514 0.64884 0.2026 0.55533 0.21007 0.55533 C 0.21753 0.55533 0.22517 0.6463 0.22517 0.74005 C 0.22517 0.69306 0.22882 0.64884 0.23264 0.64884 C 0.23628 0.64884 0.2401 0.69583 0.2401 0.74005 C 0.2401 0.71621 0.24201 0.69306 0.24375 0.69306 C 0.24479 0.69306 0.24757 0.7169 0.24757 0.74005 C 0.24757 0.72847 0.24861 0.71621 0.24948 0.71621 C 0.24948 0.71898 0.25139 0.72778 0.25139 0.74005 C 0.25139 0.7338 0.25139 0.72847 0.25243 0.72847 C 0.25243 0.73102 0.25347 0.73449 0.25347 0.74005 C 0.25347 0.73727 0.25347 0.7338 0.25347 0.73102 C 0.25434 0.73102 0.25434 0.7338 0.25434 0.73727 C 0.25538 0.73727 0.25538 0.73449 0.25538 0.73102 C 0.25642 0.73102 0.25642 0.7338 0.25642 0.7372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47696"/>
              </p:ext>
            </p:extLst>
          </p:nvPr>
        </p:nvGraphicFramePr>
        <p:xfrm>
          <a:off x="0" y="2209799"/>
          <a:ext cx="9144000" cy="4648201"/>
        </p:xfrm>
        <a:graphic>
          <a:graphicData uri="http://schemas.openxmlformats.org/drawingml/2006/table">
            <a:tbl>
              <a:tblPr/>
              <a:tblGrid>
                <a:gridCol w="3021236"/>
                <a:gridCol w="6122764"/>
              </a:tblGrid>
              <a:tr h="153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Cha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44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Con cháu đối với ông bà, cha mẹ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67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Anh chị em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đối với nhau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048000" y="3809999"/>
            <a:ext cx="597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a)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cháu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048000" y="4419599"/>
            <a:ext cx="62723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b) Con cái khôn ngoan, vẻ vang cha mẹ.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048000" y="2362199"/>
            <a:ext cx="50820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c)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cha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0" y="3047999"/>
            <a:ext cx="551662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d) Con có mẹ như măng ấp bẹ.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074134" y="5714999"/>
            <a:ext cx="63746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 startAt="7"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đùm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048000" y="5181599"/>
            <a:ext cx="324952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e)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nâng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7936" y="137755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05400" y="79453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937" y="594955"/>
            <a:ext cx="648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-7936" y="1062335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Con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105400" y="5334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648200" y="990600"/>
            <a:ext cx="571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1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828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</cp:revision>
  <dcterms:created xsi:type="dcterms:W3CDTF">2020-09-14T14:52:02Z</dcterms:created>
  <dcterms:modified xsi:type="dcterms:W3CDTF">2020-09-30T05:20:55Z</dcterms:modified>
</cp:coreProperties>
</file>