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64" r:id="rId2"/>
    <p:sldId id="347" r:id="rId3"/>
    <p:sldId id="348" r:id="rId4"/>
    <p:sldId id="349" r:id="rId5"/>
    <p:sldId id="350" r:id="rId6"/>
    <p:sldId id="356" r:id="rId7"/>
    <p:sldId id="357" r:id="rId8"/>
    <p:sldId id="358" r:id="rId9"/>
    <p:sldId id="360" r:id="rId10"/>
    <p:sldId id="359" r:id="rId11"/>
    <p:sldId id="351" r:id="rId12"/>
    <p:sldId id="352" r:id="rId13"/>
    <p:sldId id="353" r:id="rId14"/>
    <p:sldId id="354" r:id="rId15"/>
    <p:sldId id="355" r:id="rId16"/>
    <p:sldId id="361" r:id="rId17"/>
    <p:sldId id="362" r:id="rId18"/>
    <p:sldId id="322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000000"/>
    <a:srgbClr val="F5F4FE"/>
    <a:srgbClr val="DDDDDD"/>
    <a:srgbClr val="EEEDFD"/>
    <a:srgbClr val="FF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26" autoAdjust="0"/>
    <p:restoredTop sz="94660" autoAdjust="0"/>
  </p:normalViewPr>
  <p:slideViewPr>
    <p:cSldViewPr>
      <p:cViewPr varScale="1">
        <p:scale>
          <a:sx n="69" d="100"/>
          <a:sy n="69" d="100"/>
        </p:scale>
        <p:origin x="116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vi-VN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9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69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vi-VN"/>
          </a:p>
        </p:txBody>
      </p:sp>
      <p:sp>
        <p:nvSpPr>
          <p:cNvPr id="169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7B154E-736B-4675-92E0-039B5E456332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7143551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ltGray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3" name="Rectangle 41"/>
          <p:cNvSpPr>
            <a:spLocks noChangeArrowheads="1"/>
          </p:cNvSpPr>
          <p:nvPr/>
        </p:nvSpPr>
        <p:spPr bwMode="gray">
          <a:xfrm>
            <a:off x="0" y="2708275"/>
            <a:ext cx="9144000" cy="874713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0" y="2720975"/>
            <a:ext cx="9144000" cy="817563"/>
          </a:xfrm>
        </p:spPr>
        <p:txBody>
          <a:bodyPr/>
          <a:lstStyle>
            <a:lvl1pPr>
              <a:defRPr sz="4600"/>
            </a:lvl1pPr>
          </a:lstStyle>
          <a:p>
            <a:pPr lvl="0"/>
            <a:r>
              <a:rPr lang="en-US" altLang="vi-VN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990600" y="2176463"/>
            <a:ext cx="7086600" cy="436562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900">
                <a:solidFill>
                  <a:schemeClr val="bg1"/>
                </a:solidFill>
                <a:latin typeface="Arial" charset="0"/>
              </a:defRPr>
            </a:lvl1pPr>
          </a:lstStyle>
          <a:p>
            <a:pPr lvl="0"/>
            <a:r>
              <a:rPr lang="en-US" altLang="vi-VN" noProof="0" smtClean="0"/>
              <a:t>Click to edit Master subtitle style</a:t>
            </a:r>
          </a:p>
        </p:txBody>
      </p:sp>
      <p:sp>
        <p:nvSpPr>
          <p:cNvPr id="3086" name="Text Box 14"/>
          <p:cNvSpPr txBox="1">
            <a:spLocks noChangeArrowheads="1"/>
          </p:cNvSpPr>
          <p:nvPr/>
        </p:nvSpPr>
        <p:spPr bwMode="black">
          <a:xfrm>
            <a:off x="381000" y="271463"/>
            <a:ext cx="1089025" cy="41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5782" tIns="47891" rIns="95782" bIns="47891"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100" b="1">
                <a:solidFill>
                  <a:schemeClr val="bg1"/>
                </a:solidFill>
                <a:latin typeface="Verdana" pitchFamily="34" charset="0"/>
              </a:rPr>
              <a:t>LOGO</a:t>
            </a:r>
          </a:p>
        </p:txBody>
      </p:sp>
      <p:grpSp>
        <p:nvGrpSpPr>
          <p:cNvPr id="3114" name="Group 42"/>
          <p:cNvGrpSpPr>
            <a:grpSpLocks/>
          </p:cNvGrpSpPr>
          <p:nvPr/>
        </p:nvGrpSpPr>
        <p:grpSpPr bwMode="auto">
          <a:xfrm>
            <a:off x="-11113" y="-12700"/>
            <a:ext cx="9175751" cy="6870700"/>
            <a:chOff x="-7" y="-8"/>
            <a:chExt cx="5780" cy="4328"/>
          </a:xfrm>
        </p:grpSpPr>
        <p:sp>
          <p:nvSpPr>
            <p:cNvPr id="3108" name="AutoShape 36"/>
            <p:cNvSpPr>
              <a:spLocks noChangeArrowheads="1"/>
            </p:cNvSpPr>
            <p:nvPr/>
          </p:nvSpPr>
          <p:spPr bwMode="gray">
            <a:xfrm>
              <a:off x="17" y="16"/>
              <a:ext cx="5729" cy="42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3109" name="Freeform 37"/>
            <p:cNvSpPr>
              <a:spLocks/>
            </p:cNvSpPr>
            <p:nvPr/>
          </p:nvSpPr>
          <p:spPr bwMode="gray">
            <a:xfrm>
              <a:off x="-3" y="-8"/>
              <a:ext cx="295" cy="289"/>
            </a:xfrm>
            <a:custGeom>
              <a:avLst/>
              <a:gdLst>
                <a:gd name="T0" fmla="*/ 3 w 403"/>
                <a:gd name="T1" fmla="*/ 395 h 395"/>
                <a:gd name="T2" fmla="*/ 74 w 403"/>
                <a:gd name="T3" fmla="*/ 216 h 395"/>
                <a:gd name="T4" fmla="*/ 231 w 403"/>
                <a:gd name="T5" fmla="*/ 50 h 395"/>
                <a:gd name="T6" fmla="*/ 403 w 403"/>
                <a:gd name="T7" fmla="*/ 0 h 395"/>
                <a:gd name="T8" fmla="*/ 0 w 403"/>
                <a:gd name="T9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395">
                  <a:moveTo>
                    <a:pt x="3" y="395"/>
                  </a:moveTo>
                  <a:lnTo>
                    <a:pt x="74" y="216"/>
                  </a:lnTo>
                  <a:lnTo>
                    <a:pt x="231" y="50"/>
                  </a:lnTo>
                  <a:lnTo>
                    <a:pt x="403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0" name="Freeform 38"/>
            <p:cNvSpPr>
              <a:spLocks/>
            </p:cNvSpPr>
            <p:nvPr/>
          </p:nvSpPr>
          <p:spPr bwMode="gray">
            <a:xfrm>
              <a:off x="-7" y="3982"/>
              <a:ext cx="287" cy="338"/>
            </a:xfrm>
            <a:custGeom>
              <a:avLst/>
              <a:gdLst>
                <a:gd name="T0" fmla="*/ 391 w 391"/>
                <a:gd name="T1" fmla="*/ 473 h 473"/>
                <a:gd name="T2" fmla="*/ 151 w 391"/>
                <a:gd name="T3" fmla="*/ 353 h 473"/>
                <a:gd name="T4" fmla="*/ 42 w 391"/>
                <a:gd name="T5" fmla="*/ 201 h 473"/>
                <a:gd name="T6" fmla="*/ 0 w 391"/>
                <a:gd name="T7" fmla="*/ 0 h 473"/>
                <a:gd name="T8" fmla="*/ 1 w 391"/>
                <a:gd name="T9" fmla="*/ 47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1" h="473">
                  <a:moveTo>
                    <a:pt x="391" y="473"/>
                  </a:moveTo>
                  <a:lnTo>
                    <a:pt x="151" y="353"/>
                  </a:lnTo>
                  <a:lnTo>
                    <a:pt x="42" y="201"/>
                  </a:lnTo>
                  <a:lnTo>
                    <a:pt x="0" y="0"/>
                  </a:lnTo>
                  <a:lnTo>
                    <a:pt x="1" y="47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1" name="Freeform 39"/>
            <p:cNvSpPr>
              <a:spLocks/>
            </p:cNvSpPr>
            <p:nvPr/>
          </p:nvSpPr>
          <p:spPr bwMode="gray">
            <a:xfrm>
              <a:off x="5499" y="4026"/>
              <a:ext cx="274" cy="287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112" name="Freeform 40"/>
            <p:cNvSpPr>
              <a:spLocks/>
            </p:cNvSpPr>
            <p:nvPr/>
          </p:nvSpPr>
          <p:spPr bwMode="gray">
            <a:xfrm>
              <a:off x="5467" y="0"/>
              <a:ext cx="302" cy="288"/>
            </a:xfrm>
            <a:custGeom>
              <a:avLst/>
              <a:gdLst>
                <a:gd name="T0" fmla="*/ 0 w 403"/>
                <a:gd name="T1" fmla="*/ 0 h 403"/>
                <a:gd name="T2" fmla="*/ 221 w 403"/>
                <a:gd name="T3" fmla="*/ 96 h 403"/>
                <a:gd name="T4" fmla="*/ 353 w 403"/>
                <a:gd name="T5" fmla="*/ 231 h 403"/>
                <a:gd name="T6" fmla="*/ 403 w 403"/>
                <a:gd name="T7" fmla="*/ 403 h 403"/>
                <a:gd name="T8" fmla="*/ 403 w 403"/>
                <a:gd name="T9" fmla="*/ 0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3" h="403">
                  <a:moveTo>
                    <a:pt x="0" y="0"/>
                  </a:moveTo>
                  <a:lnTo>
                    <a:pt x="221" y="96"/>
                  </a:lnTo>
                  <a:lnTo>
                    <a:pt x="353" y="231"/>
                  </a:lnTo>
                  <a:lnTo>
                    <a:pt x="403" y="403"/>
                  </a:lnTo>
                  <a:lnTo>
                    <a:pt x="403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23467F9-B739-479D-93CF-C270634127D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911374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2706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2706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4074CC-553F-49F6-9A1C-8DA870765FE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889568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959FD06-A83A-4087-871B-405E1480674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250387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3B3A63C-48A3-4196-891A-137F90E23A4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984665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76325"/>
            <a:ext cx="4038600" cy="5248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E116F75-289E-4470-A0D2-47033E5DBB1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86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167985-30E8-4BD0-B79F-F211C9EA616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62024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C2EC3F-1AF0-40A1-B5A0-CFA7014AF38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16703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8FB35AF-8228-4360-9CFD-EBA1E60192A7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722142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FB6D19-04A6-4439-8765-431CD46B684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100159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B8F7675-188F-4AE8-B50D-43083E6ABFF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19881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Freeform 15" descr="29641"/>
          <p:cNvSpPr>
            <a:spLocks/>
          </p:cNvSpPr>
          <p:nvPr/>
        </p:nvSpPr>
        <p:spPr bwMode="gray">
          <a:xfrm>
            <a:off x="36513" y="80963"/>
            <a:ext cx="9077325" cy="1595437"/>
          </a:xfrm>
          <a:custGeom>
            <a:avLst/>
            <a:gdLst>
              <a:gd name="T0" fmla="*/ 0 w 5718"/>
              <a:gd name="T1" fmla="*/ 756 h 1005"/>
              <a:gd name="T2" fmla="*/ 576 w 5718"/>
              <a:gd name="T3" fmla="*/ 560 h 1005"/>
              <a:gd name="T4" fmla="*/ 1403 w 5718"/>
              <a:gd name="T5" fmla="*/ 390 h 1005"/>
              <a:gd name="T6" fmla="*/ 2452 w 5718"/>
              <a:gd name="T7" fmla="*/ 314 h 1005"/>
              <a:gd name="T8" fmla="*/ 3102 w 5718"/>
              <a:gd name="T9" fmla="*/ 326 h 1005"/>
              <a:gd name="T10" fmla="*/ 4043 w 5718"/>
              <a:gd name="T11" fmla="*/ 434 h 1005"/>
              <a:gd name="T12" fmla="*/ 4944 w 5718"/>
              <a:gd name="T13" fmla="*/ 668 h 1005"/>
              <a:gd name="T14" fmla="*/ 5691 w 5718"/>
              <a:gd name="T15" fmla="*/ 971 h 1005"/>
              <a:gd name="T16" fmla="*/ 5718 w 5718"/>
              <a:gd name="T17" fmla="*/ 19 h 1005"/>
              <a:gd name="T18" fmla="*/ 9 w 5718"/>
              <a:gd name="T19" fmla="*/ 0 h 10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718" h="1005">
                <a:moveTo>
                  <a:pt x="0" y="756"/>
                </a:moveTo>
                <a:cubicBezTo>
                  <a:pt x="96" y="724"/>
                  <a:pt x="297" y="635"/>
                  <a:pt x="576" y="560"/>
                </a:cubicBezTo>
                <a:cubicBezTo>
                  <a:pt x="855" y="485"/>
                  <a:pt x="1037" y="442"/>
                  <a:pt x="1403" y="390"/>
                </a:cubicBezTo>
                <a:cubicBezTo>
                  <a:pt x="1769" y="337"/>
                  <a:pt x="2154" y="320"/>
                  <a:pt x="2452" y="314"/>
                </a:cubicBezTo>
                <a:lnTo>
                  <a:pt x="3102" y="326"/>
                </a:lnTo>
                <a:cubicBezTo>
                  <a:pt x="3367" y="346"/>
                  <a:pt x="3736" y="377"/>
                  <a:pt x="4043" y="434"/>
                </a:cubicBezTo>
                <a:cubicBezTo>
                  <a:pt x="4350" y="490"/>
                  <a:pt x="4669" y="578"/>
                  <a:pt x="4944" y="668"/>
                </a:cubicBezTo>
                <a:cubicBezTo>
                  <a:pt x="5219" y="757"/>
                  <a:pt x="5679" y="1005"/>
                  <a:pt x="5691" y="971"/>
                </a:cubicBezTo>
                <a:cubicBezTo>
                  <a:pt x="5695" y="964"/>
                  <a:pt x="5718" y="25"/>
                  <a:pt x="5718" y="19"/>
                </a:cubicBezTo>
                <a:cubicBezTo>
                  <a:pt x="5718" y="7"/>
                  <a:pt x="1198" y="4"/>
                  <a:pt x="9" y="0"/>
                </a:cubicBezTo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76325"/>
            <a:ext cx="8229600" cy="524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84888" y="6450013"/>
            <a:ext cx="2897187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r" defTabSz="957263">
              <a:defRPr sz="1300" b="1">
                <a:latin typeface="+mn-lt"/>
              </a:defRPr>
            </a:lvl1pPr>
          </a:lstStyle>
          <a:p>
            <a:r>
              <a:rPr lang="en-US" altLang="vi-VN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7950" y="6454775"/>
            <a:ext cx="927100" cy="23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t" anchorCtr="0" compatLnSpc="1">
            <a:prstTxWarp prst="textNoShape">
              <a:avLst/>
            </a:prstTxWarp>
          </a:bodyPr>
          <a:lstStyle>
            <a:lvl1pPr algn="ctr" defTabSz="957263">
              <a:defRPr sz="1300" b="1">
                <a:latin typeface="+mn-lt"/>
              </a:defRPr>
            </a:lvl1pPr>
          </a:lstStyle>
          <a:p>
            <a:fld id="{4F1397BF-125F-4DF6-BF7A-2E34BB612AF5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542925" y="53975"/>
            <a:ext cx="7392988" cy="56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782" tIns="47891" rIns="95782" bIns="4789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grpSp>
        <p:nvGrpSpPr>
          <p:cNvPr id="1040" name="Group 16"/>
          <p:cNvGrpSpPr>
            <a:grpSpLocks/>
          </p:cNvGrpSpPr>
          <p:nvPr/>
        </p:nvGrpSpPr>
        <p:grpSpPr bwMode="auto">
          <a:xfrm>
            <a:off x="-1588" y="0"/>
            <a:ext cx="9145588" cy="6858000"/>
            <a:chOff x="-1" y="0"/>
            <a:chExt cx="8065" cy="6048"/>
          </a:xfrm>
        </p:grpSpPr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-1" y="5629"/>
              <a:ext cx="389" cy="417"/>
            </a:xfrm>
            <a:custGeom>
              <a:avLst/>
              <a:gdLst>
                <a:gd name="T0" fmla="*/ 314 w 389"/>
                <a:gd name="T1" fmla="*/ 416 h 417"/>
                <a:gd name="T2" fmla="*/ 389 w 389"/>
                <a:gd name="T3" fmla="*/ 417 h 417"/>
                <a:gd name="T4" fmla="*/ 158 w 389"/>
                <a:gd name="T5" fmla="*/ 297 h 417"/>
                <a:gd name="T6" fmla="*/ 39 w 389"/>
                <a:gd name="T7" fmla="*/ 179 h 417"/>
                <a:gd name="T8" fmla="*/ 0 w 389"/>
                <a:gd name="T9" fmla="*/ 0 h 417"/>
                <a:gd name="T10" fmla="*/ 1 w 389"/>
                <a:gd name="T11" fmla="*/ 417 h 4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9" h="417">
                  <a:moveTo>
                    <a:pt x="314" y="416"/>
                  </a:moveTo>
                  <a:lnTo>
                    <a:pt x="389" y="417"/>
                  </a:lnTo>
                  <a:lnTo>
                    <a:pt x="158" y="297"/>
                  </a:lnTo>
                  <a:lnTo>
                    <a:pt x="39" y="179"/>
                  </a:lnTo>
                  <a:lnTo>
                    <a:pt x="0" y="0"/>
                  </a:lnTo>
                  <a:lnTo>
                    <a:pt x="1" y="417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7701" y="5645"/>
              <a:ext cx="363" cy="403"/>
            </a:xfrm>
            <a:custGeom>
              <a:avLst/>
              <a:gdLst>
                <a:gd name="T0" fmla="*/ 229 w 232"/>
                <a:gd name="T1" fmla="*/ 0 h 290"/>
                <a:gd name="T2" fmla="*/ 164 w 232"/>
                <a:gd name="T3" fmla="*/ 144 h 290"/>
                <a:gd name="T4" fmla="*/ 98 w 232"/>
                <a:gd name="T5" fmla="*/ 253 h 290"/>
                <a:gd name="T6" fmla="*/ 0 w 232"/>
                <a:gd name="T7" fmla="*/ 290 h 290"/>
                <a:gd name="T8" fmla="*/ 232 w 232"/>
                <a:gd name="T9" fmla="*/ 287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90">
                  <a:moveTo>
                    <a:pt x="229" y="0"/>
                  </a:moveTo>
                  <a:lnTo>
                    <a:pt x="164" y="144"/>
                  </a:lnTo>
                  <a:lnTo>
                    <a:pt x="98" y="253"/>
                  </a:lnTo>
                  <a:lnTo>
                    <a:pt x="0" y="290"/>
                  </a:lnTo>
                  <a:lnTo>
                    <a:pt x="232" y="287"/>
                  </a:lnTo>
                </a:path>
              </a:pathLst>
            </a:cu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3" name="AutoShape 19"/>
            <p:cNvSpPr>
              <a:spLocks noChangeArrowheads="1"/>
            </p:cNvSpPr>
            <p:nvPr/>
          </p:nvSpPr>
          <p:spPr bwMode="gray">
            <a:xfrm>
              <a:off x="25" y="42"/>
              <a:ext cx="8012" cy="5985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-1" y="13"/>
              <a:ext cx="405" cy="441"/>
            </a:xfrm>
            <a:custGeom>
              <a:avLst/>
              <a:gdLst>
                <a:gd name="T0" fmla="*/ 2 w 405"/>
                <a:gd name="T1" fmla="*/ 441 h 441"/>
                <a:gd name="T2" fmla="*/ 107 w 405"/>
                <a:gd name="T3" fmla="*/ 175 h 441"/>
                <a:gd name="T4" fmla="*/ 387 w 405"/>
                <a:gd name="T5" fmla="*/ 0 h 441"/>
                <a:gd name="T6" fmla="*/ 1 w 405"/>
                <a:gd name="T7" fmla="*/ 0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5" h="441">
                  <a:moveTo>
                    <a:pt x="2" y="441"/>
                  </a:moveTo>
                  <a:cubicBezTo>
                    <a:pt x="19" y="397"/>
                    <a:pt x="0" y="345"/>
                    <a:pt x="107" y="175"/>
                  </a:cubicBezTo>
                  <a:cubicBezTo>
                    <a:pt x="214" y="6"/>
                    <a:pt x="405" y="16"/>
                    <a:pt x="387" y="0"/>
                  </a:cubicBezTo>
                  <a:lnTo>
                    <a:pt x="1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7588" y="0"/>
              <a:ext cx="470" cy="483"/>
            </a:xfrm>
            <a:custGeom>
              <a:avLst/>
              <a:gdLst>
                <a:gd name="T0" fmla="*/ 0 w 470"/>
                <a:gd name="T1" fmla="*/ 4 h 483"/>
                <a:gd name="T2" fmla="*/ 342 w 470"/>
                <a:gd name="T3" fmla="*/ 150 h 483"/>
                <a:gd name="T4" fmla="*/ 470 w 470"/>
                <a:gd name="T5" fmla="*/ 461 h 483"/>
                <a:gd name="T6" fmla="*/ 470 w 470"/>
                <a:gd name="T7" fmla="*/ 0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0" h="483">
                  <a:moveTo>
                    <a:pt x="0" y="4"/>
                  </a:moveTo>
                  <a:cubicBezTo>
                    <a:pt x="57" y="28"/>
                    <a:pt x="264" y="74"/>
                    <a:pt x="342" y="150"/>
                  </a:cubicBezTo>
                  <a:cubicBezTo>
                    <a:pt x="450" y="275"/>
                    <a:pt x="452" y="483"/>
                    <a:pt x="470" y="461"/>
                  </a:cubicBezTo>
                  <a:lnTo>
                    <a:pt x="47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1046" name="Line 22"/>
          <p:cNvSpPr>
            <a:spLocks noChangeShapeType="1"/>
          </p:cNvSpPr>
          <p:nvPr/>
        </p:nvSpPr>
        <p:spPr bwMode="gray">
          <a:xfrm>
            <a:off x="323850" y="6500813"/>
            <a:ext cx="85693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+mj-lt"/>
          <a:ea typeface="+mj-ea"/>
          <a:cs typeface="+mj-cs"/>
        </a:defRPr>
      </a:lvl1pPr>
      <a:lvl2pPr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2pPr>
      <a:lvl3pPr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3pPr>
      <a:lvl4pPr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4pPr>
      <a:lvl5pPr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5pPr>
      <a:lvl6pPr marL="4572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6pPr>
      <a:lvl7pPr marL="9144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7pPr>
      <a:lvl8pPr marL="13716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8pPr>
      <a:lvl9pPr marL="1828800" algn="ctr" defTabSz="957263" rtl="0" fontAlgn="base">
        <a:spcBef>
          <a:spcPct val="0"/>
        </a:spcBef>
        <a:spcAft>
          <a:spcPct val="0"/>
        </a:spcAft>
        <a:defRPr sz="2900" b="1">
          <a:solidFill>
            <a:schemeClr val="bg1"/>
          </a:solidFill>
          <a:latin typeface="Arial" charset="0"/>
        </a:defRPr>
      </a:lvl9pPr>
    </p:titleStyle>
    <p:bodyStyle>
      <a:lvl1pPr marL="358775" indent="-358775" algn="l" defTabSz="957263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77875" indent="-298450" algn="l" defTabSz="957263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100">
          <a:solidFill>
            <a:schemeClr val="tx1"/>
          </a:solidFill>
          <a:latin typeface="+mj-lt"/>
        </a:defRPr>
      </a:lvl2pPr>
      <a:lvl3pPr marL="1196975" indent="-239713" algn="l" defTabSz="957263" rtl="0" fontAlgn="base">
        <a:spcBef>
          <a:spcPct val="20000"/>
        </a:spcBef>
        <a:spcAft>
          <a:spcPct val="0"/>
        </a:spcAft>
        <a:buClr>
          <a:schemeClr val="tx1"/>
        </a:buClr>
        <a:buChar char="•"/>
        <a:defRPr sz="2100">
          <a:solidFill>
            <a:schemeClr val="tx1"/>
          </a:solidFill>
          <a:latin typeface="+mj-lt"/>
        </a:defRPr>
      </a:lvl3pPr>
      <a:lvl4pPr marL="1676400" indent="-239713" algn="l" defTabSz="957263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j-lt"/>
        </a:defRPr>
      </a:lvl4pPr>
      <a:lvl5pPr marL="21542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j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altLang="vi-VN" dirty="0"/>
          </a:p>
        </p:txBody>
      </p:sp>
      <p:sp>
        <p:nvSpPr>
          <p:cNvPr id="199693" name="WordArt 13"/>
          <p:cNvSpPr>
            <a:spLocks noChangeArrowheads="1" noChangeShapeType="1" noTextEdit="1"/>
          </p:cNvSpPr>
          <p:nvPr/>
        </p:nvSpPr>
        <p:spPr bwMode="auto">
          <a:xfrm>
            <a:off x="1066800" y="1295400"/>
            <a:ext cx="6858000" cy="16891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3600" b="1" i="1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Kính chào các thầy, cô giáo</a:t>
            </a:r>
          </a:p>
        </p:txBody>
      </p:sp>
      <p:sp>
        <p:nvSpPr>
          <p:cNvPr id="199694" name="WordArt 14"/>
          <p:cNvSpPr>
            <a:spLocks noChangeArrowheads="1" noChangeShapeType="1" noTextEdit="1"/>
          </p:cNvSpPr>
          <p:nvPr/>
        </p:nvSpPr>
        <p:spPr bwMode="auto">
          <a:xfrm>
            <a:off x="1447800" y="3581400"/>
            <a:ext cx="57912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Môn : Tự nhiên và xã hội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99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9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4562" name="Text Box 2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3200400" y="1371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pic>
        <p:nvPicPr>
          <p:cNvPr id="194565" name="Picture 5" descr="bong đe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20000"/>
          <a:stretch>
            <a:fillRect/>
          </a:stretch>
        </p:blipFill>
        <p:spPr bwMode="auto">
          <a:xfrm>
            <a:off x="304800" y="2133600"/>
            <a:ext cx="1066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6" name="AutoShape 6"/>
          <p:cNvSpPr>
            <a:spLocks noChangeArrowheads="1"/>
          </p:cNvSpPr>
          <p:nvPr/>
        </p:nvSpPr>
        <p:spPr bwMode="auto">
          <a:xfrm>
            <a:off x="1447800" y="2209800"/>
            <a:ext cx="7467600" cy="3962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-Thấp tim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là bệnh nguy hiểm ở trẻ em, nhưng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lại rất dễ đề phòng.</a:t>
            </a:r>
          </a:p>
          <a:p>
            <a:pPr>
              <a:buFontTx/>
              <a:buChar char="-"/>
            </a:pPr>
            <a:r>
              <a:rPr lang="en-US" altLang="vi-VN" sz="2800" b="1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Nguyên nhân: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800" b="1">
                <a:latin typeface="Times New Roman" pitchFamily="18" charset="0"/>
              </a:rPr>
              <a:t>do bị viêm họng, viêm a-mi-đan </a:t>
            </a:r>
          </a:p>
          <a:p>
            <a:r>
              <a:rPr lang="en-US" altLang="vi-VN" sz="2800" b="1">
                <a:latin typeface="Times New Roman" pitchFamily="18" charset="0"/>
              </a:rPr>
              <a:t>kéo dài,do thấp khớp không được chữa trị kịp </a:t>
            </a:r>
          </a:p>
          <a:p>
            <a:r>
              <a:rPr lang="en-US" altLang="vi-VN" sz="2800" b="1">
                <a:latin typeface="Times New Roman" pitchFamily="18" charset="0"/>
              </a:rPr>
              <a:t>thời, dứt điểm. </a:t>
            </a:r>
          </a:p>
          <a:p>
            <a:r>
              <a:rPr lang="en-US" altLang="vi-VN" sz="2800" b="1">
                <a:solidFill>
                  <a:srgbClr val="800000"/>
                </a:solidFill>
                <a:latin typeface="Times New Roman" pitchFamily="18" charset="0"/>
              </a:rPr>
              <a:t>- Cách đề phòng: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giữ ấm cơ thể khi trời lạnh,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ăn uống đủ chất, giữ vệ sinh cá nhân tốt rèn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luyện thân thể hằng ngày để không bị các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bệnh nêu trên.</a:t>
            </a:r>
            <a:endParaRPr lang="en-US" altLang="vi-VN" sz="2800" b="1">
              <a:solidFill>
                <a:srgbClr val="800000"/>
              </a:solidFill>
              <a:latin typeface="Times New Roman" pitchFamily="18" charset="0"/>
            </a:endParaRPr>
          </a:p>
          <a:p>
            <a:endParaRPr lang="en-US" altLang="vi-VN" sz="2800" b="1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4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45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6373" name="Rectangle 5"/>
          <p:cNvSpPr>
            <a:spLocks noChangeArrowheads="1"/>
          </p:cNvSpPr>
          <p:nvPr/>
        </p:nvSpPr>
        <p:spPr bwMode="auto">
          <a:xfrm>
            <a:off x="228600" y="2209800"/>
            <a:ext cx="8610600" cy="124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altLang="vi-VN" sz="28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4,5,6 (T21),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về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altLang="vi-VN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vi-VN" sz="2400" b="1" dirty="0" err="1">
                <a:latin typeface="Times New Roman" pitchFamily="18" charset="0"/>
                <a:cs typeface="Times New Roman" pitchFamily="18" charset="0"/>
              </a:rPr>
              <a:t>tim.</a:t>
            </a:r>
            <a:endParaRPr lang="en-US" alt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86376" name="Rectangle 8"/>
          <p:cNvSpPr>
            <a:spLocks noChangeArrowheads="1"/>
          </p:cNvSpPr>
          <p:nvPr/>
        </p:nvSpPr>
        <p:spPr bwMode="auto">
          <a:xfrm>
            <a:off x="32004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sp>
        <p:nvSpPr>
          <p:cNvPr id="186377" name="WordArt 9"/>
          <p:cNvSpPr>
            <a:spLocks noChangeArrowheads="1" noChangeShapeType="1" noTextEdit="1"/>
          </p:cNvSpPr>
          <p:nvPr/>
        </p:nvSpPr>
        <p:spPr bwMode="auto">
          <a:xfrm>
            <a:off x="381000" y="1676400"/>
            <a:ext cx="3305175" cy="5238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>
                    <a:alpha val="8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Trao đổi nhóm đôi</a:t>
            </a:r>
          </a:p>
        </p:txBody>
      </p:sp>
      <p:sp>
        <p:nvSpPr>
          <p:cNvPr id="186384" name="AutoShape 16"/>
          <p:cNvSpPr>
            <a:spLocks noChangeArrowheads="1"/>
          </p:cNvSpPr>
          <p:nvPr/>
        </p:nvSpPr>
        <p:spPr bwMode="blackWhite">
          <a:xfrm>
            <a:off x="1905000" y="1828800"/>
            <a:ext cx="6248400" cy="533400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0" hangingPunct="0"/>
            <a:r>
              <a:rPr lang="en-US" altLang="vi-VN" sz="2800" b="1">
                <a:solidFill>
                  <a:srgbClr val="000000"/>
                </a:solidFill>
                <a:latin typeface="Times New Roman" pitchFamily="18" charset="0"/>
              </a:rPr>
              <a:t> Làm thế nào để phòng bệnh thấp tim?    </a:t>
            </a:r>
            <a:endParaRPr lang="en-US" altLang="vi-VN" sz="2800" b="1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0" y="3395721"/>
            <a:ext cx="8953500" cy="3538538"/>
            <a:chOff x="104775" y="2586038"/>
            <a:chExt cx="8953500" cy="3538538"/>
          </a:xfrm>
        </p:grpSpPr>
        <p:grpSp>
          <p:nvGrpSpPr>
            <p:cNvPr id="186413" name="Group 45"/>
            <p:cNvGrpSpPr>
              <a:grpSpLocks/>
            </p:cNvGrpSpPr>
            <p:nvPr/>
          </p:nvGrpSpPr>
          <p:grpSpPr bwMode="auto">
            <a:xfrm>
              <a:off x="104775" y="2586038"/>
              <a:ext cx="3425825" cy="3538538"/>
              <a:chOff x="120" y="1629"/>
              <a:chExt cx="2158" cy="2229"/>
            </a:xfrm>
          </p:grpSpPr>
          <p:grpSp>
            <p:nvGrpSpPr>
              <p:cNvPr id="186378" name="Group 10"/>
              <p:cNvGrpSpPr>
                <a:grpSpLocks/>
              </p:cNvGrpSpPr>
              <p:nvPr/>
            </p:nvGrpSpPr>
            <p:grpSpPr bwMode="auto">
              <a:xfrm>
                <a:off x="120" y="1629"/>
                <a:ext cx="2158" cy="2229"/>
                <a:chOff x="624" y="761"/>
                <a:chExt cx="4465" cy="2381"/>
              </a:xfrm>
            </p:grpSpPr>
            <p:pic>
              <p:nvPicPr>
                <p:cNvPr id="186379" name="Picture 11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58984" b="14410"/>
                <a:stretch>
                  <a:fillRect/>
                </a:stretch>
              </p:blipFill>
              <p:spPr bwMode="auto">
                <a:xfrm>
                  <a:off x="624" y="761"/>
                  <a:ext cx="2256" cy="2352"/>
                </a:xfrm>
                <a:prstGeom prst="rect">
                  <a:avLst/>
                </a:prstGeom>
                <a:noFill/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186380" name="Picture 12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9937" t="13974" r="6094" b="436"/>
                <a:stretch>
                  <a:fillRect/>
                </a:stretch>
              </p:blipFill>
              <p:spPr bwMode="auto">
                <a:xfrm>
                  <a:off x="2689" y="790"/>
                  <a:ext cx="2400" cy="2352"/>
                </a:xfrm>
                <a:prstGeom prst="rect">
                  <a:avLst/>
                </a:prstGeom>
                <a:noFill/>
                <a:ln w="9525">
                  <a:solidFill>
                    <a:srgbClr val="00660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86388" name="Group 20"/>
              <p:cNvGrpSpPr>
                <a:grpSpLocks/>
              </p:cNvGrpSpPr>
              <p:nvPr/>
            </p:nvGrpSpPr>
            <p:grpSpPr bwMode="auto">
              <a:xfrm>
                <a:off x="135" y="3531"/>
                <a:ext cx="336" cy="292"/>
                <a:chOff x="672" y="555"/>
                <a:chExt cx="336" cy="292"/>
              </a:xfrm>
            </p:grpSpPr>
            <p:grpSp>
              <p:nvGrpSpPr>
                <p:cNvPr id="186389" name="Group 21"/>
                <p:cNvGrpSpPr>
                  <a:grpSpLocks/>
                </p:cNvGrpSpPr>
                <p:nvPr/>
              </p:nvGrpSpPr>
              <p:grpSpPr bwMode="auto">
                <a:xfrm>
                  <a:off x="672" y="576"/>
                  <a:ext cx="336" cy="271"/>
                  <a:chOff x="1289" y="582"/>
                  <a:chExt cx="668" cy="668"/>
                </a:xfrm>
              </p:grpSpPr>
              <p:sp>
                <p:nvSpPr>
                  <p:cNvPr id="186390" name="Oval 22"/>
                  <p:cNvSpPr>
                    <a:spLocks noChangeArrowheads="1"/>
                  </p:cNvSpPr>
                  <p:nvPr/>
                </p:nvSpPr>
                <p:spPr bwMode="gray">
                  <a:xfrm>
                    <a:off x="1289" y="582"/>
                    <a:ext cx="668" cy="66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186391" name="Oval 23"/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392" name="Oval 24"/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393" name="Oval 25"/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394" name="Oval 26"/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86395" name="Text Box 27"/>
                <p:cNvSpPr txBox="1">
                  <a:spLocks noChangeArrowheads="1"/>
                </p:cNvSpPr>
                <p:nvPr/>
              </p:nvSpPr>
              <p:spPr bwMode="gray">
                <a:xfrm>
                  <a:off x="732" y="55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vi-VN" sz="2400" b="1">
                      <a:solidFill>
                        <a:srgbClr val="CC0000"/>
                      </a:solidFill>
                      <a:latin typeface="Times New Roman" pitchFamily="18" charset="0"/>
                    </a:rPr>
                    <a:t>4</a:t>
                  </a:r>
                </a:p>
              </p:txBody>
            </p:sp>
          </p:grpSp>
        </p:grpSp>
        <p:grpSp>
          <p:nvGrpSpPr>
            <p:cNvPr id="186412" name="Group 44"/>
            <p:cNvGrpSpPr>
              <a:grpSpLocks/>
            </p:cNvGrpSpPr>
            <p:nvPr/>
          </p:nvGrpSpPr>
          <p:grpSpPr bwMode="auto">
            <a:xfrm>
              <a:off x="6162675" y="2590800"/>
              <a:ext cx="2895600" cy="3505200"/>
              <a:chOff x="2274" y="1632"/>
              <a:chExt cx="1824" cy="2208"/>
            </a:xfrm>
          </p:grpSpPr>
          <p:pic>
            <p:nvPicPr>
              <p:cNvPr id="186382" name="Picture 14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4285" r="4259" b="2380"/>
              <a:stretch>
                <a:fillRect/>
              </a:stretch>
            </p:blipFill>
            <p:spPr bwMode="auto">
              <a:xfrm>
                <a:off x="2274" y="1632"/>
                <a:ext cx="1824" cy="2208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6396" name="Group 28"/>
              <p:cNvGrpSpPr>
                <a:grpSpLocks/>
              </p:cNvGrpSpPr>
              <p:nvPr/>
            </p:nvGrpSpPr>
            <p:grpSpPr bwMode="auto">
              <a:xfrm>
                <a:off x="2295" y="3534"/>
                <a:ext cx="336" cy="292"/>
                <a:chOff x="672" y="555"/>
                <a:chExt cx="336" cy="292"/>
              </a:xfrm>
            </p:grpSpPr>
            <p:grpSp>
              <p:nvGrpSpPr>
                <p:cNvPr id="186397" name="Group 29"/>
                <p:cNvGrpSpPr>
                  <a:grpSpLocks/>
                </p:cNvGrpSpPr>
                <p:nvPr/>
              </p:nvGrpSpPr>
              <p:grpSpPr bwMode="auto">
                <a:xfrm>
                  <a:off x="672" y="576"/>
                  <a:ext cx="336" cy="271"/>
                  <a:chOff x="1289" y="582"/>
                  <a:chExt cx="668" cy="668"/>
                </a:xfrm>
              </p:grpSpPr>
              <p:sp>
                <p:nvSpPr>
                  <p:cNvPr id="186398" name="Oval 30"/>
                  <p:cNvSpPr>
                    <a:spLocks noChangeArrowheads="1"/>
                  </p:cNvSpPr>
                  <p:nvPr/>
                </p:nvSpPr>
                <p:spPr bwMode="gray">
                  <a:xfrm>
                    <a:off x="1289" y="582"/>
                    <a:ext cx="668" cy="66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186399" name="Oval 31"/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00" name="Oval 32"/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01" name="Oval 33"/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02" name="Oval 34"/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86403" name="Text Box 35"/>
                <p:cNvSpPr txBox="1">
                  <a:spLocks noChangeArrowheads="1"/>
                </p:cNvSpPr>
                <p:nvPr/>
              </p:nvSpPr>
              <p:spPr bwMode="gray">
                <a:xfrm>
                  <a:off x="732" y="55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vi-VN" sz="2400" b="1">
                      <a:solidFill>
                        <a:srgbClr val="CC0000"/>
                      </a:solidFill>
                      <a:latin typeface="Times New Roman" pitchFamily="18" charset="0"/>
                    </a:rPr>
                    <a:t>6</a:t>
                  </a:r>
                </a:p>
              </p:txBody>
            </p:sp>
          </p:grpSp>
        </p:grpSp>
        <p:grpSp>
          <p:nvGrpSpPr>
            <p:cNvPr id="186414" name="Group 46"/>
            <p:cNvGrpSpPr>
              <a:grpSpLocks/>
            </p:cNvGrpSpPr>
            <p:nvPr/>
          </p:nvGrpSpPr>
          <p:grpSpPr bwMode="auto">
            <a:xfrm>
              <a:off x="3581400" y="2590800"/>
              <a:ext cx="2438400" cy="3505200"/>
              <a:chOff x="4143" y="1632"/>
              <a:chExt cx="1536" cy="2208"/>
            </a:xfrm>
          </p:grpSpPr>
          <p:pic>
            <p:nvPicPr>
              <p:cNvPr id="186381" name="Picture 13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29" t="1382" b="3282"/>
              <a:stretch>
                <a:fillRect/>
              </a:stretch>
            </p:blipFill>
            <p:spPr bwMode="auto">
              <a:xfrm>
                <a:off x="4143" y="1632"/>
                <a:ext cx="1536" cy="2208"/>
              </a:xfrm>
              <a:prstGeom prst="rect">
                <a:avLst/>
              </a:prstGeom>
              <a:noFill/>
              <a:ln w="28575">
                <a:solidFill>
                  <a:srgbClr val="8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186404" name="Group 36"/>
              <p:cNvGrpSpPr>
                <a:grpSpLocks/>
              </p:cNvGrpSpPr>
              <p:nvPr/>
            </p:nvGrpSpPr>
            <p:grpSpPr bwMode="auto">
              <a:xfrm>
                <a:off x="4149" y="3534"/>
                <a:ext cx="336" cy="292"/>
                <a:chOff x="672" y="555"/>
                <a:chExt cx="336" cy="292"/>
              </a:xfrm>
            </p:grpSpPr>
            <p:grpSp>
              <p:nvGrpSpPr>
                <p:cNvPr id="186405" name="Group 37"/>
                <p:cNvGrpSpPr>
                  <a:grpSpLocks/>
                </p:cNvGrpSpPr>
                <p:nvPr/>
              </p:nvGrpSpPr>
              <p:grpSpPr bwMode="auto">
                <a:xfrm>
                  <a:off x="672" y="576"/>
                  <a:ext cx="336" cy="271"/>
                  <a:chOff x="1289" y="582"/>
                  <a:chExt cx="668" cy="668"/>
                </a:xfrm>
              </p:grpSpPr>
              <p:sp>
                <p:nvSpPr>
                  <p:cNvPr id="186406" name="Oval 38"/>
                  <p:cNvSpPr>
                    <a:spLocks noChangeArrowheads="1"/>
                  </p:cNvSpPr>
                  <p:nvPr/>
                </p:nvSpPr>
                <p:spPr bwMode="gray">
                  <a:xfrm>
                    <a:off x="1289" y="582"/>
                    <a:ext cx="668" cy="668"/>
                  </a:xfrm>
                  <a:prstGeom prst="ellipse">
                    <a:avLst/>
                  </a:prstGeom>
                  <a:solidFill>
                    <a:srgbClr val="333333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38100" algn="ctr">
                        <a:solidFill>
                          <a:schemeClr val="bg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109250" dir="3267739" algn="ctr" rotWithShape="0">
                            <a:srgbClr val="808080">
                              <a:alpha val="50000"/>
                            </a:srgbClr>
                          </a:outerShdw>
                        </a:effectLst>
                      </a14:hiddenEffects>
                    </a:ext>
                  </a:extLst>
                </p:spPr>
                <p:txBody>
                  <a:bodyPr anchor="ctr">
                    <a:spAutoFit/>
                  </a:bodyPr>
                  <a:lstStyle/>
                  <a:p>
                    <a:endParaRPr lang="vi-VN"/>
                  </a:p>
                </p:txBody>
              </p:sp>
              <p:sp>
                <p:nvSpPr>
                  <p:cNvPr id="186407" name="Oval 39"/>
                  <p:cNvSpPr>
                    <a:spLocks noChangeArrowheads="1"/>
                  </p:cNvSpPr>
                  <p:nvPr/>
                </p:nvSpPr>
                <p:spPr bwMode="gray">
                  <a:xfrm>
                    <a:off x="1296" y="587"/>
                    <a:ext cx="646" cy="647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46275"/>
                          <a:invGamma/>
                        </a:srgbClr>
                      </a:gs>
                      <a:gs pos="100000">
                        <a:srgbClr val="D6E1E2"/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08" name="Oval 40"/>
                  <p:cNvSpPr>
                    <a:spLocks noChangeArrowheads="1"/>
                  </p:cNvSpPr>
                  <p:nvPr/>
                </p:nvSpPr>
                <p:spPr bwMode="gray">
                  <a:xfrm>
                    <a:off x="1304" y="591"/>
                    <a:ext cx="631" cy="631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alpha val="0"/>
                        </a:srgbClr>
                      </a:gs>
                      <a:gs pos="100000">
                        <a:srgbClr val="D6E1E2">
                          <a:gamma/>
                          <a:tint val="34902"/>
                          <a:invGamma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09" name="Oval 41"/>
                  <p:cNvSpPr>
                    <a:spLocks noChangeArrowheads="1"/>
                  </p:cNvSpPr>
                  <p:nvPr/>
                </p:nvSpPr>
                <p:spPr bwMode="gray">
                  <a:xfrm>
                    <a:off x="1311" y="597"/>
                    <a:ext cx="600" cy="58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shade val="79216"/>
                          <a:invGamma/>
                        </a:srgbClr>
                      </a:gs>
                      <a:gs pos="100000">
                        <a:srgbClr val="D6E1E2">
                          <a:alpha val="4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  <p:sp>
                <p:nvSpPr>
                  <p:cNvPr id="186410" name="Oval 42"/>
                  <p:cNvSpPr>
                    <a:spLocks noChangeArrowheads="1"/>
                  </p:cNvSpPr>
                  <p:nvPr/>
                </p:nvSpPr>
                <p:spPr bwMode="gray">
                  <a:xfrm>
                    <a:off x="1346" y="613"/>
                    <a:ext cx="533" cy="479"/>
                  </a:xfrm>
                  <a:prstGeom prst="ellipse">
                    <a:avLst/>
                  </a:prstGeom>
                  <a:gradFill rotWithShape="1">
                    <a:gsLst>
                      <a:gs pos="0">
                        <a:srgbClr val="D6E1E2">
                          <a:gamma/>
                          <a:tint val="0"/>
                          <a:invGamma/>
                        </a:srgbClr>
                      </a:gs>
                      <a:gs pos="100000">
                        <a:srgbClr val="D6E1E2">
                          <a:alpha val="38000"/>
                        </a:srgbClr>
                      </a:gs>
                    </a:gsLst>
                    <a:lin ang="5400000" scaled="1"/>
                  </a:gra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vert="eaVert" wrap="none" anchor="ctr"/>
                  <a:lstStyle/>
                  <a:p>
                    <a:endParaRPr lang="vi-VN"/>
                  </a:p>
                </p:txBody>
              </p:sp>
            </p:grpSp>
            <p:sp>
              <p:nvSpPr>
                <p:cNvPr id="186411" name="Text Box 43"/>
                <p:cNvSpPr txBox="1">
                  <a:spLocks noChangeArrowheads="1"/>
                </p:cNvSpPr>
                <p:nvPr/>
              </p:nvSpPr>
              <p:spPr bwMode="gray">
                <a:xfrm>
                  <a:off x="732" y="555"/>
                  <a:ext cx="212" cy="28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pPr algn="ctr"/>
                  <a:r>
                    <a:rPr lang="en-US" altLang="vi-VN" sz="2400" b="1">
                      <a:solidFill>
                        <a:srgbClr val="CC0000"/>
                      </a:solidFill>
                      <a:latin typeface="Times New Roman" pitchFamily="18" charset="0"/>
                    </a:rPr>
                    <a:t>5</a:t>
                  </a: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86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0" presetID="4" presetClass="exit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6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86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3" grpId="0"/>
      <p:bldP spid="186373" grpId="1"/>
      <p:bldP spid="186377" grpId="0" animBg="1"/>
      <p:bldP spid="186377" grpId="1" animBg="1"/>
      <p:bldP spid="186377" grpId="2" animBg="1"/>
      <p:bldP spid="18638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7396" name="Text Box 4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87398" name="Rectangle 6"/>
          <p:cNvSpPr>
            <a:spLocks noChangeArrowheads="1"/>
          </p:cNvSpPr>
          <p:nvPr/>
        </p:nvSpPr>
        <p:spPr bwMode="auto">
          <a:xfrm>
            <a:off x="32004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grpSp>
        <p:nvGrpSpPr>
          <p:cNvPr id="187430" name="Group 38"/>
          <p:cNvGrpSpPr>
            <a:grpSpLocks/>
          </p:cNvGrpSpPr>
          <p:nvPr/>
        </p:nvGrpSpPr>
        <p:grpSpPr bwMode="auto">
          <a:xfrm>
            <a:off x="457200" y="1905000"/>
            <a:ext cx="8458200" cy="3505200"/>
            <a:chOff x="240" y="1200"/>
            <a:chExt cx="5328" cy="2208"/>
          </a:xfrm>
        </p:grpSpPr>
        <p:pic>
          <p:nvPicPr>
            <p:cNvPr id="18740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937" t="13974" r="6094" b="436"/>
            <a:stretch>
              <a:fillRect/>
            </a:stretch>
          </p:blipFill>
          <p:spPr bwMode="auto">
            <a:xfrm>
              <a:off x="2641" y="1207"/>
              <a:ext cx="2927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740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8984" b="14410"/>
            <a:stretch>
              <a:fillRect/>
            </a:stretch>
          </p:blipFill>
          <p:spPr bwMode="auto">
            <a:xfrm>
              <a:off x="240" y="1200"/>
              <a:ext cx="2752" cy="2201"/>
            </a:xfrm>
            <a:prstGeom prst="rect">
              <a:avLst/>
            </a:prstGeom>
            <a:noFill/>
            <a:ln w="9525">
              <a:solidFill>
                <a:srgbClr val="0066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7411" name="Group 19"/>
            <p:cNvGrpSpPr>
              <a:grpSpLocks/>
            </p:cNvGrpSpPr>
            <p:nvPr/>
          </p:nvGrpSpPr>
          <p:grpSpPr bwMode="auto">
            <a:xfrm>
              <a:off x="288" y="2844"/>
              <a:ext cx="624" cy="528"/>
              <a:chOff x="528" y="480"/>
              <a:chExt cx="624" cy="528"/>
            </a:xfrm>
          </p:grpSpPr>
          <p:grpSp>
            <p:nvGrpSpPr>
              <p:cNvPr id="187404" name="Group 12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187405" name="Oval 13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87406" name="Oval 14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7407" name="Oval 15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7408" name="Oval 16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7409" name="Oval 17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87410" name="Text Box 18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3600" b="1">
                    <a:solidFill>
                      <a:srgbClr val="CC0000"/>
                    </a:solidFill>
                    <a:latin typeface="Times New Roman" pitchFamily="18" charset="0"/>
                  </a:rPr>
                  <a:t>4</a:t>
                </a:r>
              </a:p>
            </p:txBody>
          </p:sp>
        </p:grpSp>
      </p:grpSp>
      <p:sp>
        <p:nvSpPr>
          <p:cNvPr id="187432" name="Rectangle 40"/>
          <p:cNvSpPr>
            <a:spLocks noChangeArrowheads="1"/>
          </p:cNvSpPr>
          <p:nvPr/>
        </p:nvSpPr>
        <p:spPr bwMode="auto">
          <a:xfrm>
            <a:off x="838200" y="5486400"/>
            <a:ext cx="83058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vi-VN" sz="320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Súc miệng bằng nước muối trước khi đi ngủ để phòng bệnh viêm họng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74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4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8418" name="Text Box 2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32004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grpSp>
        <p:nvGrpSpPr>
          <p:cNvPr id="188440" name="Group 24"/>
          <p:cNvGrpSpPr>
            <a:grpSpLocks/>
          </p:cNvGrpSpPr>
          <p:nvPr/>
        </p:nvGrpSpPr>
        <p:grpSpPr bwMode="auto">
          <a:xfrm>
            <a:off x="1143000" y="1828800"/>
            <a:ext cx="7315200" cy="3657600"/>
            <a:chOff x="720" y="1152"/>
            <a:chExt cx="4608" cy="2304"/>
          </a:xfrm>
        </p:grpSpPr>
        <p:pic>
          <p:nvPicPr>
            <p:cNvPr id="188422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929" t="1382" b="3282"/>
            <a:stretch>
              <a:fillRect/>
            </a:stretch>
          </p:blipFill>
          <p:spPr bwMode="auto">
            <a:xfrm>
              <a:off x="720" y="1152"/>
              <a:ext cx="4608" cy="2304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8431" name="Group 15"/>
            <p:cNvGrpSpPr>
              <a:grpSpLocks/>
            </p:cNvGrpSpPr>
            <p:nvPr/>
          </p:nvGrpSpPr>
          <p:grpSpPr bwMode="auto">
            <a:xfrm>
              <a:off x="738" y="1152"/>
              <a:ext cx="624" cy="528"/>
              <a:chOff x="528" y="480"/>
              <a:chExt cx="624" cy="528"/>
            </a:xfrm>
          </p:grpSpPr>
          <p:grpSp>
            <p:nvGrpSpPr>
              <p:cNvPr id="188432" name="Group 16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188433" name="Oval 17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88434" name="Oval 18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8435" name="Oval 19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8436" name="Oval 20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8437" name="Oval 21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88438" name="Text Box 22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3600" b="1">
                    <a:solidFill>
                      <a:srgbClr val="CC0000"/>
                    </a:solidFill>
                    <a:latin typeface="Times New Roman" pitchFamily="18" charset="0"/>
                  </a:rPr>
                  <a:t>5</a:t>
                </a:r>
              </a:p>
            </p:txBody>
          </p:sp>
        </p:grpSp>
      </p:grpSp>
      <p:sp>
        <p:nvSpPr>
          <p:cNvPr id="188439" name="Rectangle 23"/>
          <p:cNvSpPr>
            <a:spLocks noChangeArrowheads="1"/>
          </p:cNvSpPr>
          <p:nvPr/>
        </p:nvSpPr>
        <p:spPr bwMode="auto">
          <a:xfrm>
            <a:off x="381000" y="5572125"/>
            <a:ext cx="8534400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vi-VN" sz="320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Giữ ấm cổ, ngực, tay, bàn chân, đề phòng cảm lạnh, viêm khớp cấp tính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84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843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9442" name="Text Box 2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89444" name="Rectangle 4"/>
          <p:cNvSpPr>
            <a:spLocks noChangeArrowheads="1"/>
          </p:cNvSpPr>
          <p:nvPr/>
        </p:nvSpPr>
        <p:spPr bwMode="auto">
          <a:xfrm>
            <a:off x="3200400" y="1143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sp>
        <p:nvSpPr>
          <p:cNvPr id="189455" name="Rectangle 15"/>
          <p:cNvSpPr>
            <a:spLocks noChangeArrowheads="1"/>
          </p:cNvSpPr>
          <p:nvPr/>
        </p:nvSpPr>
        <p:spPr bwMode="auto">
          <a:xfrm>
            <a:off x="381000" y="5157788"/>
            <a:ext cx="8534400" cy="1285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 </a:t>
            </a:r>
            <a:r>
              <a:rPr lang="en-US" altLang="vi-VN" sz="3200">
                <a:solidFill>
                  <a:srgbClr val="000000"/>
                </a:solidFill>
                <a:latin typeface="Times New Roman" pitchFamily="18" charset="0"/>
              </a:rPr>
              <a:t>* </a:t>
            </a: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Ăn uống đầy đủ để cơ thể khoẻ mạnh, có sức đề kháng phòng chống bệnh tật nói chung và bệnh thấp tim nói riêng.</a:t>
            </a:r>
          </a:p>
        </p:txBody>
      </p:sp>
      <p:grpSp>
        <p:nvGrpSpPr>
          <p:cNvPr id="189464" name="Group 24"/>
          <p:cNvGrpSpPr>
            <a:grpSpLocks/>
          </p:cNvGrpSpPr>
          <p:nvPr/>
        </p:nvGrpSpPr>
        <p:grpSpPr bwMode="auto">
          <a:xfrm>
            <a:off x="609600" y="1752600"/>
            <a:ext cx="7848600" cy="3505200"/>
            <a:chOff x="384" y="1104"/>
            <a:chExt cx="4944" cy="2208"/>
          </a:xfrm>
        </p:grpSpPr>
        <p:pic>
          <p:nvPicPr>
            <p:cNvPr id="189446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285" r="4259" b="2380"/>
            <a:stretch>
              <a:fillRect/>
            </a:stretch>
          </p:blipFill>
          <p:spPr bwMode="auto">
            <a:xfrm>
              <a:off x="384" y="1104"/>
              <a:ext cx="4944" cy="2208"/>
            </a:xfrm>
            <a:prstGeom prst="rect">
              <a:avLst/>
            </a:prstGeom>
            <a:noFill/>
            <a:ln w="28575">
              <a:solidFill>
                <a:srgbClr val="8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9456" name="Group 16"/>
            <p:cNvGrpSpPr>
              <a:grpSpLocks/>
            </p:cNvGrpSpPr>
            <p:nvPr/>
          </p:nvGrpSpPr>
          <p:grpSpPr bwMode="auto">
            <a:xfrm>
              <a:off x="384" y="2772"/>
              <a:ext cx="624" cy="528"/>
              <a:chOff x="528" y="480"/>
              <a:chExt cx="624" cy="528"/>
            </a:xfrm>
          </p:grpSpPr>
          <p:grpSp>
            <p:nvGrpSpPr>
              <p:cNvPr id="189457" name="Group 17"/>
              <p:cNvGrpSpPr>
                <a:grpSpLocks/>
              </p:cNvGrpSpPr>
              <p:nvPr/>
            </p:nvGrpSpPr>
            <p:grpSpPr bwMode="auto">
              <a:xfrm>
                <a:off x="528" y="480"/>
                <a:ext cx="624" cy="528"/>
                <a:chOff x="1289" y="582"/>
                <a:chExt cx="668" cy="668"/>
              </a:xfrm>
            </p:grpSpPr>
            <p:sp>
              <p:nvSpPr>
                <p:cNvPr id="189458" name="Oval 18"/>
                <p:cNvSpPr>
                  <a:spLocks noChangeArrowheads="1"/>
                </p:cNvSpPr>
                <p:nvPr/>
              </p:nvSpPr>
              <p:spPr bwMode="gray">
                <a:xfrm>
                  <a:off x="1289" y="582"/>
                  <a:ext cx="668" cy="668"/>
                </a:xfrm>
                <a:prstGeom prst="ellipse">
                  <a:avLst/>
                </a:prstGeom>
                <a:solidFill>
                  <a:srgbClr val="33333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38100" algn="ctr">
                      <a:solidFill>
                        <a:schemeClr val="bg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109250" dir="3267739" algn="ctr" rotWithShape="0">
                          <a:srgbClr val="808080">
                            <a:alpha val="50000"/>
                          </a:srgbClr>
                        </a:outerShdw>
                      </a:effectLst>
                    </a14:hiddenEffects>
                  </a:ext>
                </a:extLst>
              </p:spPr>
              <p:txBody>
                <a:bodyPr anchor="ctr">
                  <a:spAutoFit/>
                </a:bodyPr>
                <a:lstStyle/>
                <a:p>
                  <a:endParaRPr lang="vi-VN"/>
                </a:p>
              </p:txBody>
            </p:sp>
            <p:sp>
              <p:nvSpPr>
                <p:cNvPr id="189459" name="Oval 19"/>
                <p:cNvSpPr>
                  <a:spLocks noChangeArrowheads="1"/>
                </p:cNvSpPr>
                <p:nvPr/>
              </p:nvSpPr>
              <p:spPr bwMode="gray">
                <a:xfrm>
                  <a:off x="1296" y="587"/>
                  <a:ext cx="646" cy="647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46275"/>
                        <a:invGamma/>
                      </a:srgbClr>
                    </a:gs>
                    <a:gs pos="100000">
                      <a:srgbClr val="D6E1E2"/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9460" name="Oval 20"/>
                <p:cNvSpPr>
                  <a:spLocks noChangeArrowheads="1"/>
                </p:cNvSpPr>
                <p:nvPr/>
              </p:nvSpPr>
              <p:spPr bwMode="gray">
                <a:xfrm>
                  <a:off x="1304" y="591"/>
                  <a:ext cx="631" cy="631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alpha val="0"/>
                      </a:srgbClr>
                    </a:gs>
                    <a:gs pos="100000">
                      <a:srgbClr val="D6E1E2">
                        <a:gamma/>
                        <a:tint val="34902"/>
                        <a:invGamma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9461" name="Oval 21"/>
                <p:cNvSpPr>
                  <a:spLocks noChangeArrowheads="1"/>
                </p:cNvSpPr>
                <p:nvPr/>
              </p:nvSpPr>
              <p:spPr bwMode="gray">
                <a:xfrm>
                  <a:off x="1311" y="597"/>
                  <a:ext cx="600" cy="58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shade val="79216"/>
                        <a:invGamma/>
                      </a:srgbClr>
                    </a:gs>
                    <a:gs pos="100000">
                      <a:srgbClr val="D6E1E2">
                        <a:alpha val="4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  <p:sp>
              <p:nvSpPr>
                <p:cNvPr id="189462" name="Oval 22"/>
                <p:cNvSpPr>
                  <a:spLocks noChangeArrowheads="1"/>
                </p:cNvSpPr>
                <p:nvPr/>
              </p:nvSpPr>
              <p:spPr bwMode="gray">
                <a:xfrm>
                  <a:off x="1346" y="613"/>
                  <a:ext cx="533" cy="479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D6E1E2">
                        <a:gamma/>
                        <a:tint val="0"/>
                        <a:invGamma/>
                      </a:srgbClr>
                    </a:gs>
                    <a:gs pos="100000">
                      <a:srgbClr val="D6E1E2">
                        <a:alpha val="38000"/>
                      </a:srgbClr>
                    </a:gs>
                  </a:gsLst>
                  <a:lin ang="5400000" scaled="1"/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eaVert" wrap="none" anchor="ctr"/>
                <a:lstStyle/>
                <a:p>
                  <a:endParaRPr lang="vi-VN"/>
                </a:p>
              </p:txBody>
            </p:sp>
          </p:grpSp>
          <p:sp>
            <p:nvSpPr>
              <p:cNvPr id="189463" name="Text Box 23"/>
              <p:cNvSpPr txBox="1">
                <a:spLocks noChangeArrowheads="1"/>
              </p:cNvSpPr>
              <p:nvPr/>
            </p:nvSpPr>
            <p:spPr bwMode="gray">
              <a:xfrm>
                <a:off x="685" y="526"/>
                <a:ext cx="260" cy="4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vi-VN" sz="3600" b="1">
                    <a:solidFill>
                      <a:srgbClr val="CC0000"/>
                    </a:solidFill>
                    <a:latin typeface="Times New Roman" pitchFamily="18" charset="0"/>
                  </a:rPr>
                  <a:t>6</a:t>
                </a: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1894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5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0466" name="Text Box 2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2004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sp>
        <p:nvSpPr>
          <p:cNvPr id="190469" name="AutoShape 5"/>
          <p:cNvSpPr>
            <a:spLocks noChangeArrowheads="1"/>
          </p:cNvSpPr>
          <p:nvPr/>
        </p:nvSpPr>
        <p:spPr bwMode="auto">
          <a:xfrm>
            <a:off x="2057400" y="3048000"/>
            <a:ext cx="5562600" cy="2819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2857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Để phòng bệnh thấp tim, ta cần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Phải giữ ấm cơ thể khi trời lạnh,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ăn uống đủ chất, giữ vệ sinh cá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 nhân tốt rèn luyện thân thể hằng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ngày để không bị các bệnhviêm </a:t>
            </a:r>
          </a:p>
          <a:p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họng, viêm a-mi-đan kéo dài</a:t>
            </a:r>
          </a:p>
        </p:txBody>
      </p:sp>
      <p:sp>
        <p:nvSpPr>
          <p:cNvPr id="190470" name="WordArt 6"/>
          <p:cNvSpPr>
            <a:spLocks noChangeArrowheads="1" noChangeShapeType="1" noTextEdit="1"/>
          </p:cNvSpPr>
          <p:nvPr/>
        </p:nvSpPr>
        <p:spPr bwMode="auto">
          <a:xfrm>
            <a:off x="533400" y="1905000"/>
            <a:ext cx="295275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Kết luận: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190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90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469" grpId="0" animBg="1"/>
      <p:bldP spid="19047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6612" name="Text Box 4"/>
          <p:cNvSpPr txBox="1">
            <a:spLocks noChangeArrowheads="1"/>
          </p:cNvSpPr>
          <p:nvPr/>
        </p:nvSpPr>
        <p:spPr bwMode="auto">
          <a:xfrm>
            <a:off x="3733800" y="762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grpSp>
        <p:nvGrpSpPr>
          <p:cNvPr id="196616" name="Group 8"/>
          <p:cNvGrpSpPr>
            <a:grpSpLocks/>
          </p:cNvGrpSpPr>
          <p:nvPr/>
        </p:nvGrpSpPr>
        <p:grpSpPr bwMode="auto">
          <a:xfrm>
            <a:off x="609600" y="2743200"/>
            <a:ext cx="8320088" cy="1066800"/>
            <a:chOff x="327" y="1440"/>
            <a:chExt cx="5241" cy="672"/>
          </a:xfrm>
        </p:grpSpPr>
        <p:sp>
          <p:nvSpPr>
            <p:cNvPr id="196617" name="AutoShape 9"/>
            <p:cNvSpPr>
              <a:spLocks noChangeArrowheads="1"/>
            </p:cNvSpPr>
            <p:nvPr/>
          </p:nvSpPr>
          <p:spPr bwMode="blackWhite">
            <a:xfrm>
              <a:off x="336" y="1488"/>
              <a:ext cx="5232" cy="62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Trong số các bệnh dưới đây bệnh nào thường </a:t>
              </a:r>
            </a:p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 gặp ở trẻ em?</a:t>
              </a:r>
              <a:endParaRPr lang="en-US" altLang="vi-VN" sz="2400" b="1">
                <a:latin typeface="Times New Roman" pitchFamily="18" charset="0"/>
              </a:endParaRPr>
            </a:p>
          </p:txBody>
        </p:sp>
        <p:grpSp>
          <p:nvGrpSpPr>
            <p:cNvPr id="196618" name="Group 10"/>
            <p:cNvGrpSpPr>
              <a:grpSpLocks/>
            </p:cNvGrpSpPr>
            <p:nvPr/>
          </p:nvGrpSpPr>
          <p:grpSpPr bwMode="auto">
            <a:xfrm>
              <a:off x="327" y="1440"/>
              <a:ext cx="473" cy="466"/>
              <a:chOff x="1244" y="2356"/>
              <a:chExt cx="473" cy="466"/>
            </a:xfrm>
          </p:grpSpPr>
          <p:sp>
            <p:nvSpPr>
              <p:cNvPr id="196619" name="AutoShape 11"/>
              <p:cNvSpPr>
                <a:spLocks noChangeArrowheads="1"/>
              </p:cNvSpPr>
              <p:nvPr/>
            </p:nvSpPr>
            <p:spPr bwMode="gray">
              <a:xfrm rot="-2648308">
                <a:off x="1244" y="2356"/>
                <a:ext cx="473" cy="466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96620" name="Text Box 12"/>
              <p:cNvSpPr txBox="1">
                <a:spLocks noChangeArrowheads="1"/>
              </p:cNvSpPr>
              <p:nvPr/>
            </p:nvSpPr>
            <p:spPr bwMode="auto">
              <a:xfrm>
                <a:off x="1368" y="2439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endParaRPr lang="vi-VN" altLang="vi-VN" sz="2800" b="1">
                  <a:latin typeface="Times New Roman" pitchFamily="18" charset="0"/>
                </a:endParaRPr>
              </a:p>
            </p:txBody>
          </p:sp>
        </p:grpSp>
      </p:grpSp>
      <p:sp>
        <p:nvSpPr>
          <p:cNvPr id="196621" name="Rectangle 13"/>
          <p:cNvSpPr>
            <a:spLocks noChangeArrowheads="1"/>
          </p:cNvSpPr>
          <p:nvPr/>
        </p:nvSpPr>
        <p:spPr bwMode="auto">
          <a:xfrm>
            <a:off x="1524000" y="3962400"/>
            <a:ext cx="327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a) Huyết áp cao</a:t>
            </a:r>
          </a:p>
        </p:txBody>
      </p:sp>
      <p:sp>
        <p:nvSpPr>
          <p:cNvPr id="196622" name="Rectangle 14"/>
          <p:cNvSpPr>
            <a:spLocks noChangeArrowheads="1"/>
          </p:cNvSpPr>
          <p:nvPr/>
        </p:nvSpPr>
        <p:spPr bwMode="auto">
          <a:xfrm>
            <a:off x="1524000" y="4510088"/>
            <a:ext cx="3886200" cy="442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b) Xơ vữa động mạch</a:t>
            </a:r>
          </a:p>
        </p:txBody>
      </p:sp>
      <p:sp>
        <p:nvSpPr>
          <p:cNvPr id="196623" name="Rectangle 15"/>
          <p:cNvSpPr>
            <a:spLocks noChangeArrowheads="1"/>
          </p:cNvSpPr>
          <p:nvPr/>
        </p:nvSpPr>
        <p:spPr bwMode="auto">
          <a:xfrm>
            <a:off x="1524000" y="5029200"/>
            <a:ext cx="2514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c) Thấp tim</a:t>
            </a:r>
          </a:p>
        </p:txBody>
      </p:sp>
      <p:sp>
        <p:nvSpPr>
          <p:cNvPr id="196624" name="Oval 16"/>
          <p:cNvSpPr>
            <a:spLocks noChangeArrowheads="1"/>
          </p:cNvSpPr>
          <p:nvPr/>
        </p:nvSpPr>
        <p:spPr bwMode="auto">
          <a:xfrm>
            <a:off x="1371600" y="50292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196626" name="WordArt 18"/>
          <p:cNvSpPr>
            <a:spLocks noChangeArrowheads="1" noChangeShapeType="1" noTextEdit="1"/>
          </p:cNvSpPr>
          <p:nvPr/>
        </p:nvSpPr>
        <p:spPr bwMode="auto">
          <a:xfrm>
            <a:off x="3352800" y="1676400"/>
            <a:ext cx="2952750" cy="1008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tập củng cố</a:t>
            </a:r>
          </a:p>
        </p:txBody>
      </p:sp>
      <p:sp>
        <p:nvSpPr>
          <p:cNvPr id="196627" name="Rectangle 19"/>
          <p:cNvSpPr>
            <a:spLocks noChangeArrowheads="1"/>
          </p:cNvSpPr>
          <p:nvPr/>
        </p:nvSpPr>
        <p:spPr bwMode="auto">
          <a:xfrm>
            <a:off x="3048000" y="11430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sp>
        <p:nvSpPr>
          <p:cNvPr id="196628" name="Rectangle 20"/>
          <p:cNvSpPr>
            <a:spLocks noChangeArrowheads="1"/>
          </p:cNvSpPr>
          <p:nvPr/>
        </p:nvSpPr>
        <p:spPr bwMode="auto">
          <a:xfrm>
            <a:off x="1524000" y="55626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d) Đứt mạch máu não</a:t>
            </a:r>
          </a:p>
        </p:txBody>
      </p:sp>
      <p:sp>
        <p:nvSpPr>
          <p:cNvPr id="196629" name="Rectangle 21"/>
          <p:cNvSpPr>
            <a:spLocks noChangeArrowheads="1"/>
          </p:cNvSpPr>
          <p:nvPr/>
        </p:nvSpPr>
        <p:spPr bwMode="auto">
          <a:xfrm>
            <a:off x="1524000" y="6096000"/>
            <a:ext cx="396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e) Nhồi máu cơ tim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66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66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96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96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375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966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102"/>
                            </p:stCondLst>
                            <p:childTnLst>
                              <p:par>
                                <p:cTn id="30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2" dur="80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3" dur="80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80"/>
                                        <p:tgtEl>
                                          <p:spTgt spid="1966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124"/>
                            </p:stCondLst>
                            <p:childTnLst>
                              <p:par>
                                <p:cTn id="36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1966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852"/>
                            </p:stCondLst>
                            <p:childTnLst>
                              <p:par>
                                <p:cTn id="4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4" dur="80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5" dur="80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80"/>
                                        <p:tgtEl>
                                          <p:spTgt spid="19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1" dur="2000"/>
                                        <p:tgtEl>
                                          <p:spTgt spid="196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3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1966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21" grpId="0"/>
      <p:bldP spid="196622" grpId="0"/>
      <p:bldP spid="196623" grpId="0"/>
      <p:bldP spid="196624" grpId="0" animBg="1"/>
      <p:bldP spid="196624" grpId="1" animBg="1"/>
      <p:bldP spid="196626" grpId="0" animBg="1"/>
      <p:bldP spid="196628" grpId="0"/>
      <p:bldP spid="19662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7635" name="Text Box 3"/>
          <p:cNvSpPr txBox="1">
            <a:spLocks noChangeArrowheads="1"/>
          </p:cNvSpPr>
          <p:nvPr/>
        </p:nvSpPr>
        <p:spPr bwMode="auto">
          <a:xfrm>
            <a:off x="3048000" y="638175"/>
            <a:ext cx="4191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pic>
        <p:nvPicPr>
          <p:cNvPr id="197637" name="Picture 5" descr="9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209800"/>
            <a:ext cx="762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7638" name="WordArt 6"/>
          <p:cNvSpPr>
            <a:spLocks noChangeArrowheads="1" noChangeShapeType="1" noTextEdit="1"/>
          </p:cNvSpPr>
          <p:nvPr/>
        </p:nvSpPr>
        <p:spPr bwMode="auto">
          <a:xfrm>
            <a:off x="2819400" y="2362200"/>
            <a:ext cx="3581400" cy="623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b="1" i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Đúng hay sai ?</a:t>
            </a:r>
          </a:p>
        </p:txBody>
      </p:sp>
      <p:sp>
        <p:nvSpPr>
          <p:cNvPr id="197639" name="Text Box 7"/>
          <p:cNvSpPr txBox="1">
            <a:spLocks noChangeArrowheads="1"/>
          </p:cNvSpPr>
          <p:nvPr/>
        </p:nvSpPr>
        <p:spPr bwMode="auto">
          <a:xfrm>
            <a:off x="76200" y="3001963"/>
            <a:ext cx="9144000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3200" b="1">
                <a:solidFill>
                  <a:srgbClr val="000000"/>
                </a:solidFill>
                <a:latin typeface="Times New Roman" pitchFamily="18" charset="0"/>
              </a:rPr>
              <a:t>Nguyên nhân nào dưới đây dẫn đến bệnh thấp tim?</a:t>
            </a:r>
          </a:p>
        </p:txBody>
      </p:sp>
      <p:sp>
        <p:nvSpPr>
          <p:cNvPr id="197640" name="Text Box 8"/>
          <p:cNvSpPr txBox="1">
            <a:spLocks noChangeArrowheads="1"/>
          </p:cNvSpPr>
          <p:nvPr/>
        </p:nvSpPr>
        <p:spPr bwMode="auto">
          <a:xfrm>
            <a:off x="1389063" y="3733800"/>
            <a:ext cx="72977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latin typeface="Times New Roman" pitchFamily="18" charset="0"/>
              </a:rPr>
              <a:t>Do bị viêm họng, viêm a-mi-đan kéo dài.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1371600" y="4373563"/>
            <a:ext cx="58547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Do ăn uống không vệ sinh</a:t>
            </a:r>
          </a:p>
        </p:txBody>
      </p:sp>
      <p:sp>
        <p:nvSpPr>
          <p:cNvPr id="197642" name="Text Box 10"/>
          <p:cNvSpPr txBox="1">
            <a:spLocks noChangeArrowheads="1"/>
          </p:cNvSpPr>
          <p:nvPr/>
        </p:nvSpPr>
        <p:spPr bwMode="auto">
          <a:xfrm>
            <a:off x="1371600" y="4983163"/>
            <a:ext cx="80518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2800" b="1">
                <a:latin typeface="Times New Roman" pitchFamily="18" charset="0"/>
              </a:rPr>
              <a:t>Do biến chứng các bệnh truyền nhiễm (cúm, sởi…)</a:t>
            </a:r>
          </a:p>
        </p:txBody>
      </p:sp>
      <p:sp>
        <p:nvSpPr>
          <p:cNvPr id="197643" name="Text Box 11"/>
          <p:cNvSpPr txBox="1">
            <a:spLocks noChangeArrowheads="1"/>
          </p:cNvSpPr>
          <p:nvPr/>
        </p:nvSpPr>
        <p:spPr bwMode="auto">
          <a:xfrm>
            <a:off x="1371600" y="5530850"/>
            <a:ext cx="80645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2800" b="1">
                <a:latin typeface="Times New Roman" pitchFamily="18" charset="0"/>
              </a:rPr>
              <a:t>Do thấp khớp không được chữa trị kịp thời, </a:t>
            </a:r>
          </a:p>
          <a:p>
            <a:r>
              <a:rPr lang="en-US" altLang="vi-VN" sz="2800" b="1">
                <a:latin typeface="Times New Roman" pitchFamily="18" charset="0"/>
              </a:rPr>
              <a:t>dứt điểm. </a:t>
            </a:r>
            <a:endParaRPr lang="en-US" altLang="vi-VN" sz="3200" b="1"/>
          </a:p>
        </p:txBody>
      </p:sp>
      <p:sp>
        <p:nvSpPr>
          <p:cNvPr id="197646" name="AutoShape 14"/>
          <p:cNvSpPr>
            <a:spLocks noChangeArrowheads="1"/>
          </p:cNvSpPr>
          <p:nvPr/>
        </p:nvSpPr>
        <p:spPr bwMode="blackWhite">
          <a:xfrm>
            <a:off x="533400" y="3733800"/>
            <a:ext cx="533400" cy="47148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vi-VN" altLang="vi-VN" sz="24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97647" name="AutoShape 15"/>
          <p:cNvSpPr>
            <a:spLocks noChangeArrowheads="1"/>
          </p:cNvSpPr>
          <p:nvPr/>
        </p:nvSpPr>
        <p:spPr bwMode="blackWhite">
          <a:xfrm>
            <a:off x="533400" y="4419600"/>
            <a:ext cx="533400" cy="47148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vi-VN" altLang="vi-VN" sz="24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97648" name="AutoShape 16"/>
          <p:cNvSpPr>
            <a:spLocks noChangeArrowheads="1"/>
          </p:cNvSpPr>
          <p:nvPr/>
        </p:nvSpPr>
        <p:spPr bwMode="blackWhite">
          <a:xfrm>
            <a:off x="533400" y="4953000"/>
            <a:ext cx="533400" cy="47148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vi-VN" altLang="vi-VN" sz="24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97649" name="AutoShape 17"/>
          <p:cNvSpPr>
            <a:spLocks noChangeArrowheads="1"/>
          </p:cNvSpPr>
          <p:nvPr/>
        </p:nvSpPr>
        <p:spPr bwMode="blackWhite">
          <a:xfrm>
            <a:off x="533400" y="5638800"/>
            <a:ext cx="533400" cy="471488"/>
          </a:xfrm>
          <a:prstGeom prst="roundRect">
            <a:avLst>
              <a:gd name="adj" fmla="val 9106"/>
            </a:avLst>
          </a:prstGeom>
          <a:solidFill>
            <a:schemeClr val="bg1"/>
          </a:soli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5782" tIns="47891" rIns="95782" bIns="47891" anchor="ctr"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marL="479425" defTabSz="957263">
              <a:defRPr>
                <a:solidFill>
                  <a:schemeClr val="tx1"/>
                </a:solidFill>
                <a:latin typeface="Arial" charset="0"/>
              </a:defRPr>
            </a:lvl2pPr>
            <a:lvl3pPr marL="957263" defTabSz="957263">
              <a:defRPr>
                <a:solidFill>
                  <a:schemeClr val="tx1"/>
                </a:solidFill>
                <a:latin typeface="Arial" charset="0"/>
              </a:defRPr>
            </a:lvl3pPr>
            <a:lvl4pPr marL="1436688" defTabSz="957263">
              <a:defRPr>
                <a:solidFill>
                  <a:schemeClr val="tx1"/>
                </a:solidFill>
                <a:latin typeface="Arial" charset="0"/>
              </a:defRPr>
            </a:lvl4pPr>
            <a:lvl5pPr marL="1916113" defTabSz="957263">
              <a:defRPr>
                <a:solidFill>
                  <a:schemeClr val="tx1"/>
                </a:solidFill>
                <a:latin typeface="Arial" charset="0"/>
              </a:defRPr>
            </a:lvl5pPr>
            <a:lvl6pPr marL="23733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305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877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44913"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vi-VN" altLang="vi-VN" sz="2400" b="1">
              <a:solidFill>
                <a:srgbClr val="990033"/>
              </a:solidFill>
              <a:latin typeface="Times New Roman" pitchFamily="18" charset="0"/>
            </a:endParaRPr>
          </a:p>
        </p:txBody>
      </p:sp>
      <p:sp>
        <p:nvSpPr>
          <p:cNvPr id="197651" name="Text Box 19"/>
          <p:cNvSpPr txBox="1">
            <a:spLocks noChangeArrowheads="1"/>
          </p:cNvSpPr>
          <p:nvPr/>
        </p:nvSpPr>
        <p:spPr bwMode="auto">
          <a:xfrm>
            <a:off x="533400" y="3657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80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609600" y="43434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80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609600" y="4924425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800000"/>
                </a:solidFill>
                <a:latin typeface="Times New Roman" pitchFamily="18" charset="0"/>
              </a:rPr>
              <a:t>S</a:t>
            </a:r>
          </a:p>
        </p:txBody>
      </p:sp>
      <p:sp>
        <p:nvSpPr>
          <p:cNvPr id="197654" name="Text Box 22"/>
          <p:cNvSpPr txBox="1">
            <a:spLocks noChangeArrowheads="1"/>
          </p:cNvSpPr>
          <p:nvPr/>
        </p:nvSpPr>
        <p:spPr bwMode="auto">
          <a:xfrm>
            <a:off x="581025" y="5562600"/>
            <a:ext cx="457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vi-VN" sz="3200" b="1">
                <a:solidFill>
                  <a:srgbClr val="800000"/>
                </a:solidFill>
                <a:latin typeface="Times New Roman" pitchFamily="18" charset="0"/>
              </a:rPr>
              <a:t>Đ</a:t>
            </a:r>
          </a:p>
        </p:txBody>
      </p:sp>
      <p:sp>
        <p:nvSpPr>
          <p:cNvPr id="197655" name="WordArt 23"/>
          <p:cNvSpPr>
            <a:spLocks noChangeArrowheads="1" noChangeShapeType="1" noTextEdit="1"/>
          </p:cNvSpPr>
          <p:nvPr/>
        </p:nvSpPr>
        <p:spPr bwMode="auto">
          <a:xfrm>
            <a:off x="2971800" y="1219200"/>
            <a:ext cx="2952750" cy="100806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3600" b="1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Bài tập củng cố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5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19763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5" presetID="2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2" presetClass="emph" presetSubtype="0" repeatCount="5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197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5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976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 nodeType="clickPar">
                      <p:stCondLst>
                        <p:cond delay="0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64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976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64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976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 nodeType="clickPar">
                      <p:stCondLst>
                        <p:cond delay="0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64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76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97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7649"/>
                  </p:tgtEl>
                </p:cond>
              </p:nextCondLst>
            </p:seq>
          </p:childTnLst>
        </p:cTn>
      </p:par>
    </p:tnLst>
    <p:bldLst>
      <p:bldP spid="197638" grpId="0" animBg="1"/>
      <p:bldP spid="197638" grpId="1" animBg="1"/>
      <p:bldP spid="197639" grpId="0"/>
      <p:bldP spid="197640" grpId="0"/>
      <p:bldP spid="197641" grpId="0"/>
      <p:bldP spid="197642" grpId="0"/>
      <p:bldP spid="197643" grpId="0"/>
      <p:bldP spid="197646" grpId="0" animBg="1"/>
      <p:bldP spid="197647" grpId="0" animBg="1"/>
      <p:bldP spid="197648" grpId="0" animBg="1"/>
      <p:bldP spid="197649" grpId="0" animBg="1"/>
      <p:bldP spid="197651" grpId="0"/>
      <p:bldP spid="197652" grpId="0"/>
      <p:bldP spid="197653" grpId="0"/>
      <p:bldP spid="197654" grpId="0"/>
      <p:bldP spid="19765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pic>
        <p:nvPicPr>
          <p:cNvPr id="150532" name="Picture 4" descr="bar01"/>
          <p:cNvPicPr>
            <a:picLocks noChangeAspect="1" noChangeArrowheads="1"/>
          </p:cNvPicPr>
          <p:nvPr/>
        </p:nvPicPr>
        <p:blipFill>
          <a:blip r:embed="rId2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1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3" name="Picture 5" descr="bar01"/>
          <p:cNvPicPr>
            <a:picLocks noChangeAspect="1" noChangeArrowheads="1"/>
          </p:cNvPicPr>
          <p:nvPr/>
        </p:nvPicPr>
        <p:blipFill>
          <a:blip r:embed="rId3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76200"/>
            <a:ext cx="91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4" name="Picture 6" descr="bar01"/>
          <p:cNvPicPr>
            <a:picLocks noChangeAspect="1" noChangeArrowheads="1"/>
          </p:cNvPicPr>
          <p:nvPr/>
        </p:nvPicPr>
        <p:blipFill>
          <a:blip r:embed="rId4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152400"/>
            <a:ext cx="90678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0535" name="Picture 7" descr="bar01"/>
          <p:cNvPicPr>
            <a:picLocks noChangeAspect="1" noChangeArrowheads="1"/>
          </p:cNvPicPr>
          <p:nvPr/>
        </p:nvPicPr>
        <p:blipFill>
          <a:blip r:embed="rId5">
            <a:lum bright="-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6096000"/>
            <a:ext cx="883920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0539" name="WordArt 11"/>
          <p:cNvSpPr>
            <a:spLocks noChangeArrowheads="1" noChangeShapeType="1" noTextEdit="1"/>
          </p:cNvSpPr>
          <p:nvPr/>
        </p:nvSpPr>
        <p:spPr bwMode="auto">
          <a:xfrm>
            <a:off x="685800" y="1754620"/>
            <a:ext cx="7848600" cy="1736725"/>
          </a:xfrm>
          <a:prstGeom prst="rect">
            <a:avLst/>
          </a:prstGeom>
        </p:spPr>
        <p:txBody>
          <a:bodyPr wrap="none" fromWordArt="1">
            <a:prstTxWarp prst="textWave2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5400" b="1" i="1" kern="10" dirty="0">
                <a:ln w="9525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rgbClr val="CC3300"/>
                </a:soli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Chúc thầy, cô và các em sức khỏe</a:t>
            </a:r>
          </a:p>
        </p:txBody>
      </p:sp>
      <p:sp>
        <p:nvSpPr>
          <p:cNvPr id="150540" name="WordArt 12"/>
          <p:cNvSpPr>
            <a:spLocks noChangeArrowheads="1" noChangeShapeType="1" noTextEdit="1"/>
          </p:cNvSpPr>
          <p:nvPr/>
        </p:nvSpPr>
        <p:spPr bwMode="auto">
          <a:xfrm>
            <a:off x="2395970" y="4038600"/>
            <a:ext cx="4400550" cy="10699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vi-VN" sz="6000" b="1" i="1" kern="10" dirty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Chào tạm biệt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repeatCount="8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50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505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539" grpId="0" animBg="1"/>
      <p:bldP spid="15054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 dirty="0"/>
              <a:t>www.themegallery.com</a:t>
            </a:r>
          </a:p>
        </p:txBody>
      </p:sp>
      <p:sp>
        <p:nvSpPr>
          <p:cNvPr id="182276" name="Oval 4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667000" y="1295400"/>
            <a:ext cx="36576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006600"/>
                </a:solidFill>
                <a:latin typeface="Times New Roman" pitchFamily="18" charset="0"/>
              </a:rPr>
              <a:t>Kiểm tra bài cũ:</a:t>
            </a:r>
          </a:p>
        </p:txBody>
      </p:sp>
      <p:pic>
        <p:nvPicPr>
          <p:cNvPr id="182277" name="Picture 5" descr="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990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2278" name="Text Box 6"/>
          <p:cNvSpPr txBox="1">
            <a:spLocks noChangeArrowheads="1"/>
          </p:cNvSpPr>
          <p:nvPr/>
        </p:nvSpPr>
        <p:spPr bwMode="auto">
          <a:xfrm>
            <a:off x="3733800" y="762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grpSp>
        <p:nvGrpSpPr>
          <p:cNvPr id="182287" name="Group 15"/>
          <p:cNvGrpSpPr>
            <a:grpSpLocks/>
          </p:cNvGrpSpPr>
          <p:nvPr/>
        </p:nvGrpSpPr>
        <p:grpSpPr bwMode="auto">
          <a:xfrm>
            <a:off x="533400" y="2133600"/>
            <a:ext cx="8320088" cy="1066800"/>
            <a:chOff x="327" y="1440"/>
            <a:chExt cx="5241" cy="672"/>
          </a:xfrm>
        </p:grpSpPr>
        <p:sp>
          <p:nvSpPr>
            <p:cNvPr id="182283" name="AutoShape 11"/>
            <p:cNvSpPr>
              <a:spLocks noChangeArrowheads="1"/>
            </p:cNvSpPr>
            <p:nvPr/>
          </p:nvSpPr>
          <p:spPr bwMode="blackWhite">
            <a:xfrm>
              <a:off x="336" y="1488"/>
              <a:ext cx="5232" cy="62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Những hoạt động nào dưới đây sẽ có lợi cho tim</a:t>
              </a:r>
            </a:p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và mạch?</a:t>
              </a:r>
              <a:endParaRPr lang="en-US" altLang="vi-VN" sz="2400" b="1">
                <a:latin typeface="Times New Roman" pitchFamily="18" charset="0"/>
              </a:endParaRPr>
            </a:p>
          </p:txBody>
        </p:sp>
        <p:grpSp>
          <p:nvGrpSpPr>
            <p:cNvPr id="182284" name="Group 12"/>
            <p:cNvGrpSpPr>
              <a:grpSpLocks/>
            </p:cNvGrpSpPr>
            <p:nvPr/>
          </p:nvGrpSpPr>
          <p:grpSpPr bwMode="auto">
            <a:xfrm>
              <a:off x="327" y="1440"/>
              <a:ext cx="473" cy="466"/>
              <a:chOff x="1244" y="2356"/>
              <a:chExt cx="473" cy="466"/>
            </a:xfrm>
          </p:grpSpPr>
          <p:sp>
            <p:nvSpPr>
              <p:cNvPr id="182285" name="AutoShape 13"/>
              <p:cNvSpPr>
                <a:spLocks noChangeArrowheads="1"/>
              </p:cNvSpPr>
              <p:nvPr/>
            </p:nvSpPr>
            <p:spPr bwMode="gray">
              <a:xfrm rot="-2648308">
                <a:off x="1244" y="2356"/>
                <a:ext cx="473" cy="466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2286" name="Text Box 14"/>
              <p:cNvSpPr txBox="1">
                <a:spLocks noChangeArrowheads="1"/>
              </p:cNvSpPr>
              <p:nvPr/>
            </p:nvSpPr>
            <p:spPr bwMode="auto">
              <a:xfrm>
                <a:off x="1368" y="2439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800" b="1">
                    <a:latin typeface="Times New Roman" pitchFamily="18" charset="0"/>
                  </a:rPr>
                  <a:t>1</a:t>
                </a:r>
              </a:p>
            </p:txBody>
          </p:sp>
        </p:grpSp>
      </p:grpSp>
      <p:sp>
        <p:nvSpPr>
          <p:cNvPr id="182291" name="Rectangle 19"/>
          <p:cNvSpPr>
            <a:spLocks noChangeArrowheads="1"/>
          </p:cNvSpPr>
          <p:nvPr/>
        </p:nvSpPr>
        <p:spPr bwMode="auto">
          <a:xfrm>
            <a:off x="1524000" y="3352800"/>
            <a:ext cx="3276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a) Vui chơi vừa sức</a:t>
            </a:r>
          </a:p>
        </p:txBody>
      </p:sp>
      <p:sp>
        <p:nvSpPr>
          <p:cNvPr id="182292" name="Rectangle 20"/>
          <p:cNvSpPr>
            <a:spLocks noChangeArrowheads="1"/>
          </p:cNvSpPr>
          <p:nvPr/>
        </p:nvSpPr>
        <p:spPr bwMode="auto">
          <a:xfrm>
            <a:off x="1524000" y="3900488"/>
            <a:ext cx="3276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b)Làm việc nặng</a:t>
            </a:r>
          </a:p>
        </p:txBody>
      </p:sp>
      <p:sp>
        <p:nvSpPr>
          <p:cNvPr id="182293" name="Rectangle 21"/>
          <p:cNvSpPr>
            <a:spLocks noChangeArrowheads="1"/>
          </p:cNvSpPr>
          <p:nvPr/>
        </p:nvSpPr>
        <p:spPr bwMode="auto">
          <a:xfrm>
            <a:off x="1524000" y="4419600"/>
            <a:ext cx="39624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c)Tập thể thao quá sức</a:t>
            </a:r>
          </a:p>
        </p:txBody>
      </p:sp>
      <p:sp>
        <p:nvSpPr>
          <p:cNvPr id="182294" name="Oval 22"/>
          <p:cNvSpPr>
            <a:spLocks noChangeArrowheads="1"/>
          </p:cNvSpPr>
          <p:nvPr/>
        </p:nvSpPr>
        <p:spPr bwMode="auto">
          <a:xfrm>
            <a:off x="1371600" y="33528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822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2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3" dur="8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4" dur="8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80"/>
                                        <p:tgtEl>
                                          <p:spTgt spid="1822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1728"/>
                            </p:stCondLst>
                            <p:childTnLst>
                              <p:par>
                                <p:cTn id="2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9" dur="80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0" dur="80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80"/>
                                        <p:tgtEl>
                                          <p:spTgt spid="18229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220"/>
                            </p:stCondLst>
                            <p:childTnLst>
                              <p:par>
                                <p:cTn id="3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18229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2000"/>
                                        <p:tgtEl>
                                          <p:spTgt spid="18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6" grpId="0" animBg="1"/>
      <p:bldP spid="182291" grpId="0" animBg="1"/>
      <p:bldP spid="182292" grpId="0" animBg="1"/>
      <p:bldP spid="182293" grpId="0" animBg="1"/>
      <p:bldP spid="18229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3298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667000" y="1295400"/>
            <a:ext cx="36576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006600"/>
                </a:solidFill>
                <a:latin typeface="Times New Roman" pitchFamily="18" charset="0"/>
              </a:rPr>
              <a:t>Kiểm tra bài cũ:</a:t>
            </a:r>
          </a:p>
        </p:txBody>
      </p:sp>
      <p:pic>
        <p:nvPicPr>
          <p:cNvPr id="183299" name="Picture 3" descr="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990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3733800" y="762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grpSp>
        <p:nvGrpSpPr>
          <p:cNvPr id="183305" name="Group 9"/>
          <p:cNvGrpSpPr>
            <a:grpSpLocks/>
          </p:cNvGrpSpPr>
          <p:nvPr/>
        </p:nvGrpSpPr>
        <p:grpSpPr bwMode="auto">
          <a:xfrm>
            <a:off x="533400" y="2133600"/>
            <a:ext cx="8320088" cy="1066800"/>
            <a:chOff x="327" y="1440"/>
            <a:chExt cx="5241" cy="672"/>
          </a:xfrm>
        </p:grpSpPr>
        <p:sp>
          <p:nvSpPr>
            <p:cNvPr id="183306" name="AutoShape 10"/>
            <p:cNvSpPr>
              <a:spLocks noChangeArrowheads="1"/>
            </p:cNvSpPr>
            <p:nvPr/>
          </p:nvSpPr>
          <p:spPr bwMode="blackWhite">
            <a:xfrm>
              <a:off x="336" y="1488"/>
              <a:ext cx="5232" cy="62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Những hoạt động nào dưới đây sẽ có lợi cho tim</a:t>
              </a:r>
            </a:p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và mạch?</a:t>
              </a:r>
              <a:endParaRPr lang="en-US" altLang="vi-VN" sz="2400" b="1">
                <a:latin typeface="Times New Roman" pitchFamily="18" charset="0"/>
              </a:endParaRPr>
            </a:p>
          </p:txBody>
        </p:sp>
        <p:grpSp>
          <p:nvGrpSpPr>
            <p:cNvPr id="183307" name="Group 11"/>
            <p:cNvGrpSpPr>
              <a:grpSpLocks/>
            </p:cNvGrpSpPr>
            <p:nvPr/>
          </p:nvGrpSpPr>
          <p:grpSpPr bwMode="auto">
            <a:xfrm>
              <a:off x="327" y="1440"/>
              <a:ext cx="473" cy="466"/>
              <a:chOff x="1244" y="2356"/>
              <a:chExt cx="473" cy="466"/>
            </a:xfrm>
          </p:grpSpPr>
          <p:sp>
            <p:nvSpPr>
              <p:cNvPr id="183308" name="AutoShape 12"/>
              <p:cNvSpPr>
                <a:spLocks noChangeArrowheads="1"/>
              </p:cNvSpPr>
              <p:nvPr/>
            </p:nvSpPr>
            <p:spPr bwMode="gray">
              <a:xfrm rot="-2648308">
                <a:off x="1244" y="2356"/>
                <a:ext cx="473" cy="466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3309" name="Text Box 13"/>
              <p:cNvSpPr txBox="1">
                <a:spLocks noChangeArrowheads="1"/>
              </p:cNvSpPr>
              <p:nvPr/>
            </p:nvSpPr>
            <p:spPr bwMode="auto">
              <a:xfrm>
                <a:off x="1368" y="2439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800" b="1">
                    <a:latin typeface="Times New Roman" pitchFamily="18" charset="0"/>
                  </a:rPr>
                  <a:t>2</a:t>
                </a:r>
              </a:p>
            </p:txBody>
          </p:sp>
        </p:grpSp>
      </p:grpSp>
      <p:sp>
        <p:nvSpPr>
          <p:cNvPr id="183310" name="Rectangle 14"/>
          <p:cNvSpPr>
            <a:spLocks noChangeArrowheads="1"/>
          </p:cNvSpPr>
          <p:nvPr/>
        </p:nvSpPr>
        <p:spPr bwMode="auto">
          <a:xfrm>
            <a:off x="1524000" y="3352800"/>
            <a:ext cx="32766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a) Quá vui</a:t>
            </a: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1524000" y="3900488"/>
            <a:ext cx="60198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b) Quá hồi hộp hoặc xúc động mạnh</a:t>
            </a:r>
          </a:p>
        </p:txBody>
      </p:sp>
      <p:sp>
        <p:nvSpPr>
          <p:cNvPr id="183312" name="Rectangle 16"/>
          <p:cNvSpPr>
            <a:spLocks noChangeArrowheads="1"/>
          </p:cNvSpPr>
          <p:nvPr/>
        </p:nvSpPr>
        <p:spPr bwMode="auto">
          <a:xfrm>
            <a:off x="1524000" y="4419600"/>
            <a:ext cx="5029200" cy="4572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c) Bình tĩnh, vui vẻ, thư thái</a:t>
            </a:r>
          </a:p>
        </p:txBody>
      </p:sp>
      <p:sp>
        <p:nvSpPr>
          <p:cNvPr id="183313" name="Oval 17"/>
          <p:cNvSpPr>
            <a:spLocks noChangeArrowheads="1"/>
          </p:cNvSpPr>
          <p:nvPr/>
        </p:nvSpPr>
        <p:spPr bwMode="auto">
          <a:xfrm>
            <a:off x="1371600" y="4419600"/>
            <a:ext cx="609600" cy="609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3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3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33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904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833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926"/>
                            </p:stCondLst>
                            <p:childTnLst>
                              <p:par>
                                <p:cTn id="2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833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2000"/>
                                        <p:tgtEl>
                                          <p:spTgt spid="18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310" grpId="0" animBg="1"/>
      <p:bldP spid="183311" grpId="0" animBg="1"/>
      <p:bldP spid="183312" grpId="0" animBg="1"/>
      <p:bldP spid="1833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4322" name="Oval 2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2667000" y="1295400"/>
            <a:ext cx="3657600" cy="838200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vi-VN" sz="3200" b="1">
                <a:solidFill>
                  <a:srgbClr val="006600"/>
                </a:solidFill>
                <a:latin typeface="Times New Roman" pitchFamily="18" charset="0"/>
              </a:rPr>
              <a:t>Kiểm tra bài cũ:</a:t>
            </a:r>
          </a:p>
        </p:txBody>
      </p:sp>
      <p:pic>
        <p:nvPicPr>
          <p:cNvPr id="184323" name="Picture 3" descr="9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914400"/>
            <a:ext cx="9906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4324" name="Text Box 4"/>
          <p:cNvSpPr txBox="1">
            <a:spLocks noChangeArrowheads="1"/>
          </p:cNvSpPr>
          <p:nvPr/>
        </p:nvSpPr>
        <p:spPr bwMode="auto">
          <a:xfrm>
            <a:off x="3733800" y="762000"/>
            <a:ext cx="40386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28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grpSp>
        <p:nvGrpSpPr>
          <p:cNvPr id="184329" name="Group 9"/>
          <p:cNvGrpSpPr>
            <a:grpSpLocks/>
          </p:cNvGrpSpPr>
          <p:nvPr/>
        </p:nvGrpSpPr>
        <p:grpSpPr bwMode="auto">
          <a:xfrm>
            <a:off x="533400" y="2133600"/>
            <a:ext cx="8320088" cy="1066800"/>
            <a:chOff x="327" y="1440"/>
            <a:chExt cx="5241" cy="672"/>
          </a:xfrm>
        </p:grpSpPr>
        <p:sp>
          <p:nvSpPr>
            <p:cNvPr id="184330" name="AutoShape 10"/>
            <p:cNvSpPr>
              <a:spLocks noChangeArrowheads="1"/>
            </p:cNvSpPr>
            <p:nvPr/>
          </p:nvSpPr>
          <p:spPr bwMode="blackWhite">
            <a:xfrm>
              <a:off x="336" y="1488"/>
              <a:ext cx="5232" cy="62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Nên làm gì và không nên làm gì để bảo vệ tim </a:t>
              </a:r>
            </a:p>
            <a:p>
              <a:pPr eaLnBrk="0" hangingPunct="0"/>
              <a:r>
                <a:rPr lang="en-US" altLang="vi-VN" sz="2800" b="1">
                  <a:latin typeface="Times New Roman" pitchFamily="18" charset="0"/>
                </a:rPr>
                <a:t>        và mạch</a:t>
              </a:r>
              <a:endParaRPr lang="en-US" altLang="vi-VN" sz="2400" b="1">
                <a:latin typeface="Times New Roman" pitchFamily="18" charset="0"/>
              </a:endParaRPr>
            </a:p>
          </p:txBody>
        </p:sp>
        <p:grpSp>
          <p:nvGrpSpPr>
            <p:cNvPr id="184331" name="Group 11"/>
            <p:cNvGrpSpPr>
              <a:grpSpLocks/>
            </p:cNvGrpSpPr>
            <p:nvPr/>
          </p:nvGrpSpPr>
          <p:grpSpPr bwMode="auto">
            <a:xfrm>
              <a:off x="327" y="1440"/>
              <a:ext cx="473" cy="466"/>
              <a:chOff x="1244" y="2356"/>
              <a:chExt cx="473" cy="466"/>
            </a:xfrm>
          </p:grpSpPr>
          <p:sp>
            <p:nvSpPr>
              <p:cNvPr id="184332" name="AutoShape 12"/>
              <p:cNvSpPr>
                <a:spLocks noChangeArrowheads="1"/>
              </p:cNvSpPr>
              <p:nvPr/>
            </p:nvSpPr>
            <p:spPr bwMode="gray">
              <a:xfrm rot="-2648308">
                <a:off x="1244" y="2356"/>
                <a:ext cx="473" cy="466"/>
              </a:xfrm>
              <a:prstGeom prst="diamond">
                <a:avLst/>
              </a:prstGeom>
              <a:solidFill>
                <a:schemeClr val="hlink"/>
              </a:solidFill>
              <a:ln w="25400" algn="ctr">
                <a:solidFill>
                  <a:schemeClr val="bg1"/>
                </a:solidFill>
                <a:miter lim="800000"/>
                <a:headEnd/>
                <a:tailEnd/>
              </a:ln>
              <a:effectLst>
                <a:outerShdw dist="63500" dir="2212194" algn="ctr" rotWithShape="0">
                  <a:srgbClr val="333333">
                    <a:alpha val="50000"/>
                  </a:srgbClr>
                </a:outerShdw>
              </a:effectLst>
            </p:spPr>
            <p:txBody>
              <a:bodyPr wrap="none" anchor="ctr"/>
              <a:lstStyle/>
              <a:p>
                <a:endParaRPr lang="vi-VN"/>
              </a:p>
            </p:txBody>
          </p:sp>
          <p:sp>
            <p:nvSpPr>
              <p:cNvPr id="184333" name="Text Box 13"/>
              <p:cNvSpPr txBox="1">
                <a:spLocks noChangeArrowheads="1"/>
              </p:cNvSpPr>
              <p:nvPr/>
            </p:nvSpPr>
            <p:spPr bwMode="auto">
              <a:xfrm>
                <a:off x="1368" y="2439"/>
                <a:ext cx="144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defTabSz="957263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defTabSz="957263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>
                  <a:spcBef>
                    <a:spcPct val="50000"/>
                  </a:spcBef>
                </a:pPr>
                <a:r>
                  <a:rPr lang="en-US" altLang="vi-VN" sz="2800" b="1">
                    <a:latin typeface="Times New Roman" pitchFamily="18" charset="0"/>
                  </a:rPr>
                  <a:t>3</a:t>
                </a:r>
              </a:p>
            </p:txBody>
          </p:sp>
        </p:grpSp>
      </p:grpSp>
      <p:sp>
        <p:nvSpPr>
          <p:cNvPr id="184334" name="Rectangle 14"/>
          <p:cNvSpPr>
            <a:spLocks noChangeArrowheads="1"/>
          </p:cNvSpPr>
          <p:nvPr/>
        </p:nvSpPr>
        <p:spPr bwMode="auto">
          <a:xfrm>
            <a:off x="381000" y="3352800"/>
            <a:ext cx="84582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Nên: </a:t>
            </a: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</a:rPr>
              <a:t>Tập thể dục thể thao, lao động, vui chơi  vừa sức,        ăn uống đủ chất.</a:t>
            </a:r>
          </a:p>
        </p:txBody>
      </p:sp>
      <p:sp>
        <p:nvSpPr>
          <p:cNvPr id="184338" name="Rectangle 18"/>
          <p:cNvSpPr>
            <a:spLocks noChangeArrowheads="1"/>
          </p:cNvSpPr>
          <p:nvPr/>
        </p:nvSpPr>
        <p:spPr bwMode="auto">
          <a:xfrm>
            <a:off x="304800" y="4495800"/>
            <a:ext cx="876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2800">
                <a:solidFill>
                  <a:srgbClr val="800000"/>
                </a:solidFill>
                <a:latin typeface="Times New Roman" pitchFamily="18" charset="0"/>
              </a:rPr>
              <a:t>Không nên: </a:t>
            </a:r>
            <a:r>
              <a:rPr lang="en-US" altLang="vi-VN" sz="2800">
                <a:solidFill>
                  <a:srgbClr val="000000"/>
                </a:solidFill>
                <a:latin typeface="Times New Roman" pitchFamily="18" charset="0"/>
              </a:rPr>
              <a:t>Mang vác nặng, hút thuốc lá,  uống rượu…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1843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1843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34" grpId="0"/>
      <p:bldP spid="1843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2971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26670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</a:t>
            </a:r>
          </a:p>
        </p:txBody>
      </p:sp>
      <p:sp>
        <p:nvSpPr>
          <p:cNvPr id="185351" name="WordArt 7"/>
          <p:cNvSpPr>
            <a:spLocks noChangeArrowheads="1" noChangeShapeType="1" noTextEdit="1"/>
          </p:cNvSpPr>
          <p:nvPr/>
        </p:nvSpPr>
        <p:spPr bwMode="auto">
          <a:xfrm>
            <a:off x="2133600" y="1752600"/>
            <a:ext cx="5276850" cy="847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Động não</a:t>
            </a:r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1066800" y="2667000"/>
            <a:ext cx="7229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2800" b="1">
                <a:latin typeface="Times New Roman" pitchFamily="18" charset="0"/>
              </a:rPr>
              <a:t> Kể tên một vài bệnh về tim mạch mà em biết?</a:t>
            </a:r>
          </a:p>
        </p:txBody>
      </p:sp>
      <p:pic>
        <p:nvPicPr>
          <p:cNvPr id="185354" name="Picture 10" descr="AG00170_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762000"/>
            <a:ext cx="990600" cy="90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5355" name="Rectangle 11"/>
          <p:cNvSpPr>
            <a:spLocks noChangeArrowheads="1"/>
          </p:cNvSpPr>
          <p:nvPr/>
        </p:nvSpPr>
        <p:spPr bwMode="auto">
          <a:xfrm>
            <a:off x="1066800" y="3352800"/>
            <a:ext cx="7945438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2800" b="1">
                <a:latin typeface="Times New Roman" pitchFamily="18" charset="0"/>
              </a:rPr>
              <a:t>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Bệnh về tim mạch thường gặp ở trẻ em là bệnh gì?</a:t>
            </a:r>
          </a:p>
        </p:txBody>
      </p:sp>
      <p:sp>
        <p:nvSpPr>
          <p:cNvPr id="185357" name="Rectangle 13"/>
          <p:cNvSpPr>
            <a:spLocks noChangeArrowheads="1"/>
          </p:cNvSpPr>
          <p:nvPr/>
        </p:nvSpPr>
        <p:spPr bwMode="auto">
          <a:xfrm>
            <a:off x="990600" y="4038600"/>
            <a:ext cx="63023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2800" b="1">
                <a:latin typeface="Times New Roman" pitchFamily="18" charset="0"/>
              </a:rPr>
              <a:t>  </a:t>
            </a:r>
            <a:r>
              <a:rPr lang="en-US" altLang="vi-VN" sz="2800" b="1">
                <a:latin typeface="Times New Roman" pitchFamily="18" charset="0"/>
                <a:cs typeface="Times New Roman" pitchFamily="18" charset="0"/>
              </a:rPr>
              <a:t>Bệnh thấp tim nguy hiểm như thế nào?</a:t>
            </a:r>
          </a:p>
        </p:txBody>
      </p:sp>
      <p:pic>
        <p:nvPicPr>
          <p:cNvPr id="185358" name="Picture 14" descr="QUASBUT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2900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59" name="Picture 15" descr="QUASBUT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819400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360" name="Picture 16" descr="QUASBUT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67175"/>
            <a:ext cx="342900" cy="34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5365" name="Group 21"/>
          <p:cNvGrpSpPr>
            <a:grpSpLocks/>
          </p:cNvGrpSpPr>
          <p:nvPr/>
        </p:nvGrpSpPr>
        <p:grpSpPr bwMode="auto">
          <a:xfrm>
            <a:off x="1143000" y="4572000"/>
            <a:ext cx="6248400" cy="1752600"/>
            <a:chOff x="720" y="2880"/>
            <a:chExt cx="4320" cy="1104"/>
          </a:xfrm>
        </p:grpSpPr>
        <p:sp>
          <p:nvSpPr>
            <p:cNvPr id="185361" name="AutoShape 17"/>
            <p:cNvSpPr>
              <a:spLocks noChangeArrowheads="1"/>
            </p:cNvSpPr>
            <p:nvPr/>
          </p:nvSpPr>
          <p:spPr bwMode="blackWhite">
            <a:xfrm>
              <a:off x="720" y="2880"/>
              <a:ext cx="4320" cy="110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solidFill>
                    <a:srgbClr val="800000"/>
                  </a:solidFill>
                  <a:latin typeface="Times New Roman" pitchFamily="18" charset="0"/>
                </a:rPr>
                <a:t>      Một số bệnh tim mạch</a:t>
              </a:r>
              <a:r>
                <a:rPr lang="en-US" altLang="vi-VN" sz="3200" b="1">
                  <a:solidFill>
                    <a:srgbClr val="800000"/>
                  </a:solidFill>
                  <a:latin typeface="Times New Roman" pitchFamily="18" charset="0"/>
                </a:rPr>
                <a:t>: </a:t>
              </a: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Bệnh thấp </a:t>
              </a:r>
            </a:p>
            <a:p>
              <a:pPr eaLnBrk="0" hangingPunct="0"/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tim,bệnh huyết áp cao, bệnh nhồi máu </a:t>
              </a:r>
            </a:p>
            <a:p>
              <a:pPr eaLnBrk="0" hangingPunct="0"/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cơ tim…</a:t>
              </a:r>
            </a:p>
          </p:txBody>
        </p:sp>
        <p:pic>
          <p:nvPicPr>
            <p:cNvPr id="185364" name="Picture 20" descr="QUASBUT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64" y="3072"/>
              <a:ext cx="216" cy="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5369" name="Group 25"/>
          <p:cNvGrpSpPr>
            <a:grpSpLocks/>
          </p:cNvGrpSpPr>
          <p:nvPr/>
        </p:nvGrpSpPr>
        <p:grpSpPr bwMode="auto">
          <a:xfrm>
            <a:off x="1143000" y="4662488"/>
            <a:ext cx="6248400" cy="1371600"/>
            <a:chOff x="720" y="2937"/>
            <a:chExt cx="3936" cy="864"/>
          </a:xfrm>
        </p:grpSpPr>
        <p:sp>
          <p:nvSpPr>
            <p:cNvPr id="185367" name="AutoShape 23"/>
            <p:cNvSpPr>
              <a:spLocks noChangeArrowheads="1"/>
            </p:cNvSpPr>
            <p:nvPr/>
          </p:nvSpPr>
          <p:spPr bwMode="blackWhite">
            <a:xfrm>
              <a:off x="720" y="2937"/>
              <a:ext cx="3936" cy="86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solidFill>
                    <a:srgbClr val="800000"/>
                  </a:solidFill>
                  <a:latin typeface="Times New Roman" pitchFamily="18" charset="0"/>
                </a:rPr>
                <a:t>      Bệnh tim mạch thường gặp ở trẻ em</a:t>
              </a:r>
            </a:p>
            <a:p>
              <a:pPr eaLnBrk="0" hangingPunct="0"/>
              <a:r>
                <a:rPr lang="en-US" altLang="vi-VN" sz="2800" b="1">
                  <a:solidFill>
                    <a:srgbClr val="800000"/>
                  </a:solidFill>
                  <a:latin typeface="Times New Roman" pitchFamily="18" charset="0"/>
                </a:rPr>
                <a:t> là</a:t>
              </a:r>
              <a:r>
                <a:rPr lang="en-US" altLang="vi-VN" sz="3200" b="1">
                  <a:solidFill>
                    <a:srgbClr val="800000"/>
                  </a:solidFill>
                  <a:latin typeface="Times New Roman" pitchFamily="18" charset="0"/>
                </a:rPr>
                <a:t>: </a:t>
              </a: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Bệnh thấp tim.</a:t>
              </a:r>
            </a:p>
          </p:txBody>
        </p:sp>
        <p:pic>
          <p:nvPicPr>
            <p:cNvPr id="185368" name="Picture 24" descr="QUASBUT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6" y="3123"/>
              <a:ext cx="197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85373" name="Group 29"/>
          <p:cNvGrpSpPr>
            <a:grpSpLocks/>
          </p:cNvGrpSpPr>
          <p:nvPr/>
        </p:nvGrpSpPr>
        <p:grpSpPr bwMode="auto">
          <a:xfrm>
            <a:off x="1143000" y="4724400"/>
            <a:ext cx="6248400" cy="1371600"/>
            <a:chOff x="720" y="2976"/>
            <a:chExt cx="3936" cy="864"/>
          </a:xfrm>
        </p:grpSpPr>
        <p:sp>
          <p:nvSpPr>
            <p:cNvPr id="185371" name="AutoShape 27"/>
            <p:cNvSpPr>
              <a:spLocks noChangeArrowheads="1"/>
            </p:cNvSpPr>
            <p:nvPr/>
          </p:nvSpPr>
          <p:spPr bwMode="blackWhite">
            <a:xfrm>
              <a:off x="720" y="2976"/>
              <a:ext cx="3936" cy="864"/>
            </a:xfrm>
            <a:prstGeom prst="roundRect">
              <a:avLst>
                <a:gd name="adj" fmla="val 9106"/>
              </a:avLst>
            </a:prstGeom>
            <a:solidFill>
              <a:schemeClr val="bg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5782" tIns="47891" rIns="95782" bIns="47891" anchor="ctr"/>
            <a:lstStyle>
              <a:lvl1pPr defTabSz="957263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479425" defTabSz="957263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957263" defTabSz="957263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436688" defTabSz="957263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1916113" defTabSz="957263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3733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8305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2877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744913" defTabSz="957263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0" hangingPunct="0"/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     </a:t>
              </a:r>
              <a:r>
                <a:rPr lang="en-US" altLang="vi-VN" sz="2800" b="1">
                  <a:solidFill>
                    <a:srgbClr val="800000"/>
                  </a:solidFill>
                  <a:latin typeface="Times New Roman" pitchFamily="18" charset="0"/>
                </a:rPr>
                <a:t>Bệnh thấp tim:</a:t>
              </a: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để lại di chứng nặng </a:t>
              </a:r>
            </a:p>
            <a:p>
              <a:pPr eaLnBrk="0" hangingPunct="0"/>
              <a:r>
                <a:rPr lang="en-US" altLang="vi-VN" sz="2800" b="1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rPr>
                <a:t>nề cho van tim, cuối cùng gây suy tim.</a:t>
              </a:r>
            </a:p>
          </p:txBody>
        </p:sp>
        <p:pic>
          <p:nvPicPr>
            <p:cNvPr id="185372" name="Picture 28" descr="QUASBUT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6" y="3195"/>
              <a:ext cx="197" cy="1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4711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853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185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7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185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8" dur="2000"/>
                                        <p:tgtEl>
                                          <p:spTgt spid="185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8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71" dur="2000"/>
                                        <p:tgtEl>
                                          <p:spTgt spid="185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74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6" dur="2000"/>
                                        <p:tgtEl>
                                          <p:spTgt spid="18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0" dur="500"/>
                                        <p:tgtEl>
                                          <p:spTgt spid="185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6" dur="2000"/>
                                        <p:tgtEl>
                                          <p:spTgt spid="18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50" grpId="0"/>
      <p:bldP spid="185351" grpId="0" animBg="1"/>
      <p:bldP spid="185351" grpId="1" animBg="1"/>
      <p:bldP spid="185352" grpId="0"/>
      <p:bldP spid="185355" grpId="0"/>
      <p:bldP spid="1853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1490" name="Text Box 2"/>
          <p:cNvSpPr txBox="1">
            <a:spLocks noChangeArrowheads="1"/>
          </p:cNvSpPr>
          <p:nvPr/>
        </p:nvSpPr>
        <p:spPr bwMode="auto">
          <a:xfrm>
            <a:off x="3352800" y="6858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3200400" y="12192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sp>
        <p:nvSpPr>
          <p:cNvPr id="191497" name="WordArt 9"/>
          <p:cNvSpPr>
            <a:spLocks noChangeArrowheads="1" noChangeShapeType="1" noTextEdit="1"/>
          </p:cNvSpPr>
          <p:nvPr/>
        </p:nvSpPr>
        <p:spPr bwMode="auto">
          <a:xfrm>
            <a:off x="1981200" y="1981200"/>
            <a:ext cx="5276850" cy="847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6000" b="1" i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Times New Roman"/>
                <a:cs typeface="Times New Roman"/>
              </a:rPr>
              <a:t>Trò chơi: Đóng vai</a:t>
            </a:r>
          </a:p>
        </p:txBody>
      </p:sp>
      <p:sp>
        <p:nvSpPr>
          <p:cNvPr id="191498" name="Rectangle 10"/>
          <p:cNvSpPr>
            <a:spLocks noChangeArrowheads="1"/>
          </p:cNvSpPr>
          <p:nvPr/>
        </p:nvSpPr>
        <p:spPr bwMode="auto">
          <a:xfrm>
            <a:off x="838200" y="4038600"/>
            <a:ext cx="73152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vi-VN" sz="2800" b="1">
                <a:solidFill>
                  <a:srgbClr val="800000"/>
                </a:solidFill>
                <a:latin typeface="Times New Roman" pitchFamily="18" charset="0"/>
              </a:rPr>
              <a:t>Quan sát các H 1,2,3 T (20), đọc các lời hỏi đáp</a:t>
            </a:r>
          </a:p>
          <a:p>
            <a:r>
              <a:rPr lang="en-US" altLang="vi-VN" sz="2800" b="1">
                <a:solidFill>
                  <a:srgbClr val="800000"/>
                </a:solidFill>
                <a:latin typeface="Times New Roman" pitchFamily="18" charset="0"/>
              </a:rPr>
              <a:t> của từng nhân vật trong các hình và phân vai.</a:t>
            </a:r>
          </a:p>
        </p:txBody>
      </p:sp>
      <p:sp>
        <p:nvSpPr>
          <p:cNvPr id="191499" name="WordArt 11"/>
          <p:cNvSpPr>
            <a:spLocks noChangeArrowheads="1" noChangeShapeType="1" noTextEdit="1"/>
          </p:cNvSpPr>
          <p:nvPr/>
        </p:nvSpPr>
        <p:spPr bwMode="auto">
          <a:xfrm>
            <a:off x="1752600" y="2895600"/>
            <a:ext cx="5276850" cy="8477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6000" b="1" i="1" kern="10">
                <a:ln w="9525">
                  <a:solidFill>
                    <a:srgbClr val="006600"/>
                  </a:solidFill>
                  <a:round/>
                  <a:headEnd/>
                  <a:tailEnd/>
                </a:ln>
                <a:solidFill>
                  <a:srgbClr val="00FFFF"/>
                </a:solidFill>
                <a:latin typeface="Times New Roman"/>
                <a:cs typeface="Times New Roman"/>
              </a:rPr>
              <a:t>Thảo luận nhóm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914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mph" presetSubtype="0" repeatCount="1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1914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7" grpId="0" animBg="1"/>
      <p:bldP spid="191497" grpId="1" animBg="1"/>
      <p:bldP spid="191498" grpId="0"/>
      <p:bldP spid="191499" grpId="0" animBg="1"/>
      <p:bldP spid="19149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2514" name="Text Box 2"/>
          <p:cNvSpPr txBox="1">
            <a:spLocks noChangeArrowheads="1"/>
          </p:cNvSpPr>
          <p:nvPr/>
        </p:nvSpPr>
        <p:spPr bwMode="auto">
          <a:xfrm>
            <a:off x="3352800" y="5334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3200400" y="990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pic>
        <p:nvPicPr>
          <p:cNvPr id="1925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9"/>
          <a:stretch>
            <a:fillRect/>
          </a:stretch>
        </p:blipFill>
        <p:spPr bwMode="auto">
          <a:xfrm>
            <a:off x="100013" y="4114800"/>
            <a:ext cx="1924050" cy="2371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73" t="2512" r="5330"/>
          <a:stretch>
            <a:fillRect/>
          </a:stretch>
        </p:blipFill>
        <p:spPr bwMode="auto">
          <a:xfrm>
            <a:off x="4191000" y="4419600"/>
            <a:ext cx="1828800" cy="203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251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56" r="14095"/>
          <a:stretch>
            <a:fillRect/>
          </a:stretch>
        </p:blipFill>
        <p:spPr bwMode="auto">
          <a:xfrm>
            <a:off x="6553200" y="4495800"/>
            <a:ext cx="1981200" cy="185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520" name="AutoShape 8"/>
          <p:cNvSpPr>
            <a:spLocks noChangeArrowheads="1"/>
          </p:cNvSpPr>
          <p:nvPr/>
        </p:nvSpPr>
        <p:spPr bwMode="auto">
          <a:xfrm>
            <a:off x="990600" y="2286000"/>
            <a:ext cx="3048000" cy="2438400"/>
          </a:xfrm>
          <a:prstGeom prst="wedgeEllipseCallout">
            <a:avLst>
              <a:gd name="adj1" fmla="val -44218"/>
              <a:gd name="adj2" fmla="val 6061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latin typeface="Times New Roman" pitchFamily="18" charset="0"/>
              </a:rPr>
              <a:t>Bạn có biết ở</a:t>
            </a:r>
          </a:p>
          <a:p>
            <a:r>
              <a:rPr lang="en-US" altLang="vi-VN" sz="2400" b="1">
                <a:latin typeface="Times New Roman" pitchFamily="18" charset="0"/>
              </a:rPr>
              <a:t>lứa tuổi chúng mình có thể mắc bệnh gì về tim mạch?</a:t>
            </a:r>
          </a:p>
        </p:txBody>
      </p:sp>
      <p:sp>
        <p:nvSpPr>
          <p:cNvPr id="192521" name="AutoShape 9"/>
          <p:cNvSpPr>
            <a:spLocks noChangeArrowheads="1"/>
          </p:cNvSpPr>
          <p:nvPr/>
        </p:nvSpPr>
        <p:spPr bwMode="auto">
          <a:xfrm flipH="1">
            <a:off x="3505200" y="1676400"/>
            <a:ext cx="3352800" cy="1981200"/>
          </a:xfrm>
          <a:prstGeom prst="cloudCallout">
            <a:avLst>
              <a:gd name="adj1" fmla="val 13019"/>
              <a:gd name="adj2" fmla="val 96870"/>
            </a:avLst>
          </a:prstGeom>
          <a:solidFill>
            <a:schemeClr val="bg1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latin typeface="Times New Roman" pitchFamily="18" charset="0"/>
              </a:rPr>
              <a:t>Bệnh tim mạch à? Mình chưa nghe nói đến bao giờ.</a:t>
            </a:r>
          </a:p>
        </p:txBody>
      </p:sp>
      <p:sp>
        <p:nvSpPr>
          <p:cNvPr id="192525" name="AutoShape 13"/>
          <p:cNvSpPr>
            <a:spLocks noChangeArrowheads="1"/>
          </p:cNvSpPr>
          <p:nvPr/>
        </p:nvSpPr>
        <p:spPr bwMode="auto">
          <a:xfrm>
            <a:off x="7010400" y="2209800"/>
            <a:ext cx="1905000" cy="1981200"/>
          </a:xfrm>
          <a:prstGeom prst="wedgeRectCallout">
            <a:avLst>
              <a:gd name="adj1" fmla="val -43750"/>
              <a:gd name="adj2" fmla="val 78125"/>
            </a:avLst>
          </a:prstGeom>
          <a:solidFill>
            <a:schemeClr val="bg1"/>
          </a:solidFill>
          <a:ln w="9525">
            <a:solidFill>
              <a:srgbClr val="00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800000"/>
                </a:solidFill>
                <a:latin typeface="Times New Roman" pitchFamily="18" charset="0"/>
              </a:rPr>
              <a:t>Mình nghe nói thấp tim là bệnh nguy hiểm ở tuổi học sinh.</a:t>
            </a:r>
          </a:p>
          <a:p>
            <a:pPr algn="ctr"/>
            <a:endParaRPr lang="en-US" altLang="vi-VN">
              <a:solidFill>
                <a:srgbClr val="8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25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9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19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2520" grpId="0" animBg="1"/>
      <p:bldP spid="192521" grpId="0" animBg="1"/>
      <p:bldP spid="1925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3538" name="Text Box 2"/>
          <p:cNvSpPr txBox="1">
            <a:spLocks noChangeArrowheads="1"/>
          </p:cNvSpPr>
          <p:nvPr/>
        </p:nvSpPr>
        <p:spPr bwMode="auto">
          <a:xfrm>
            <a:off x="2971800" y="6096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3540" name="Rectangle 4"/>
          <p:cNvSpPr>
            <a:spLocks noChangeArrowheads="1"/>
          </p:cNvSpPr>
          <p:nvPr/>
        </p:nvSpPr>
        <p:spPr bwMode="auto">
          <a:xfrm>
            <a:off x="2590800" y="990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pic>
        <p:nvPicPr>
          <p:cNvPr id="19354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3348"/>
          <a:stretch>
            <a:fillRect/>
          </a:stretch>
        </p:blipFill>
        <p:spPr bwMode="auto">
          <a:xfrm>
            <a:off x="304800" y="3962400"/>
            <a:ext cx="29718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18" r="11111"/>
          <a:stretch>
            <a:fillRect/>
          </a:stretch>
        </p:blipFill>
        <p:spPr bwMode="auto">
          <a:xfrm>
            <a:off x="5181600" y="4114800"/>
            <a:ext cx="3733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3" name="AutoShape 7"/>
          <p:cNvSpPr>
            <a:spLocks noChangeArrowheads="1"/>
          </p:cNvSpPr>
          <p:nvPr/>
        </p:nvSpPr>
        <p:spPr bwMode="auto">
          <a:xfrm flipH="1">
            <a:off x="1219200" y="1371600"/>
            <a:ext cx="3352800" cy="2133600"/>
          </a:xfrm>
          <a:prstGeom prst="cloudCallout">
            <a:avLst>
              <a:gd name="adj1" fmla="val 4685"/>
              <a:gd name="adj2" fmla="val 101486"/>
            </a:avLst>
          </a:prstGeom>
          <a:solidFill>
            <a:schemeClr val="bg1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latin typeface="Times New Roman" pitchFamily="18" charset="0"/>
              </a:rPr>
              <a:t>Thưa bác sĩ nguyên nhân nào dẫn đến bệnh thấp tim?</a:t>
            </a:r>
          </a:p>
        </p:txBody>
      </p:sp>
      <p:sp>
        <p:nvSpPr>
          <p:cNvPr id="193544" name="AutoShape 8"/>
          <p:cNvSpPr>
            <a:spLocks noChangeArrowheads="1"/>
          </p:cNvSpPr>
          <p:nvPr/>
        </p:nvSpPr>
        <p:spPr bwMode="auto">
          <a:xfrm flipH="1">
            <a:off x="4648200" y="1447800"/>
            <a:ext cx="4191000" cy="2438400"/>
          </a:xfrm>
          <a:prstGeom prst="wedgeEllipseCallout">
            <a:avLst>
              <a:gd name="adj1" fmla="val 10681"/>
              <a:gd name="adj2" fmla="val 81051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800000"/>
                </a:solidFill>
                <a:latin typeface="Times New Roman" pitchFamily="18" charset="0"/>
              </a:rPr>
              <a:t>Do bị viêm họng viêm a-mi-đan kéo dài,do thấp khớp không được chữa trị kịp thời, dứt điểm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3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3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3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3543" grpId="0" animBg="1"/>
      <p:bldP spid="1935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vi-VN"/>
              <a:t>www.themegallery.com</a:t>
            </a:r>
          </a:p>
        </p:txBody>
      </p:sp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2971800" y="609600"/>
            <a:ext cx="4038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vi-VN" sz="3200" b="1" u="sng">
                <a:solidFill>
                  <a:srgbClr val="800000"/>
                </a:solidFill>
                <a:latin typeface="Times New Roman" pitchFamily="18" charset="0"/>
              </a:rPr>
              <a:t>Tự nhiên và xã hội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2590800" y="990600"/>
            <a:ext cx="4191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1pPr>
            <a:lvl2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2pPr>
            <a:lvl3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3pPr>
            <a:lvl4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4pPr>
            <a:lvl5pPr algn="ctr" defTabSz="957263">
              <a:defRPr sz="2900" b="1">
                <a:solidFill>
                  <a:schemeClr val="bg1"/>
                </a:solidFill>
                <a:latin typeface="Arial" charset="0"/>
              </a:defRPr>
            </a:lvl5pPr>
            <a:lvl6pPr marL="4572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6pPr>
            <a:lvl7pPr marL="9144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7pPr>
            <a:lvl8pPr marL="13716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8pPr>
            <a:lvl9pPr marL="1828800" algn="ctr" defTabSz="957263" fontAlgn="base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algn="l"/>
            <a:r>
              <a:rPr lang="en-US" altLang="vi-VN" sz="3200">
                <a:solidFill>
                  <a:srgbClr val="800000"/>
                </a:solidFill>
                <a:latin typeface="Times New Roman" pitchFamily="18" charset="0"/>
              </a:rPr>
              <a:t>Phòng bệnh tim mạch  </a:t>
            </a:r>
          </a:p>
        </p:txBody>
      </p:sp>
      <p:pic>
        <p:nvPicPr>
          <p:cNvPr id="19558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85" t="3348"/>
          <a:stretch>
            <a:fillRect/>
          </a:stretch>
        </p:blipFill>
        <p:spPr bwMode="auto">
          <a:xfrm>
            <a:off x="304800" y="3962400"/>
            <a:ext cx="2971800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9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57" t="1418" r="11111"/>
          <a:stretch>
            <a:fillRect/>
          </a:stretch>
        </p:blipFill>
        <p:spPr bwMode="auto">
          <a:xfrm>
            <a:off x="5181600" y="4114800"/>
            <a:ext cx="37338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1" name="AutoShape 7"/>
          <p:cNvSpPr>
            <a:spLocks noChangeArrowheads="1"/>
          </p:cNvSpPr>
          <p:nvPr/>
        </p:nvSpPr>
        <p:spPr bwMode="auto">
          <a:xfrm flipH="1">
            <a:off x="1371600" y="1524000"/>
            <a:ext cx="3352800" cy="1905000"/>
          </a:xfrm>
          <a:prstGeom prst="cloudCallout">
            <a:avLst>
              <a:gd name="adj1" fmla="val 9560"/>
              <a:gd name="adj2" fmla="val 112917"/>
            </a:avLst>
          </a:prstGeom>
          <a:solidFill>
            <a:schemeClr val="bg1"/>
          </a:solidFill>
          <a:ln w="9525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latin typeface="Times New Roman" pitchFamily="18" charset="0"/>
              </a:rPr>
              <a:t>Thưa bác sĩ bệnh thấp tim nguy hiểm như thế nào?</a:t>
            </a:r>
          </a:p>
        </p:txBody>
      </p:sp>
      <p:sp>
        <p:nvSpPr>
          <p:cNvPr id="195594" name="AutoShape 10"/>
          <p:cNvSpPr>
            <a:spLocks noChangeArrowheads="1"/>
          </p:cNvSpPr>
          <p:nvPr/>
        </p:nvSpPr>
        <p:spPr bwMode="auto">
          <a:xfrm flipH="1">
            <a:off x="5410200" y="1981200"/>
            <a:ext cx="2971800" cy="1600200"/>
          </a:xfrm>
          <a:prstGeom prst="wedgeRoundRectCallout">
            <a:avLst>
              <a:gd name="adj1" fmla="val 15648"/>
              <a:gd name="adj2" fmla="val 102181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defTabSz="957263">
              <a:defRPr>
                <a:solidFill>
                  <a:schemeClr val="tx1"/>
                </a:solidFill>
                <a:latin typeface="Arial" charset="0"/>
              </a:defRPr>
            </a:lvl1pPr>
            <a:lvl2pPr defTabSz="957263">
              <a:defRPr>
                <a:solidFill>
                  <a:schemeClr val="tx1"/>
                </a:solidFill>
                <a:latin typeface="Arial" charset="0"/>
              </a:defRPr>
            </a:lvl2pPr>
            <a:lvl3pPr defTabSz="957263">
              <a:defRPr>
                <a:solidFill>
                  <a:schemeClr val="tx1"/>
                </a:solidFill>
                <a:latin typeface="Arial" charset="0"/>
              </a:defRPr>
            </a:lvl3pPr>
            <a:lvl4pPr defTabSz="957263">
              <a:defRPr>
                <a:solidFill>
                  <a:schemeClr val="tx1"/>
                </a:solidFill>
                <a:latin typeface="Arial" charset="0"/>
              </a:defRPr>
            </a:lvl4pPr>
            <a:lvl5pPr defTabSz="957263">
              <a:defRPr>
                <a:solidFill>
                  <a:schemeClr val="tx1"/>
                </a:solidFill>
                <a:latin typeface="Arial" charset="0"/>
              </a:defRPr>
            </a:lvl5pPr>
            <a:lvl6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defTabSz="957263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vi-VN" sz="2400" b="1">
                <a:solidFill>
                  <a:srgbClr val="800000"/>
                </a:solidFill>
                <a:latin typeface="Times New Roman" pitchFamily="18" charset="0"/>
              </a:rPr>
              <a:t>Nó để lại những di chứng nặng nề cho van tim, cuối cùng gây suy tim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55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195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5591" grpId="0" animBg="1"/>
      <p:bldP spid="19559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316662"/>
  <p:tag name="VIOLETTITLE" val="TNXH3-Phòng bệnh tim mạch"/>
  <p:tag name="VIOLETLESSON" val="9"/>
  <p:tag name="VIOLETCATID" val="8049775"/>
  <p:tag name="VIOLETSUBJECT" val="Tự nhiên và xã hội 3"/>
  <p:tag name="VIOLETAUTHORID" val="2123613"/>
  <p:tag name="VIOLETAUTHORNAME" val="Trần Thị Hai"/>
  <p:tag name="VIOLETAUTHORAVATAR" val="2/123/613/avatar.jpg"/>
  <p:tag name="VIOLETAUTHORADDRESS" val="Trường tiểu học Nguyễn Công Sáu - Quảng Nam"/>
  <p:tag name="VIOLETAUTHORHOMEPAGE" val="http://violet.vn/thihai57"/>
  <p:tag name="VIOLETDATE" val="2010-06-17 15:16:33"/>
  <p:tag name="VIOLETHIT" val="754"/>
  <p:tag name="VIOLETLIKE" val="0"/>
</p:tagLst>
</file>

<file path=ppt/theme/theme1.xml><?xml version="1.0" encoding="utf-8"?>
<a:theme xmlns:a="http://schemas.openxmlformats.org/drawingml/2006/main" name="cdb2004c019l">
  <a:themeElements>
    <a:clrScheme name="cdb2004c019l 3">
      <a:dk1>
        <a:srgbClr val="000066"/>
      </a:dk1>
      <a:lt1>
        <a:srgbClr val="FFFFFF"/>
      </a:lt1>
      <a:dk2>
        <a:srgbClr val="58A252"/>
      </a:dk2>
      <a:lt2>
        <a:srgbClr val="B2B2B2"/>
      </a:lt2>
      <a:accent1>
        <a:srgbClr val="0066FF"/>
      </a:accent1>
      <a:accent2>
        <a:srgbClr val="2C95A0"/>
      </a:accent2>
      <a:accent3>
        <a:srgbClr val="FFFFFF"/>
      </a:accent3>
      <a:accent4>
        <a:srgbClr val="000056"/>
      </a:accent4>
      <a:accent5>
        <a:srgbClr val="AAB8FF"/>
      </a:accent5>
      <a:accent6>
        <a:srgbClr val="278791"/>
      </a:accent6>
      <a:hlink>
        <a:srgbClr val="35BBE5"/>
      </a:hlink>
      <a:folHlink>
        <a:srgbClr val="872ECA"/>
      </a:folHlink>
    </a:clrScheme>
    <a:fontScheme name="cdb2004c019l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19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c019l 1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33CCCC"/>
        </a:accent1>
        <a:accent2>
          <a:srgbClr val="0099CC"/>
        </a:accent2>
        <a:accent3>
          <a:srgbClr val="FFFFFF"/>
        </a:accent3>
        <a:accent4>
          <a:srgbClr val="000056"/>
        </a:accent4>
        <a:accent5>
          <a:srgbClr val="ADE2E2"/>
        </a:accent5>
        <a:accent6>
          <a:srgbClr val="008AB9"/>
        </a:accent6>
        <a:hlink>
          <a:srgbClr val="6A9EB0"/>
        </a:hlink>
        <a:folHlink>
          <a:srgbClr val="66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2">
        <a:dk1>
          <a:srgbClr val="000066"/>
        </a:dk1>
        <a:lt1>
          <a:srgbClr val="FFFFFF"/>
        </a:lt1>
        <a:dk2>
          <a:srgbClr val="415CB3"/>
        </a:dk2>
        <a:lt2>
          <a:srgbClr val="B2B2B2"/>
        </a:lt2>
        <a:accent1>
          <a:srgbClr val="55AEEB"/>
        </a:accent1>
        <a:accent2>
          <a:srgbClr val="FF9933"/>
        </a:accent2>
        <a:accent3>
          <a:srgbClr val="FFFFFF"/>
        </a:accent3>
        <a:accent4>
          <a:srgbClr val="000056"/>
        </a:accent4>
        <a:accent5>
          <a:srgbClr val="B4D3F3"/>
        </a:accent5>
        <a:accent6>
          <a:srgbClr val="E78A2D"/>
        </a:accent6>
        <a:hlink>
          <a:srgbClr val="4D7AB5"/>
        </a:hlink>
        <a:folHlink>
          <a:srgbClr val="9964A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c019l 3">
        <a:dk1>
          <a:srgbClr val="000066"/>
        </a:dk1>
        <a:lt1>
          <a:srgbClr val="FFFFFF"/>
        </a:lt1>
        <a:dk2>
          <a:srgbClr val="58A252"/>
        </a:dk2>
        <a:lt2>
          <a:srgbClr val="B2B2B2"/>
        </a:lt2>
        <a:accent1>
          <a:srgbClr val="0066FF"/>
        </a:accent1>
        <a:accent2>
          <a:srgbClr val="2C95A0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78791"/>
        </a:accent6>
        <a:hlink>
          <a:srgbClr val="35BBE5"/>
        </a:hlink>
        <a:folHlink>
          <a:srgbClr val="872EC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cdb2004c019l</Template>
  <TotalTime>1772</TotalTime>
  <Words>911</Words>
  <Application>Microsoft Office PowerPoint</Application>
  <PresentationFormat>On-screen Show (4:3)</PresentationFormat>
  <Paragraphs>146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Verdana</vt:lpstr>
      <vt:lpstr>Wingdings</vt:lpstr>
      <vt:lpstr>cdb2004c019l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</dc:title>
  <dc:creator>dht</dc:creator>
  <cp:lastModifiedBy>Dell</cp:lastModifiedBy>
  <cp:revision>59</cp:revision>
  <dcterms:created xsi:type="dcterms:W3CDTF">2009-05-31T04:14:48Z</dcterms:created>
  <dcterms:modified xsi:type="dcterms:W3CDTF">2019-08-29T08:52:18Z</dcterms:modified>
</cp:coreProperties>
</file>