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7F8EF-2F4E-4B85-BB31-10F339EA8167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5F3D9-BD83-4866-B9F0-6F1ACAAB6E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D45996-F8B8-4CDE-93C7-FD87E47DCBCC}" type="slidenum">
              <a:rPr lang="en-US" altLang="vi-VN"/>
              <a:pPr/>
              <a:t>7</a:t>
            </a:fld>
            <a:endParaRPr lang="en-US" altLang="vi-VN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338A7-A424-42FD-966A-C8132D74A9C6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530A-CBC3-4827-90B5-BFEAF4E92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41045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- LỚP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143000" y="1828800"/>
            <a:ext cx="691515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6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Phép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trừ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phạm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vi 10 000.</a:t>
            </a:r>
          </a:p>
          <a:p>
            <a:pPr algn="ctr"/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457200" y="2286000"/>
            <a:ext cx="3505200" cy="646331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dirty="0">
                <a:latin typeface="Arial" pitchFamily="34" charset="0"/>
              </a:rPr>
              <a:t>  </a:t>
            </a:r>
            <a:r>
              <a:rPr lang="en-US" altLang="vi-VN" sz="2800" b="1" dirty="0" smtClean="0">
                <a:latin typeface="Arial" pitchFamily="34" charset="0"/>
              </a:rPr>
              <a:t>8 652 – 3 917 </a:t>
            </a:r>
            <a:r>
              <a:rPr lang="en-US" altLang="vi-VN" sz="2800" b="1" dirty="0">
                <a:latin typeface="Arial" pitchFamily="34" charset="0"/>
              </a:rPr>
              <a:t>= ?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104900" y="2990850"/>
            <a:ext cx="1638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4000" b="1" dirty="0" smtClean="0">
                <a:solidFill>
                  <a:srgbClr val="CC0000"/>
                </a:solidFill>
                <a:latin typeface="Arial" pitchFamily="34" charset="0"/>
              </a:rPr>
              <a:t>8 652</a:t>
            </a:r>
            <a:endParaRPr lang="en-US" altLang="vi-VN" sz="4000" b="1" dirty="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838200" y="3352800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dirty="0">
                <a:solidFill>
                  <a:srgbClr val="CC0000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6157" name="Line 16"/>
          <p:cNvSpPr>
            <a:spLocks noChangeShapeType="1"/>
          </p:cNvSpPr>
          <p:nvPr/>
        </p:nvSpPr>
        <p:spPr bwMode="auto">
          <a:xfrm>
            <a:off x="1143000" y="4343400"/>
            <a:ext cx="1371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 sz="3600" dirty="0"/>
          </a:p>
        </p:txBody>
      </p:sp>
      <p:sp>
        <p:nvSpPr>
          <p:cNvPr id="6158" name="Text Box 53"/>
          <p:cNvSpPr txBox="1">
            <a:spLocks noChangeArrowheads="1"/>
          </p:cNvSpPr>
          <p:nvPr/>
        </p:nvSpPr>
        <p:spPr bwMode="auto">
          <a:xfrm>
            <a:off x="1123950" y="3676650"/>
            <a:ext cx="1466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4000" b="1" dirty="0" smtClean="0">
                <a:solidFill>
                  <a:srgbClr val="CC0000"/>
                </a:solidFill>
                <a:latin typeface="Arial" pitchFamily="34" charset="0"/>
              </a:rPr>
              <a:t>3 917</a:t>
            </a:r>
            <a:endParaRPr lang="en-US" altLang="vi-VN" sz="4000" b="1" dirty="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47" name="Horizontal Scroll 46"/>
          <p:cNvSpPr/>
          <p:nvPr/>
        </p:nvSpPr>
        <p:spPr>
          <a:xfrm>
            <a:off x="76200" y="4724400"/>
            <a:ext cx="4800600" cy="2057400"/>
          </a:xfrm>
          <a:prstGeom prst="horizontalScroll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 eaLnBrk="1" hangingPunct="1">
              <a:defRPr/>
            </a:pPr>
            <a:endParaRPr lang="vi-VN" dirty="0">
              <a:solidFill>
                <a:schemeClr val="tx1"/>
              </a:solidFill>
            </a:endParaRPr>
          </a:p>
        </p:txBody>
      </p:sp>
      <p:sp>
        <p:nvSpPr>
          <p:cNvPr id="24" name="Left Arrow 23"/>
          <p:cNvSpPr/>
          <p:nvPr/>
        </p:nvSpPr>
        <p:spPr>
          <a:xfrm>
            <a:off x="4038600" y="2438400"/>
            <a:ext cx="4572000" cy="2362200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Trừ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6" grpId="0"/>
      <p:bldP spid="6157" grpId="0" animBg="1"/>
      <p:bldP spid="6158" grpId="0"/>
      <p:bldP spid="47" grpId="0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912813" y="3276600"/>
            <a:ext cx="83978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90525" y="2376488"/>
            <a:ext cx="523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66"/>
                </a:solidFill>
              </a:rPr>
              <a:t>-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722313" y="2057400"/>
            <a:ext cx="1266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3600" b="1" dirty="0" smtClean="0">
                <a:solidFill>
                  <a:srgbClr val="C00000"/>
                </a:solidFill>
              </a:rPr>
              <a:t>8 652</a:t>
            </a:r>
            <a:endParaRPr lang="en-US" altLang="vi-VN" sz="3600" b="1" dirty="0">
              <a:solidFill>
                <a:srgbClr val="C00000"/>
              </a:solidFill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728662" y="2706469"/>
            <a:ext cx="1557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3600" b="1" dirty="0" smtClean="0">
                <a:solidFill>
                  <a:srgbClr val="C00000"/>
                </a:solidFill>
              </a:rPr>
              <a:t>3 917</a:t>
            </a:r>
            <a:endParaRPr lang="en-US" altLang="vi-VN" sz="3600" b="1" dirty="0">
              <a:solidFill>
                <a:srgbClr val="C00000"/>
              </a:solidFill>
            </a:endParaRP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571500" y="3163669"/>
            <a:ext cx="723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vi-VN" sz="3600" b="1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2598738" y="1931988"/>
            <a:ext cx="6629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altLang="vi-V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2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không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trừ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được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7,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lấy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12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trừ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7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bằng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5, </a:t>
            </a:r>
          </a:p>
          <a:p>
            <a:pPr eaLnBrk="1" hangingPunct="1"/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viết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5 </a:t>
            </a:r>
            <a:r>
              <a:rPr lang="en-US" altLang="vi-VN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nhớ</a:t>
            </a:r>
            <a:r>
              <a:rPr lang="en-US" altLang="vi-V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vi-V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vi-VN" altLang="vi-V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alt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2598738" y="2636838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altLang="vi-VN" sz="2400" b="1" dirty="0"/>
              <a:t>1 </a:t>
            </a:r>
            <a:r>
              <a:rPr lang="en-US" altLang="vi-VN" sz="2400" b="1" dirty="0" err="1"/>
              <a:t>thêm</a:t>
            </a:r>
            <a:r>
              <a:rPr lang="en-US" altLang="vi-VN" sz="2400" b="1" dirty="0"/>
              <a:t> 1 </a:t>
            </a:r>
            <a:r>
              <a:rPr lang="en-US" altLang="vi-VN" sz="2400" b="1" dirty="0" err="1"/>
              <a:t>bằng</a:t>
            </a:r>
            <a:r>
              <a:rPr lang="en-US" altLang="vi-VN" sz="2400" b="1" dirty="0"/>
              <a:t> 2; 5 </a:t>
            </a:r>
            <a:r>
              <a:rPr lang="en-US" altLang="vi-VN" sz="2400" b="1" dirty="0" err="1"/>
              <a:t>trừ</a:t>
            </a:r>
            <a:r>
              <a:rPr lang="en-US" altLang="vi-VN" sz="2400" b="1" dirty="0"/>
              <a:t> 2 </a:t>
            </a:r>
            <a:r>
              <a:rPr lang="en-US" altLang="vi-VN" sz="2400" b="1" dirty="0" err="1"/>
              <a:t>bằng</a:t>
            </a:r>
            <a:r>
              <a:rPr lang="en-US" altLang="vi-VN" sz="2400" b="1" dirty="0"/>
              <a:t> 3, </a:t>
            </a:r>
            <a:r>
              <a:rPr lang="en-US" altLang="vi-VN" sz="2400" b="1" dirty="0" err="1"/>
              <a:t>viết</a:t>
            </a:r>
            <a:r>
              <a:rPr lang="en-US" altLang="vi-VN" sz="2400" b="1" dirty="0"/>
              <a:t> </a:t>
            </a:r>
            <a:r>
              <a:rPr lang="en-US" altLang="vi-VN" sz="2400" b="1" dirty="0" smtClean="0"/>
              <a:t>3</a:t>
            </a:r>
            <a:r>
              <a:rPr lang="vi-VN" altLang="vi-VN" sz="2400" b="1" dirty="0" smtClean="0"/>
              <a:t>.</a:t>
            </a:r>
            <a:endParaRPr lang="en-US" altLang="vi-VN" sz="2400" b="1" dirty="0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2598738" y="3225800"/>
            <a:ext cx="5943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dirty="0">
                <a:solidFill>
                  <a:srgbClr val="0000FF"/>
                </a:solidFill>
              </a:rPr>
              <a:t> </a:t>
            </a:r>
            <a:r>
              <a:rPr lang="en-US" altLang="vi-VN" sz="2400" b="1" dirty="0"/>
              <a:t>6 </a:t>
            </a:r>
            <a:r>
              <a:rPr lang="en-US" altLang="vi-VN" sz="2400" b="1" dirty="0" err="1"/>
              <a:t>không</a:t>
            </a:r>
            <a:r>
              <a:rPr lang="en-US" altLang="vi-VN" sz="2400" b="1" dirty="0"/>
              <a:t> </a:t>
            </a:r>
            <a:r>
              <a:rPr lang="en-US" altLang="vi-VN" sz="2400" b="1" dirty="0" err="1"/>
              <a:t>trừ</a:t>
            </a:r>
            <a:r>
              <a:rPr lang="en-US" altLang="vi-VN" sz="2400" b="1" dirty="0"/>
              <a:t> </a:t>
            </a:r>
            <a:r>
              <a:rPr lang="en-US" altLang="vi-VN" sz="2400" b="1" dirty="0" err="1"/>
              <a:t>được</a:t>
            </a:r>
            <a:r>
              <a:rPr lang="en-US" altLang="vi-VN" sz="2400" b="1" dirty="0"/>
              <a:t> 9, </a:t>
            </a:r>
            <a:r>
              <a:rPr lang="en-US" altLang="vi-VN" sz="2400" b="1" dirty="0" err="1"/>
              <a:t>lấy</a:t>
            </a:r>
            <a:r>
              <a:rPr lang="en-US" altLang="vi-VN" sz="2400" b="1" dirty="0"/>
              <a:t> 16 </a:t>
            </a:r>
            <a:r>
              <a:rPr lang="en-US" altLang="vi-VN" sz="2400" b="1" dirty="0" err="1"/>
              <a:t>trừ</a:t>
            </a:r>
            <a:r>
              <a:rPr lang="en-US" altLang="vi-VN" sz="2400" b="1" dirty="0"/>
              <a:t> 9 </a:t>
            </a:r>
            <a:r>
              <a:rPr lang="en-US" altLang="vi-VN" sz="2400" b="1" dirty="0" err="1"/>
              <a:t>bằng</a:t>
            </a:r>
            <a:r>
              <a:rPr lang="en-US" altLang="vi-VN" sz="2400" b="1" dirty="0"/>
              <a:t> 7, </a:t>
            </a:r>
            <a:r>
              <a:rPr lang="en-US" altLang="vi-VN" sz="2400" b="1" dirty="0" err="1"/>
              <a:t>viết</a:t>
            </a:r>
            <a:r>
              <a:rPr lang="en-US" altLang="vi-VN" sz="2400" b="1" dirty="0"/>
              <a:t> 7 </a:t>
            </a:r>
            <a:r>
              <a:rPr lang="en-US" altLang="vi-VN" sz="2400" b="1" dirty="0" err="1"/>
              <a:t>nhớ</a:t>
            </a:r>
            <a:r>
              <a:rPr lang="en-US" altLang="vi-VN" sz="2400" b="1" dirty="0"/>
              <a:t> </a:t>
            </a:r>
            <a:r>
              <a:rPr lang="en-US" altLang="vi-VN" sz="2400" b="1" dirty="0" smtClean="0"/>
              <a:t>1</a:t>
            </a:r>
            <a:r>
              <a:rPr lang="vi-VN" altLang="vi-VN" sz="2400" b="1" dirty="0" smtClean="0"/>
              <a:t>.</a:t>
            </a:r>
            <a:endParaRPr lang="en-US" altLang="vi-VN" sz="2400" b="1" dirty="0"/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2751138" y="4219575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400" b="1" dirty="0">
                <a:sym typeface="Wingdings" pitchFamily="2" charset="2"/>
              </a:rPr>
              <a:t>3 </a:t>
            </a:r>
            <a:r>
              <a:rPr lang="en-US" altLang="vi-VN" sz="2400" b="1" dirty="0" err="1">
                <a:sym typeface="Wingdings" pitchFamily="2" charset="2"/>
              </a:rPr>
              <a:t>thêm</a:t>
            </a:r>
            <a:r>
              <a:rPr lang="en-US" altLang="vi-VN" sz="2400" b="1" dirty="0">
                <a:sym typeface="Wingdings" pitchFamily="2" charset="2"/>
              </a:rPr>
              <a:t> 1 </a:t>
            </a:r>
            <a:r>
              <a:rPr lang="en-US" altLang="vi-VN" sz="2400" b="1" dirty="0" err="1">
                <a:sym typeface="Wingdings" pitchFamily="2" charset="2"/>
              </a:rPr>
              <a:t>bằng</a:t>
            </a:r>
            <a:r>
              <a:rPr lang="en-US" altLang="vi-VN" sz="2400" b="1" dirty="0">
                <a:sym typeface="Wingdings" pitchFamily="2" charset="2"/>
              </a:rPr>
              <a:t> 4; 8 </a:t>
            </a:r>
            <a:r>
              <a:rPr lang="en-US" altLang="vi-VN" sz="2400" b="1" dirty="0" err="1">
                <a:sym typeface="Wingdings" pitchFamily="2" charset="2"/>
              </a:rPr>
              <a:t>trừ</a:t>
            </a:r>
            <a:r>
              <a:rPr lang="en-US" altLang="vi-VN" sz="2400" b="1" dirty="0">
                <a:sym typeface="Wingdings" pitchFamily="2" charset="2"/>
              </a:rPr>
              <a:t> 4 </a:t>
            </a:r>
            <a:r>
              <a:rPr lang="en-US" altLang="vi-VN" sz="2400" b="1" dirty="0" err="1">
                <a:sym typeface="Wingdings" pitchFamily="2" charset="2"/>
              </a:rPr>
              <a:t>bằng</a:t>
            </a:r>
            <a:r>
              <a:rPr lang="en-US" altLang="vi-VN" sz="2400" b="1" dirty="0">
                <a:sym typeface="Wingdings" pitchFamily="2" charset="2"/>
              </a:rPr>
              <a:t> 4, </a:t>
            </a:r>
            <a:r>
              <a:rPr lang="en-US" altLang="vi-VN" sz="2400" b="1" dirty="0" err="1">
                <a:sym typeface="Wingdings" pitchFamily="2" charset="2"/>
              </a:rPr>
              <a:t>viết</a:t>
            </a:r>
            <a:r>
              <a:rPr lang="en-US" altLang="vi-VN" sz="2400" b="1" dirty="0">
                <a:sym typeface="Wingdings" pitchFamily="2" charset="2"/>
              </a:rPr>
              <a:t> </a:t>
            </a:r>
            <a:r>
              <a:rPr lang="en-US" altLang="vi-VN" sz="2400" b="1" dirty="0" smtClean="0">
                <a:sym typeface="Wingdings" pitchFamily="2" charset="2"/>
              </a:rPr>
              <a:t>4</a:t>
            </a:r>
            <a:r>
              <a:rPr lang="vi-VN" altLang="vi-VN" sz="2400" b="1" dirty="0" smtClean="0">
                <a:sym typeface="Wingdings" pitchFamily="2" charset="2"/>
              </a:rPr>
              <a:t>.</a:t>
            </a:r>
            <a:r>
              <a:rPr lang="en-US" altLang="vi-VN" sz="2400" b="1" dirty="0" smtClean="0"/>
              <a:t> </a:t>
            </a:r>
            <a:endParaRPr lang="en-US" altLang="vi-VN" sz="2400" b="1" dirty="0"/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1243012" y="3160713"/>
            <a:ext cx="3571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vi-VN" sz="3600" b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1501775" y="3167063"/>
            <a:ext cx="555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3600" b="1" dirty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1046163" y="3165475"/>
            <a:ext cx="3254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vi-VN" sz="3600" b="1" dirty="0">
                <a:solidFill>
                  <a:srgbClr val="0000FF"/>
                </a:solidFill>
              </a:rPr>
              <a:t>7</a:t>
            </a:r>
          </a:p>
        </p:txBody>
      </p:sp>
      <p:pic>
        <p:nvPicPr>
          <p:cNvPr id="7183" name="Picture 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6553200"/>
            <a:ext cx="18288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553200"/>
            <a:ext cx="18288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820738" y="5056188"/>
            <a:ext cx="4741862" cy="646331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 dirty="0" smtClean="0">
                <a:latin typeface="Arial" pitchFamily="34" charset="0"/>
              </a:rPr>
              <a:t>8</a:t>
            </a:r>
            <a:r>
              <a:rPr lang="vi-VN" altLang="vi-VN" sz="3600" b="1" dirty="0" smtClean="0">
                <a:latin typeface="Arial" pitchFamily="34" charset="0"/>
              </a:rPr>
              <a:t> </a:t>
            </a:r>
            <a:r>
              <a:rPr lang="en-US" altLang="vi-VN" sz="3600" b="1" dirty="0" smtClean="0">
                <a:latin typeface="Arial" pitchFamily="34" charset="0"/>
              </a:rPr>
              <a:t>652 </a:t>
            </a:r>
            <a:r>
              <a:rPr lang="en-US" altLang="vi-VN" sz="3600" b="1" dirty="0">
                <a:latin typeface="Arial" pitchFamily="34" charset="0"/>
              </a:rPr>
              <a:t>– </a:t>
            </a:r>
            <a:r>
              <a:rPr lang="en-US" altLang="vi-VN" sz="3600" b="1" dirty="0" smtClean="0">
                <a:latin typeface="Arial" pitchFamily="34" charset="0"/>
              </a:rPr>
              <a:t>3</a:t>
            </a:r>
            <a:r>
              <a:rPr lang="vi-VN" altLang="vi-VN" sz="3600" b="1" dirty="0" smtClean="0">
                <a:latin typeface="Arial" pitchFamily="34" charset="0"/>
              </a:rPr>
              <a:t> </a:t>
            </a:r>
            <a:r>
              <a:rPr lang="en-US" altLang="vi-VN" sz="3600" b="1" dirty="0" smtClean="0">
                <a:latin typeface="Arial" pitchFamily="34" charset="0"/>
              </a:rPr>
              <a:t>917 </a:t>
            </a:r>
            <a:r>
              <a:rPr lang="en-US" altLang="vi-VN" sz="3600" b="1" dirty="0">
                <a:latin typeface="Arial" pitchFamily="34" charset="0"/>
              </a:rPr>
              <a:t>= </a:t>
            </a:r>
            <a:r>
              <a:rPr lang="en-US" altLang="vi-VN" sz="3600" b="1" dirty="0" smtClean="0">
                <a:latin typeface="Arial" pitchFamily="34" charset="0"/>
              </a:rPr>
              <a:t>4</a:t>
            </a:r>
            <a:r>
              <a:rPr lang="vi-VN" altLang="vi-VN" sz="3600" b="1" dirty="0" smtClean="0">
                <a:latin typeface="Arial" pitchFamily="34" charset="0"/>
              </a:rPr>
              <a:t> </a:t>
            </a:r>
            <a:r>
              <a:rPr lang="en-US" altLang="vi-VN" sz="3600" b="1" dirty="0" smtClean="0">
                <a:latin typeface="Arial" pitchFamily="34" charset="0"/>
              </a:rPr>
              <a:t>735</a:t>
            </a:r>
            <a:endParaRPr lang="en-US" altLang="vi-VN" sz="3600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 animBg="1"/>
      <p:bldP spid="59401" grpId="0"/>
      <p:bldP spid="59408" grpId="0"/>
      <p:bldP spid="59412" grpId="0"/>
      <p:bldP spid="59420" grpId="0"/>
      <p:bldP spid="59422" grpId="0"/>
      <p:bldP spid="59423" grpId="0"/>
      <p:bldP spid="59424" grpId="0"/>
      <p:bldP spid="59425" grpId="0"/>
      <p:bldP spid="59430" grpId="0"/>
      <p:bldP spid="59431" grpId="0"/>
      <p:bldP spid="59432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0066FF"/>
                </a:solidFill>
                <a:latin typeface="Times New Roman" pitchFamily="18" charset="0"/>
              </a:rPr>
              <a:t>Thực</a:t>
            </a:r>
            <a:r>
              <a:rPr lang="en-US" sz="3200" b="1" u="sng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66FF"/>
                </a:solidFill>
                <a:latin typeface="Times New Roman" pitchFamily="18" charset="0"/>
              </a:rPr>
              <a:t>hành</a:t>
            </a:r>
            <a:r>
              <a:rPr lang="en-US" sz="3200" b="1" dirty="0">
                <a:solidFill>
                  <a:srgbClr val="0066FF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0" y="2057400"/>
            <a:ext cx="11430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  <a:latin typeface=".VnTime" pitchFamily="34" charset="0"/>
              </a:rPr>
              <a:t>Bµi 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95400" y="21336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</a:rPr>
              <a:t>Tính: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2819400"/>
            <a:ext cx="1358900" cy="946150"/>
            <a:chOff x="488" y="1920"/>
            <a:chExt cx="856" cy="596"/>
          </a:xfrm>
        </p:grpSpPr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576" y="1920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  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6</a:t>
              </a:r>
              <a:r>
                <a:rPr lang="vi-V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385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r>
                <a:rPr lang="vi-VN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927</a:t>
              </a:r>
              <a:endParaRPr lang="en-US" sz="2800" b="1" u="sng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488" y="1932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64350" y="2803525"/>
            <a:ext cx="1441450" cy="946150"/>
            <a:chOff x="4324" y="1920"/>
            <a:chExt cx="908" cy="596"/>
          </a:xfrm>
        </p:grpSpPr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4368" y="1920"/>
              <a:ext cx="86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   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r>
                <a:rPr lang="vi-V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561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</a:t>
              </a:r>
              <a:r>
                <a:rPr lang="en-US" sz="2800" b="1" u="sng" dirty="0">
                  <a:solidFill>
                    <a:srgbClr val="FF0000"/>
                  </a:solidFill>
                  <a:latin typeface="Times New Roman" pitchFamily="18" charset="0"/>
                </a:rPr>
                <a:t> 924</a:t>
              </a: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4324" y="1952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800600" y="2825750"/>
            <a:ext cx="1406525" cy="1060450"/>
            <a:chOff x="3024" y="1920"/>
            <a:chExt cx="886" cy="596"/>
          </a:xfrm>
        </p:grpSpPr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3046" y="1920"/>
              <a:ext cx="86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   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8</a:t>
              </a:r>
              <a:r>
                <a:rPr lang="vi-V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090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  <a:r>
                <a:rPr lang="vi-VN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131</a:t>
              </a:r>
              <a:endParaRPr lang="en-US" sz="2800" b="1" u="sng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3024" y="192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873375" y="2825750"/>
            <a:ext cx="1241425" cy="946150"/>
            <a:chOff x="1810" y="1920"/>
            <a:chExt cx="782" cy="596"/>
          </a:xfrm>
        </p:grpSpPr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1824" y="1920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 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7</a:t>
              </a:r>
              <a:r>
                <a:rPr lang="vi-VN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563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r>
                <a:rPr lang="vi-VN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908</a:t>
              </a:r>
              <a:endParaRPr lang="en-US" sz="2800" b="1" u="sng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1810" y="195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057274" y="3648075"/>
            <a:ext cx="1076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3</a:t>
            </a:r>
            <a:r>
              <a:rPr lang="vi-VN" sz="2800" b="1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458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048000" y="3657600"/>
            <a:ext cx="106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2</a:t>
            </a:r>
            <a:r>
              <a:rPr lang="vi-VN" sz="2800" b="1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655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092700" y="3657600"/>
            <a:ext cx="107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0</a:t>
            </a:r>
            <a:r>
              <a:rPr lang="vi-VN" sz="2800" b="1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959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7162800" y="36353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2</a:t>
            </a:r>
            <a:r>
              <a:rPr lang="vi-VN" sz="2800" b="1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637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animBg="1"/>
      <p:bldP spid="6149" grpId="0"/>
      <p:bldP spid="6162" grpId="0"/>
      <p:bldP spid="6163" grpId="0"/>
      <p:bldP spid="6164" grpId="0"/>
      <p:bldP spid="61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Oval 5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1524000" cy="7620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  <a:round/>
          </a:ln>
        </p:spPr>
        <p:txBody>
          <a:bodyPr>
            <a:normAutofit fontScale="925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0033CC"/>
                </a:solidFill>
                <a:latin typeface=".VnTime" pitchFamily="34" charset="0"/>
              </a:rPr>
              <a:t>Bµi </a:t>
            </a:r>
            <a:r>
              <a:rPr lang="en-US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00200" y="17526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    </a:t>
            </a:r>
            <a:r>
              <a:rPr lang="en-US" sz="2800" b="1" u="sng">
                <a:latin typeface="Times New Roman" pitchFamily="18" charset="0"/>
              </a:rPr>
              <a:t>Đặt tính rồi tính</a:t>
            </a:r>
            <a:r>
              <a:rPr lang="en-US" sz="2800" b="1">
                <a:latin typeface="Times New Roman" pitchFamily="18" charset="0"/>
              </a:rPr>
              <a:t>: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4752975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b) </a:t>
            </a:r>
            <a:r>
              <a:rPr lang="en-US" sz="2800" b="1" dirty="0" smtClean="0">
                <a:latin typeface="Times New Roman" pitchFamily="18" charset="0"/>
              </a:rPr>
              <a:t>9 996 </a:t>
            </a:r>
            <a:r>
              <a:rPr lang="en-US" sz="2800" b="1" dirty="0">
                <a:latin typeface="Times New Roman" pitchFamily="18" charset="0"/>
              </a:rPr>
              <a:t>– </a:t>
            </a:r>
            <a:r>
              <a:rPr lang="en-US" sz="2800" b="1" dirty="0" smtClean="0">
                <a:latin typeface="Times New Roman" pitchFamily="18" charset="0"/>
              </a:rPr>
              <a:t>6 669                              2 340 - 512</a:t>
            </a:r>
            <a:endParaRPr lang="en-US" sz="2800" b="1" dirty="0"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95400" y="5257800"/>
            <a:ext cx="1447800" cy="1373188"/>
            <a:chOff x="836" y="3329"/>
            <a:chExt cx="912" cy="865"/>
          </a:xfrm>
        </p:grpSpPr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1028" y="3329"/>
              <a:ext cx="72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9 996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6 669</a:t>
              </a:r>
              <a:endParaRPr lang="en-US" sz="2800" b="1" u="sng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3 327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836" y="336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876925" y="5262563"/>
            <a:ext cx="1330325" cy="1373187"/>
            <a:chOff x="3702" y="3455"/>
            <a:chExt cx="838" cy="865"/>
          </a:xfrm>
        </p:grpSpPr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3888" y="3455"/>
              <a:ext cx="652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2 340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u="sng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sz="2800" b="1" u="sng" dirty="0" smtClean="0">
                  <a:solidFill>
                    <a:srgbClr val="FF0000"/>
                  </a:solidFill>
                  <a:latin typeface="Times New Roman" pitchFamily="18" charset="0"/>
                </a:rPr>
                <a:t> 512</a:t>
              </a:r>
              <a:endParaRPr lang="en-US" sz="2800" b="1" u="sng" dirty="0">
                <a:solidFill>
                  <a:srgbClr val="FF0000"/>
                </a:solidFill>
                <a:latin typeface="Times New Roman" pitchFamily="18" charset="0"/>
              </a:endParaRPr>
            </a:p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1 828</a:t>
              </a:r>
              <a:endParaRPr lang="en-US" sz="2800" b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3702" y="3501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</a:rPr>
                <a:t>_</a:t>
              </a:r>
            </a:p>
          </p:txBody>
        </p:sp>
      </p:grp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685800" y="25146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latin typeface="Times New Roman" pitchFamily="18" charset="0"/>
              </a:rPr>
              <a:t>a) </a:t>
            </a:r>
            <a:r>
              <a:rPr lang="en-US" sz="2800" b="1" dirty="0" smtClean="0">
                <a:latin typeface="Times New Roman" pitchFamily="18" charset="0"/>
              </a:rPr>
              <a:t>5 482 </a:t>
            </a:r>
            <a:r>
              <a:rPr lang="en-US" sz="2800" b="1" dirty="0">
                <a:latin typeface="Times New Roman" pitchFamily="18" charset="0"/>
              </a:rPr>
              <a:t>– </a:t>
            </a:r>
            <a:r>
              <a:rPr lang="en-US" sz="2800" b="1" dirty="0" smtClean="0">
                <a:latin typeface="Times New Roman" pitchFamily="18" charset="0"/>
              </a:rPr>
              <a:t>1 956                             8 695 </a:t>
            </a:r>
            <a:r>
              <a:rPr lang="en-US" sz="2800" b="1" dirty="0">
                <a:latin typeface="Times New Roman" pitchFamily="18" charset="0"/>
              </a:rPr>
              <a:t>– </a:t>
            </a:r>
            <a:r>
              <a:rPr lang="en-US" sz="2800" b="1" dirty="0" smtClean="0">
                <a:latin typeface="Times New Roman" pitchFamily="18" charset="0"/>
              </a:rPr>
              <a:t>2 772</a:t>
            </a:r>
            <a:r>
              <a:rPr lang="en-US" sz="2800" dirty="0" smtClean="0">
                <a:latin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524000" y="3124200"/>
            <a:ext cx="106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5 482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1 956</a:t>
            </a:r>
            <a:endParaRPr lang="en-US" sz="2800" b="1" u="sng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3 526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295400" y="3352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6172200" y="3124200"/>
            <a:ext cx="106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8 695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</a:rPr>
              <a:t>2 772</a:t>
            </a:r>
            <a:endParaRPr lang="en-US" sz="2800" b="1" u="sng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5 923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5943600" y="3352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000">
                <a:solidFill>
                  <a:schemeClr val="accent2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nimBg="1"/>
      <p:bldP spid="31750" grpId="0"/>
      <p:bldP spid="31751" grpId="0"/>
      <p:bldP spid="31758" grpId="0"/>
      <p:bldP spid="31759" grpId="0"/>
      <p:bldP spid="31760" grpId="0"/>
      <p:bldP spid="31761" grpId="0"/>
      <p:bldP spid="317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 descr="Parchment"/>
          <p:cNvSpPr>
            <a:spLocks noChangeArrowheads="1"/>
          </p:cNvSpPr>
          <p:nvPr/>
        </p:nvSpPr>
        <p:spPr bwMode="auto">
          <a:xfrm>
            <a:off x="552450" y="1981200"/>
            <a:ext cx="813435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latin typeface="Times New Roman" pitchFamily="18" charset="0"/>
              </a:rPr>
              <a:t>     </a:t>
            </a:r>
            <a:r>
              <a:rPr lang="en-US" sz="2800" b="1" dirty="0" err="1">
                <a:latin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cửa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hàng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4</a:t>
            </a:r>
            <a:r>
              <a:rPr lang="vi-VN" sz="2800" b="1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283 </a:t>
            </a:r>
            <a:r>
              <a:rPr lang="en-US" sz="2800" b="1" dirty="0">
                <a:latin typeface="Times New Roman" pitchFamily="18" charset="0"/>
              </a:rPr>
              <a:t>m </a:t>
            </a:r>
            <a:r>
              <a:rPr lang="en-US" sz="2800" b="1" dirty="0" err="1">
                <a:latin typeface="Times New Roman" pitchFamily="18" charset="0"/>
              </a:rPr>
              <a:t>vải</a:t>
            </a:r>
            <a:r>
              <a:rPr lang="en-US" sz="2800" b="1" dirty="0">
                <a:latin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</a:rPr>
              <a:t>đã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bán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</a:rPr>
              <a:t> 1</a:t>
            </a:r>
            <a:r>
              <a:rPr lang="vi-VN" sz="2800" b="1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635 </a:t>
            </a:r>
            <a:r>
              <a:rPr lang="en-US" sz="2800" b="1" dirty="0">
                <a:latin typeface="Times New Roman" pitchFamily="18" charset="0"/>
              </a:rPr>
              <a:t>m</a:t>
            </a:r>
          </a:p>
          <a:p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vải</a:t>
            </a:r>
            <a:r>
              <a:rPr lang="en-US" sz="2800" b="1" dirty="0">
                <a:latin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cửa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hàng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mét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vải</a:t>
            </a:r>
            <a:r>
              <a:rPr lang="en-US" sz="2800" b="1" dirty="0">
                <a:latin typeface="Times New Roman" pitchFamily="18" charset="0"/>
              </a:rPr>
              <a:t> ?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6200" y="1371600"/>
            <a:ext cx="1244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  <a:latin typeface=".VnTime" pitchFamily="34" charset="0"/>
              </a:rPr>
              <a:t>Bµi 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603500" y="3128963"/>
            <a:ext cx="4343400" cy="1838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           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Tóm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tắt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       :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283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m 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: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635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:       ….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1295400" y="5105400"/>
            <a:ext cx="7467600" cy="16764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u="sng" dirty="0" err="1">
                <a:solidFill>
                  <a:srgbClr val="0066FF"/>
                </a:solidFill>
                <a:latin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66FF"/>
                </a:solidFill>
                <a:latin typeface="Times New Roman" pitchFamily="18" charset="0"/>
              </a:rPr>
              <a:t>giải</a:t>
            </a:r>
            <a:r>
              <a:rPr lang="en-US" sz="2800" b="1" u="sng" dirty="0">
                <a:solidFill>
                  <a:srgbClr val="0066FF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mét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vải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cửa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hàng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4 283 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–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1 635    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= 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2 648 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m</a:t>
            </a:r>
            <a:r>
              <a:rPr lang="vi-VN" sz="2800" b="1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)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              </a:t>
            </a:r>
            <a:r>
              <a:rPr lang="en-US" sz="2800" b="1" u="sng" dirty="0" err="1">
                <a:solidFill>
                  <a:srgbClr val="0066FF"/>
                </a:solidFill>
                <a:latin typeface="Times New Roman" pitchFamily="18" charset="0"/>
              </a:rPr>
              <a:t>Đáp</a:t>
            </a:r>
            <a:r>
              <a:rPr lang="en-US" sz="2800" b="1" u="sng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66FF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:  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</a:rPr>
              <a:t>2 648 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</a:rPr>
              <a:t>m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</a:rPr>
              <a:t>vải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0" y="533400"/>
            <a:ext cx="508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>
              <a:latin typeface="Arial" charset="0"/>
            </a:endParaRPr>
          </a:p>
        </p:txBody>
      </p:sp>
      <p:sp>
        <p:nvSpPr>
          <p:cNvPr id="13315" name="Text Box 11"/>
          <p:cNvSpPr txBox="1">
            <a:spLocks noChangeArrowheads="1"/>
          </p:cNvSpPr>
          <p:nvPr/>
        </p:nvSpPr>
        <p:spPr bwMode="auto">
          <a:xfrm>
            <a:off x="3886200" y="1647825"/>
            <a:ext cx="742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400"/>
          </a:p>
        </p:txBody>
      </p:sp>
      <p:sp>
        <p:nvSpPr>
          <p:cNvPr id="13316" name="Text Box 13"/>
          <p:cNvSpPr txBox="1">
            <a:spLocks noChangeArrowheads="1"/>
          </p:cNvSpPr>
          <p:nvPr/>
        </p:nvSpPr>
        <p:spPr bwMode="auto">
          <a:xfrm>
            <a:off x="2095500" y="2449513"/>
            <a:ext cx="4629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400"/>
          </a:p>
        </p:txBody>
      </p:sp>
      <p:pic>
        <p:nvPicPr>
          <p:cNvPr id="75805" name="Picture 29" descr="untitled1"/>
          <p:cNvPicPr>
            <a:picLocks noChangeAspect="1" noChangeArrowheads="1"/>
          </p:cNvPicPr>
          <p:nvPr/>
        </p:nvPicPr>
        <p:blipFill>
          <a:blip r:embed="rId4"/>
          <a:srcRect l="1563" t="37500" r="15625" b="50000"/>
          <a:stretch>
            <a:fillRect/>
          </a:stretch>
        </p:blipFill>
        <p:spPr bwMode="auto">
          <a:xfrm>
            <a:off x="1973263" y="2933700"/>
            <a:ext cx="541813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06" name="Picture 30" descr="CA4PIJO1"/>
          <p:cNvPicPr>
            <a:picLocks noChangeAspect="1" noChangeArrowheads="1"/>
          </p:cNvPicPr>
          <p:nvPr/>
        </p:nvPicPr>
        <p:blipFill>
          <a:blip r:embed="rId5"/>
          <a:srcRect l="9579" t="12698" r="4192" b="11111"/>
          <a:stretch>
            <a:fillRect/>
          </a:stretch>
        </p:blipFill>
        <p:spPr bwMode="auto">
          <a:xfrm>
            <a:off x="2147888" y="1731963"/>
            <a:ext cx="1190625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304800" y="533400"/>
            <a:ext cx="8210550" cy="1077913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>
                <a:solidFill>
                  <a:srgbClr val="FF0000"/>
                </a:solidFill>
                <a:cs typeface="Times New Roman" pitchFamily="18" charset="0"/>
              </a:rPr>
              <a:t>Bài 4</a:t>
            </a:r>
            <a:r>
              <a:rPr lang="en-US" altLang="vi-VN">
                <a:solidFill>
                  <a:srgbClr val="3333CC"/>
                </a:solidFill>
                <a:cs typeface="Times New Roman" pitchFamily="18" charset="0"/>
              </a:rPr>
              <a:t>: Vẽ đoạn thẳng AB có độ dài 8cm rồi xác định trung điểm O của đoạn thẳng đó.   </a:t>
            </a: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885950" y="157163"/>
            <a:ext cx="4629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400"/>
          </a:p>
        </p:txBody>
      </p:sp>
      <p:sp>
        <p:nvSpPr>
          <p:cNvPr id="31" name="WordArt 23"/>
          <p:cNvSpPr>
            <a:spLocks noChangeArrowheads="1" noChangeShapeType="1" noTextEdit="1"/>
          </p:cNvSpPr>
          <p:nvPr/>
        </p:nvSpPr>
        <p:spPr bwMode="auto">
          <a:xfrm>
            <a:off x="2036763" y="2506663"/>
            <a:ext cx="1714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A</a:t>
            </a:r>
          </a:p>
        </p:txBody>
      </p:sp>
      <p:sp>
        <p:nvSpPr>
          <p:cNvPr id="32" name="WordArt 24"/>
          <p:cNvSpPr>
            <a:spLocks noChangeArrowheads="1" noChangeShapeType="1" noTextEdit="1"/>
          </p:cNvSpPr>
          <p:nvPr/>
        </p:nvSpPr>
        <p:spPr bwMode="auto">
          <a:xfrm>
            <a:off x="5637213" y="2481263"/>
            <a:ext cx="1714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B</a:t>
            </a: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3857625" y="2603500"/>
            <a:ext cx="1714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ea typeface="+mj-lt"/>
                <a:cs typeface="+mj-lt"/>
              </a:rPr>
              <a:t>O</a:t>
            </a:r>
          </a:p>
        </p:txBody>
      </p:sp>
      <p:sp>
        <p:nvSpPr>
          <p:cNvPr id="38" name="Text Box 46"/>
          <p:cNvSpPr txBox="1">
            <a:spLocks noChangeArrowheads="1"/>
          </p:cNvSpPr>
          <p:nvPr/>
        </p:nvSpPr>
        <p:spPr bwMode="auto">
          <a:xfrm>
            <a:off x="2036763" y="2757488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5580063" y="2757488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43" name="Line 27"/>
          <p:cNvSpPr>
            <a:spLocks noChangeShapeType="1"/>
          </p:cNvSpPr>
          <p:nvPr/>
        </p:nvSpPr>
        <p:spPr bwMode="auto">
          <a:xfrm flipV="1">
            <a:off x="3922713" y="2976563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AutoShape 24"/>
          <p:cNvSpPr>
            <a:spLocks/>
          </p:cNvSpPr>
          <p:nvPr/>
        </p:nvSpPr>
        <p:spPr bwMode="auto">
          <a:xfrm rot="-5400000">
            <a:off x="3676650" y="849313"/>
            <a:ext cx="533400" cy="3543300"/>
          </a:xfrm>
          <a:prstGeom prst="rightBrace">
            <a:avLst>
              <a:gd name="adj1" fmla="val 95245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3657600" y="19050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/>
              <a:t>8</a:t>
            </a:r>
            <a:r>
              <a:rPr lang="vi-VN" altLang="vi-VN" sz="2800" b="1"/>
              <a:t>cm</a:t>
            </a:r>
            <a:endParaRPr lang="en-US" altLang="vi-VN" sz="2800" b="1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743200" y="3300413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4cm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4565650" y="3300413"/>
            <a:ext cx="1243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4cm</a:t>
            </a:r>
          </a:p>
        </p:txBody>
      </p:sp>
      <p:sp>
        <p:nvSpPr>
          <p:cNvPr id="44" name="AutoShape 24"/>
          <p:cNvSpPr>
            <a:spLocks/>
          </p:cNvSpPr>
          <p:nvPr/>
        </p:nvSpPr>
        <p:spPr bwMode="auto">
          <a:xfrm rot="5400000">
            <a:off x="2800350" y="2336800"/>
            <a:ext cx="457200" cy="1714500"/>
          </a:xfrm>
          <a:prstGeom prst="rightBrace">
            <a:avLst>
              <a:gd name="adj1" fmla="val 95226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46" name="AutoShape 24"/>
          <p:cNvSpPr>
            <a:spLocks/>
          </p:cNvSpPr>
          <p:nvPr/>
        </p:nvSpPr>
        <p:spPr bwMode="auto">
          <a:xfrm rot="5400000">
            <a:off x="4572000" y="2336800"/>
            <a:ext cx="457200" cy="1714500"/>
          </a:xfrm>
          <a:prstGeom prst="rightBrace">
            <a:avLst>
              <a:gd name="adj1" fmla="val 95226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3771107" y="3018631"/>
            <a:ext cx="304800" cy="15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4" name="TextBox 1"/>
          <p:cNvSpPr txBox="1">
            <a:spLocks noChangeArrowheads="1"/>
          </p:cNvSpPr>
          <p:nvPr/>
        </p:nvSpPr>
        <p:spPr bwMode="auto">
          <a:xfrm>
            <a:off x="1008063" y="3824288"/>
            <a:ext cx="5073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2400"/>
              <a:t>- Lấy điểm A trùng vạch 0cm của thước</a:t>
            </a:r>
          </a:p>
        </p:txBody>
      </p:sp>
      <p:sp>
        <p:nvSpPr>
          <p:cNvPr id="13335" name="TextBox 2"/>
          <p:cNvSpPr txBox="1">
            <a:spLocks noChangeArrowheads="1"/>
          </p:cNvSpPr>
          <p:nvPr/>
        </p:nvSpPr>
        <p:spPr bwMode="auto">
          <a:xfrm>
            <a:off x="1008063" y="4286250"/>
            <a:ext cx="363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2400"/>
              <a:t>- Tìm vạch 8cm trên thước </a:t>
            </a:r>
          </a:p>
        </p:txBody>
      </p:sp>
      <p:sp>
        <p:nvSpPr>
          <p:cNvPr id="13336" name="TextBox 3"/>
          <p:cNvSpPr txBox="1">
            <a:spLocks noChangeArrowheads="1"/>
          </p:cNvSpPr>
          <p:nvPr/>
        </p:nvSpPr>
        <p:spPr bwMode="auto">
          <a:xfrm>
            <a:off x="1008063" y="4800600"/>
            <a:ext cx="7450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400"/>
              <a:t>- Nối điểm A với điểm B ta được đoạn thẳng AB dài 8cm</a:t>
            </a:r>
          </a:p>
        </p:txBody>
      </p:sp>
      <p:sp>
        <p:nvSpPr>
          <p:cNvPr id="13337" name="TextBox 5"/>
          <p:cNvSpPr txBox="1">
            <a:spLocks noChangeArrowheads="1"/>
          </p:cNvSpPr>
          <p:nvPr/>
        </p:nvSpPr>
        <p:spPr bwMode="auto">
          <a:xfrm>
            <a:off x="1008063" y="5262563"/>
            <a:ext cx="363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2400"/>
              <a:t>- Chia nhẩm 8cm : 2 = 4cm </a:t>
            </a:r>
          </a:p>
        </p:txBody>
      </p:sp>
      <p:sp>
        <p:nvSpPr>
          <p:cNvPr id="13338" name="TextBox 6"/>
          <p:cNvSpPr txBox="1">
            <a:spLocks noChangeArrowheads="1"/>
          </p:cNvSpPr>
          <p:nvPr/>
        </p:nvSpPr>
        <p:spPr bwMode="auto">
          <a:xfrm>
            <a:off x="1023938" y="5740400"/>
            <a:ext cx="5621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2400"/>
              <a:t>- Tìm vạch 4cm trên thước rồi chấm điểm O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2171700" y="2965450"/>
            <a:ext cx="3543300" cy="63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52396 -4.44444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5" grpId="0" animBg="1"/>
      <p:bldP spid="38" grpId="0"/>
      <p:bldP spid="39" grpId="0"/>
      <p:bldP spid="43" grpId="0" animBg="1"/>
      <p:bldP spid="37" grpId="0" animBg="1"/>
      <p:bldP spid="40" grpId="0"/>
      <p:bldP spid="41" grpId="0"/>
      <p:bldP spid="42" grpId="0"/>
      <p:bldP spid="44" grpId="0" animBg="1"/>
      <p:bldP spid="46" grpId="0" animBg="1"/>
      <p:bldP spid="13334" grpId="0"/>
      <p:bldP spid="13335" grpId="0"/>
      <p:bldP spid="13336" grpId="0"/>
      <p:bldP spid="13337" grpId="0"/>
      <p:bldP spid="13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6" descr="hinh nen cho blo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629400" cy="20574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vi-VN" sz="8800" b="1" u="sng" smtClean="0">
                <a:solidFill>
                  <a:srgbClr val="0000CC"/>
                </a:solidFill>
                <a:latin typeface="Times New Roman" pitchFamily="18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394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VEN</dc:creator>
  <cp:lastModifiedBy>SKY</cp:lastModifiedBy>
  <cp:revision>35</cp:revision>
  <dcterms:created xsi:type="dcterms:W3CDTF">2020-03-24T02:30:58Z</dcterms:created>
  <dcterms:modified xsi:type="dcterms:W3CDTF">2021-03-02T06:23:31Z</dcterms:modified>
</cp:coreProperties>
</file>