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5" r:id="rId9"/>
    <p:sldId id="266" r:id="rId10"/>
    <p:sldId id="264" r:id="rId11"/>
    <p:sldId id="263" r:id="rId12"/>
    <p:sldId id="267" r:id="rId13"/>
    <p:sldId id="268" r:id="rId14"/>
  </p:sldIdLst>
  <p:sldSz cx="12192000" cy="6858000"/>
  <p:notesSz cx="6858000" cy="9144000"/>
  <p:embeddedFontLst>
    <p:embeddedFont>
      <p:font typeface="#9Slide05 Fourth Medium" panose="00000600000000000000" pitchFamily="2" charset="0"/>
      <p:bold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#9Slide05 Claudia" pitchFamily="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166D"/>
    <a:srgbClr val="B818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4" autoAdjust="0"/>
    <p:restoredTop sz="93091" autoAdjust="0"/>
  </p:normalViewPr>
  <p:slideViewPr>
    <p:cSldViewPr snapToGrid="0">
      <p:cViewPr varScale="1">
        <p:scale>
          <a:sx n="73" d="100"/>
          <a:sy n="73" d="100"/>
        </p:scale>
        <p:origin x="4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364-2056-4ABF-B1D3-650842EC2AB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B58F-9D84-4921-BAF3-67B3D9846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5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364-2056-4ABF-B1D3-650842EC2AB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B58F-9D84-4921-BAF3-67B3D9846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9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364-2056-4ABF-B1D3-650842EC2AB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B58F-9D84-4921-BAF3-67B3D9846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4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364-2056-4ABF-B1D3-650842EC2AB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B58F-9D84-4921-BAF3-67B3D9846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9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364-2056-4ABF-B1D3-650842EC2AB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B58F-9D84-4921-BAF3-67B3D9846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45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364-2056-4ABF-B1D3-650842EC2AB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B58F-9D84-4921-BAF3-67B3D9846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59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364-2056-4ABF-B1D3-650842EC2AB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B58F-9D84-4921-BAF3-67B3D9846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364-2056-4ABF-B1D3-650842EC2AB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B58F-9D84-4921-BAF3-67B3D9846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2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364-2056-4ABF-B1D3-650842EC2AB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B58F-9D84-4921-BAF3-67B3D9846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8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364-2056-4ABF-B1D3-650842EC2AB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B58F-9D84-4921-BAF3-67B3D9846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50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4364-2056-4ABF-B1D3-650842EC2AB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B58F-9D84-4921-BAF3-67B3D9846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2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F4364-2056-4ABF-B1D3-650842EC2AB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4B58F-9D84-4921-BAF3-67B3D9846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1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ame template with different numbers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" r="943"/>
          <a:stretch/>
        </p:blipFill>
        <p:spPr bwMode="auto">
          <a:xfrm>
            <a:off x="0" y="0"/>
            <a:ext cx="12192000" cy="710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55409" y="1814733"/>
            <a:ext cx="88345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CHÀO MỪNG CÁC CÔ GIÁO VỀ DỰ GIỜ TIẾT TOÁN CỦA LỚP 1A7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4892" y="4698609"/>
            <a:ext cx="617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GV </a:t>
            </a:r>
            <a:r>
              <a:rPr lang="en-US" sz="3600" i="1" dirty="0" err="1" smtClean="0">
                <a:solidFill>
                  <a:schemeClr val="bg1"/>
                </a:solidFill>
              </a:rPr>
              <a:t>giảng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dạy</a:t>
            </a:r>
            <a:r>
              <a:rPr lang="en-US" sz="3600" i="1" dirty="0" smtClean="0">
                <a:solidFill>
                  <a:schemeClr val="bg1"/>
                </a:solidFill>
              </a:rPr>
              <a:t>: </a:t>
            </a:r>
            <a:r>
              <a:rPr lang="en-US" sz="3600" i="1" dirty="0" err="1" smtClean="0">
                <a:solidFill>
                  <a:schemeClr val="bg1"/>
                </a:solidFill>
              </a:rPr>
              <a:t>Trần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Yến</a:t>
            </a:r>
            <a:r>
              <a:rPr lang="en-US" sz="3600" i="1" dirty="0" smtClean="0">
                <a:solidFill>
                  <a:schemeClr val="bg1"/>
                </a:solidFill>
              </a:rPr>
              <a:t> </a:t>
            </a:r>
            <a:r>
              <a:rPr lang="en-US" sz="3600" i="1" dirty="0" err="1" smtClean="0">
                <a:solidFill>
                  <a:schemeClr val="bg1"/>
                </a:solidFill>
              </a:rPr>
              <a:t>Nhi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9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19297" r="9824" b="21282"/>
          <a:stretch/>
        </p:blipFill>
        <p:spPr bwMode="auto">
          <a:xfrm>
            <a:off x="-304800" y="174171"/>
            <a:ext cx="12496800" cy="6357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647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" t="22025" r="60019" b="55290"/>
          <a:stretch/>
        </p:blipFill>
        <p:spPr bwMode="auto">
          <a:xfrm>
            <a:off x="0" y="0"/>
            <a:ext cx="4631636" cy="264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3" t="34648" r="22164" b="55459"/>
          <a:stretch/>
        </p:blipFill>
        <p:spPr bwMode="auto">
          <a:xfrm>
            <a:off x="6291469" y="1490870"/>
            <a:ext cx="3617845" cy="115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0" t="55627" r="53873" b="34992"/>
          <a:stretch/>
        </p:blipFill>
        <p:spPr bwMode="auto">
          <a:xfrm>
            <a:off x="974034" y="4005474"/>
            <a:ext cx="4591880" cy="109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3" t="56735" r="12245" b="35163"/>
          <a:stretch/>
        </p:blipFill>
        <p:spPr bwMode="auto">
          <a:xfrm>
            <a:off x="6361044" y="4121431"/>
            <a:ext cx="5029199" cy="94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99592" y="2500797"/>
            <a:ext cx="2524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5 + 2 = 7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1719470" y="3208683"/>
            <a:ext cx="234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2</a:t>
            </a:r>
            <a:r>
              <a:rPr lang="en-US" sz="4400" dirty="0" smtClean="0"/>
              <a:t> + 5 = 7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061752" y="2546076"/>
            <a:ext cx="2599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6</a:t>
            </a:r>
            <a:r>
              <a:rPr lang="en-US" sz="4400" dirty="0" smtClean="0"/>
              <a:t> + 1 = 7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7055127" y="3194328"/>
            <a:ext cx="2480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1 + 6 = 7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1807264" y="4958839"/>
            <a:ext cx="24163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7 + 2 = 9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1807263" y="5704909"/>
            <a:ext cx="2416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2 + 7 = 9</a:t>
            </a:r>
            <a:endParaRPr lang="en-US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7172627" y="5025393"/>
            <a:ext cx="2471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7</a:t>
            </a:r>
            <a:r>
              <a:rPr lang="en-US" sz="4400" dirty="0" smtClean="0"/>
              <a:t> + 3 = 10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72627" y="5704908"/>
            <a:ext cx="24000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dirty="0">
                <a:solidFill>
                  <a:prstClr val="black"/>
                </a:solidFill>
              </a:rPr>
              <a:t>3 + 7 = 10</a:t>
            </a:r>
          </a:p>
        </p:txBody>
      </p:sp>
    </p:spTree>
    <p:extLst>
      <p:ext uri="{BB962C8B-B14F-4D97-AF65-F5344CB8AC3E}">
        <p14:creationId xmlns:p14="http://schemas.microsoft.com/office/powerpoint/2010/main" val="1302612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2"/>
          <a:stretch/>
        </p:blipFill>
        <p:spPr>
          <a:xfrm>
            <a:off x="182880" y="188142"/>
            <a:ext cx="11197883" cy="6887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4038" y="3530991"/>
            <a:ext cx="4164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</a:rPr>
              <a:t>DẶN DÒ</a:t>
            </a:r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9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2695" y="2367171"/>
            <a:ext cx="82436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Xin </a:t>
            </a:r>
            <a:r>
              <a:rPr lang="en-US" sz="6600" b="1" dirty="0" err="1" smtClean="0"/>
              <a:t>chân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thành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cảm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ơn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các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cô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giáo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84982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 with happy kids smiling Free Vector | Free Vector #Freepik #vector #freeframe #freeschool #freekids #freechildr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58" y="124245"/>
            <a:ext cx="11493304" cy="67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13538" y="2456822"/>
            <a:ext cx="2293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 smtClean="0"/>
              <a:t>Trò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chơi</a:t>
            </a:r>
            <a:r>
              <a:rPr lang="en-US" sz="4400" i="1" dirty="0" smtClean="0"/>
              <a:t>: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31824" y="3314672"/>
            <a:ext cx="4685898" cy="186204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11500" b="1" dirty="0">
                <a:ln/>
                <a:solidFill>
                  <a:schemeClr val="accent4"/>
                </a:solidFill>
              </a:rPr>
              <a:t>ĐỐ VUI</a:t>
            </a:r>
          </a:p>
        </p:txBody>
      </p:sp>
    </p:spTree>
    <p:extLst>
      <p:ext uri="{BB962C8B-B14F-4D97-AF65-F5344CB8AC3E}">
        <p14:creationId xmlns:p14="http://schemas.microsoft.com/office/powerpoint/2010/main" val="23585797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an-bo-s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677" y="-858130"/>
            <a:ext cx="11901268" cy="65133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60652" y="5824025"/>
            <a:ext cx="4909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5 + 1 = 6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9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02524" y="727501"/>
            <a:ext cx="7230794" cy="226891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96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vi-VN" sz="96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vi-VN" sz="960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sz="9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KHỞI ĐỘNG</a:t>
            </a:r>
            <a:endParaRPr lang="vi-VN" sz="96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vi-VN" sz="9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vi-VN" sz="96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sz="9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2" descr="Happy kid at the school Premium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t="5985" r="4462" b="12721"/>
          <a:stretch/>
        </p:blipFill>
        <p:spPr bwMode="auto">
          <a:xfrm>
            <a:off x="3716384" y="3971109"/>
            <a:ext cx="5003074" cy="288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802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start timer"/>
          <p:cNvGrpSpPr/>
          <p:nvPr/>
        </p:nvGrpSpPr>
        <p:grpSpPr>
          <a:xfrm>
            <a:off x="-22773" y="23663"/>
            <a:ext cx="1479394" cy="381917"/>
            <a:chOff x="1332706" y="185859"/>
            <a:chExt cx="2636838" cy="799962"/>
          </a:xfrm>
        </p:grpSpPr>
        <p:sp>
          <p:nvSpPr>
            <p:cNvPr id="215" name="Rounded Rectangle 214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Rounded Rectangle 215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55258" y="763802"/>
            <a:ext cx="11601803" cy="6118453"/>
            <a:chOff x="-235675" y="184610"/>
            <a:chExt cx="6907111" cy="6313021"/>
          </a:xfrm>
          <a:solidFill>
            <a:schemeClr val="accent6">
              <a:lumMod val="60000"/>
              <a:lumOff val="40000"/>
            </a:schemeClr>
          </a:solidFill>
        </p:grpSpPr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4"/>
            <a:srcRect l="22887" t="16360" r="24027" b="15045"/>
            <a:stretch/>
          </p:blipFill>
          <p:spPr>
            <a:xfrm>
              <a:off x="-235675" y="184610"/>
              <a:ext cx="6907111" cy="5017896"/>
            </a:xfrm>
            <a:prstGeom prst="rect">
              <a:avLst/>
            </a:prstGeom>
            <a:grpFill/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 rotWithShape="1">
            <a:blip r:embed="rId5"/>
            <a:srcRect l="23257" t="64708" r="23919" b="16155"/>
            <a:stretch/>
          </p:blipFill>
          <p:spPr>
            <a:xfrm>
              <a:off x="-235675" y="5097675"/>
              <a:ext cx="6907111" cy="1399956"/>
            </a:xfrm>
            <a:prstGeom prst="rect">
              <a:avLst/>
            </a:prstGeom>
            <a:grpFill/>
          </p:spPr>
        </p:pic>
      </p:grpSp>
      <p:sp>
        <p:nvSpPr>
          <p:cNvPr id="124" name="AutoShape 3"/>
          <p:cNvSpPr>
            <a:spLocks noChangeAspect="1" noChangeArrowheads="1" noTextEdit="1"/>
          </p:cNvSpPr>
          <p:nvPr/>
        </p:nvSpPr>
        <p:spPr bwMode="auto">
          <a:xfrm>
            <a:off x="0" y="402615"/>
            <a:ext cx="916397" cy="100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5" name="Rectangle 5"/>
          <p:cNvSpPr>
            <a:spLocks noChangeArrowheads="1"/>
          </p:cNvSpPr>
          <p:nvPr/>
        </p:nvSpPr>
        <p:spPr bwMode="auto">
          <a:xfrm>
            <a:off x="518927" y="505271"/>
            <a:ext cx="25414" cy="69151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6" name="Rectangle 6"/>
          <p:cNvSpPr>
            <a:spLocks noChangeArrowheads="1"/>
          </p:cNvSpPr>
          <p:nvPr/>
        </p:nvSpPr>
        <p:spPr bwMode="auto">
          <a:xfrm>
            <a:off x="518927" y="505271"/>
            <a:ext cx="25414" cy="6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7" name="Rectangle 7"/>
          <p:cNvSpPr>
            <a:spLocks noChangeArrowheads="1"/>
          </p:cNvSpPr>
          <p:nvPr/>
        </p:nvSpPr>
        <p:spPr bwMode="auto">
          <a:xfrm>
            <a:off x="518927" y="505271"/>
            <a:ext cx="25414" cy="2718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8" name="Rectangle 8"/>
          <p:cNvSpPr>
            <a:spLocks noChangeArrowheads="1"/>
          </p:cNvSpPr>
          <p:nvPr/>
        </p:nvSpPr>
        <p:spPr bwMode="auto">
          <a:xfrm>
            <a:off x="518927" y="505271"/>
            <a:ext cx="25414" cy="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9" name="Freeform 9"/>
          <p:cNvSpPr>
            <a:spLocks/>
          </p:cNvSpPr>
          <p:nvPr/>
        </p:nvSpPr>
        <p:spPr bwMode="auto">
          <a:xfrm>
            <a:off x="489671" y="485176"/>
            <a:ext cx="85700" cy="36349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0" name="Freeform 10"/>
          <p:cNvSpPr>
            <a:spLocks/>
          </p:cNvSpPr>
          <p:nvPr/>
        </p:nvSpPr>
        <p:spPr bwMode="auto">
          <a:xfrm>
            <a:off x="680870" y="531276"/>
            <a:ext cx="169627" cy="206566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1" name="Freeform 11"/>
          <p:cNvSpPr>
            <a:spLocks/>
          </p:cNvSpPr>
          <p:nvPr/>
        </p:nvSpPr>
        <p:spPr bwMode="auto">
          <a:xfrm>
            <a:off x="215727" y="527435"/>
            <a:ext cx="169331" cy="206862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2" name="Freeform 12"/>
          <p:cNvSpPr>
            <a:spLocks noEditPoints="1"/>
          </p:cNvSpPr>
          <p:nvPr/>
        </p:nvSpPr>
        <p:spPr bwMode="auto">
          <a:xfrm>
            <a:off x="255031" y="584469"/>
            <a:ext cx="50533" cy="36349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" name="Freeform 13"/>
          <p:cNvSpPr>
            <a:spLocks noEditPoints="1"/>
          </p:cNvSpPr>
          <p:nvPr/>
        </p:nvSpPr>
        <p:spPr bwMode="auto">
          <a:xfrm>
            <a:off x="255031" y="584469"/>
            <a:ext cx="50533" cy="36349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4" name="Freeform 14"/>
          <p:cNvSpPr>
            <a:spLocks/>
          </p:cNvSpPr>
          <p:nvPr/>
        </p:nvSpPr>
        <p:spPr bwMode="auto">
          <a:xfrm>
            <a:off x="255031" y="584469"/>
            <a:ext cx="50533" cy="36349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5" name="Freeform 15"/>
          <p:cNvSpPr>
            <a:spLocks/>
          </p:cNvSpPr>
          <p:nvPr/>
        </p:nvSpPr>
        <p:spPr bwMode="auto">
          <a:xfrm>
            <a:off x="806170" y="617272"/>
            <a:ext cx="5615" cy="7092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6" name="Freeform 16"/>
          <p:cNvSpPr>
            <a:spLocks/>
          </p:cNvSpPr>
          <p:nvPr/>
        </p:nvSpPr>
        <p:spPr bwMode="auto">
          <a:xfrm>
            <a:off x="761546" y="588607"/>
            <a:ext cx="49647" cy="35462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7" name="Freeform 17"/>
          <p:cNvSpPr>
            <a:spLocks/>
          </p:cNvSpPr>
          <p:nvPr/>
        </p:nvSpPr>
        <p:spPr bwMode="auto">
          <a:xfrm>
            <a:off x="109637" y="432278"/>
            <a:ext cx="290493" cy="24587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8" name="Freeform 18"/>
          <p:cNvSpPr>
            <a:spLocks noEditPoints="1"/>
          </p:cNvSpPr>
          <p:nvPr/>
        </p:nvSpPr>
        <p:spPr bwMode="auto">
          <a:xfrm>
            <a:off x="149827" y="656280"/>
            <a:ext cx="37826" cy="21868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9" name="Freeform 19"/>
          <p:cNvSpPr>
            <a:spLocks/>
          </p:cNvSpPr>
          <p:nvPr/>
        </p:nvSpPr>
        <p:spPr bwMode="auto">
          <a:xfrm>
            <a:off x="137415" y="476901"/>
            <a:ext cx="67969" cy="201247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Freeform 20"/>
          <p:cNvSpPr>
            <a:spLocks/>
          </p:cNvSpPr>
          <p:nvPr/>
        </p:nvSpPr>
        <p:spPr bwMode="auto">
          <a:xfrm>
            <a:off x="223411" y="1228696"/>
            <a:ext cx="142439" cy="1752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Freeform 21"/>
          <p:cNvSpPr>
            <a:spLocks noEditPoints="1"/>
          </p:cNvSpPr>
          <p:nvPr/>
        </p:nvSpPr>
        <p:spPr bwMode="auto">
          <a:xfrm>
            <a:off x="273648" y="1279524"/>
            <a:ext cx="61763" cy="44327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Freeform 22"/>
          <p:cNvSpPr>
            <a:spLocks noEditPoints="1"/>
          </p:cNvSpPr>
          <p:nvPr/>
        </p:nvSpPr>
        <p:spPr bwMode="auto">
          <a:xfrm>
            <a:off x="273648" y="1279524"/>
            <a:ext cx="61763" cy="44327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3" name="Freeform 23"/>
          <p:cNvSpPr>
            <a:spLocks/>
          </p:cNvSpPr>
          <p:nvPr/>
        </p:nvSpPr>
        <p:spPr bwMode="auto">
          <a:xfrm>
            <a:off x="273648" y="1279524"/>
            <a:ext cx="61763" cy="44327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Freeform 24"/>
          <p:cNvSpPr>
            <a:spLocks/>
          </p:cNvSpPr>
          <p:nvPr/>
        </p:nvSpPr>
        <p:spPr bwMode="auto">
          <a:xfrm>
            <a:off x="700966" y="1228696"/>
            <a:ext cx="142439" cy="1752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5" name="Freeform 25"/>
          <p:cNvSpPr>
            <a:spLocks/>
          </p:cNvSpPr>
          <p:nvPr/>
        </p:nvSpPr>
        <p:spPr bwMode="auto">
          <a:xfrm>
            <a:off x="786665" y="1279229"/>
            <a:ext cx="6797" cy="13594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6" name="Freeform 26"/>
          <p:cNvSpPr>
            <a:spLocks/>
          </p:cNvSpPr>
          <p:nvPr/>
        </p:nvSpPr>
        <p:spPr bwMode="auto">
          <a:xfrm>
            <a:off x="786665" y="1279229"/>
            <a:ext cx="6797" cy="13594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7" name="Freeform 27"/>
          <p:cNvSpPr>
            <a:spLocks/>
          </p:cNvSpPr>
          <p:nvPr/>
        </p:nvSpPr>
        <p:spPr bwMode="auto">
          <a:xfrm>
            <a:off x="731108" y="1279229"/>
            <a:ext cx="62354" cy="4462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4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76719" y="602496"/>
            <a:ext cx="712786" cy="713082"/>
            <a:chOff x="817563" y="2264166"/>
            <a:chExt cx="3829050" cy="3830638"/>
          </a:xfrm>
        </p:grpSpPr>
        <p:sp>
          <p:nvSpPr>
            <p:cNvPr id="209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49" name="Freeform 29"/>
          <p:cNvSpPr>
            <a:spLocks noEditPoints="1"/>
          </p:cNvSpPr>
          <p:nvPr/>
        </p:nvSpPr>
        <p:spPr bwMode="auto">
          <a:xfrm>
            <a:off x="124708" y="550780"/>
            <a:ext cx="816808" cy="816217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0" name="Freeform 30"/>
          <p:cNvSpPr>
            <a:spLocks noEditPoints="1"/>
          </p:cNvSpPr>
          <p:nvPr/>
        </p:nvSpPr>
        <p:spPr bwMode="auto">
          <a:xfrm>
            <a:off x="156919" y="582696"/>
            <a:ext cx="752681" cy="75238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31"/>
          <p:cNvSpPr>
            <a:spLocks noEditPoints="1"/>
          </p:cNvSpPr>
          <p:nvPr/>
        </p:nvSpPr>
        <p:spPr bwMode="auto">
          <a:xfrm>
            <a:off x="140075" y="565852"/>
            <a:ext cx="785779" cy="786074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481692" y="629979"/>
            <a:ext cx="105500" cy="189010"/>
            <a:chOff x="2455863" y="2411803"/>
            <a:chExt cx="566738" cy="1015353"/>
          </a:xfrm>
        </p:grpSpPr>
        <p:sp>
          <p:nvSpPr>
            <p:cNvPr id="20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Rectangle 37"/>
            <p:cNvSpPr>
              <a:spLocks noChangeArrowheads="1"/>
            </p:cNvSpPr>
            <p:nvPr/>
          </p:nvSpPr>
          <p:spPr bwMode="auto">
            <a:xfrm>
              <a:off x="2593974" y="2499116"/>
              <a:ext cx="218" cy="928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53" name="Freeform 40"/>
          <p:cNvSpPr>
            <a:spLocks noEditPoints="1"/>
          </p:cNvSpPr>
          <p:nvPr/>
        </p:nvSpPr>
        <p:spPr bwMode="auto">
          <a:xfrm>
            <a:off x="628564" y="711837"/>
            <a:ext cx="3842" cy="22755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717515" y="760597"/>
            <a:ext cx="109046" cy="109341"/>
            <a:chOff x="3722688" y="3113478"/>
            <a:chExt cx="585788" cy="587375"/>
          </a:xfrm>
        </p:grpSpPr>
        <p:sp>
          <p:nvSpPr>
            <p:cNvPr id="19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55" name="Freeform 52"/>
          <p:cNvSpPr>
            <a:spLocks noEditPoints="1"/>
          </p:cNvSpPr>
          <p:nvPr/>
        </p:nvSpPr>
        <p:spPr bwMode="auto">
          <a:xfrm>
            <a:off x="768048" y="921654"/>
            <a:ext cx="11230" cy="29552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720093" y="1018207"/>
            <a:ext cx="108832" cy="122129"/>
            <a:chOff x="3736537" y="4497343"/>
            <a:chExt cx="584639" cy="656073"/>
          </a:xfrm>
        </p:grpSpPr>
        <p:sp>
          <p:nvSpPr>
            <p:cNvPr id="192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Rectangle 61"/>
            <p:cNvSpPr>
              <a:spLocks noChangeArrowheads="1"/>
            </p:cNvSpPr>
            <p:nvPr/>
          </p:nvSpPr>
          <p:spPr bwMode="auto">
            <a:xfrm>
              <a:off x="3736537" y="4497343"/>
              <a:ext cx="218" cy="618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57" name="Freeform 64"/>
          <p:cNvSpPr>
            <a:spLocks noEditPoints="1"/>
          </p:cNvSpPr>
          <p:nvPr/>
        </p:nvSpPr>
        <p:spPr bwMode="auto">
          <a:xfrm>
            <a:off x="635361" y="1172547"/>
            <a:ext cx="3251" cy="3132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70"/>
          <p:cNvSpPr>
            <a:spLocks noEditPoints="1"/>
          </p:cNvSpPr>
          <p:nvPr/>
        </p:nvSpPr>
        <p:spPr bwMode="auto">
          <a:xfrm>
            <a:off x="352847" y="713315"/>
            <a:ext cx="296" cy="1034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9" name="Freeform 78"/>
          <p:cNvSpPr>
            <a:spLocks noEditPoints="1"/>
          </p:cNvSpPr>
          <p:nvPr/>
        </p:nvSpPr>
        <p:spPr bwMode="auto">
          <a:xfrm>
            <a:off x="213067" y="950319"/>
            <a:ext cx="8274" cy="2511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0" name="Freeform 86"/>
          <p:cNvSpPr>
            <a:spLocks noEditPoints="1"/>
          </p:cNvSpPr>
          <p:nvPr/>
        </p:nvSpPr>
        <p:spPr bwMode="auto">
          <a:xfrm>
            <a:off x="345459" y="1176685"/>
            <a:ext cx="1773" cy="21868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489671" y="1174025"/>
            <a:ext cx="105795" cy="105500"/>
            <a:chOff x="2498725" y="5334391"/>
            <a:chExt cx="568325" cy="566738"/>
          </a:xfrm>
        </p:grpSpPr>
        <p:sp>
          <p:nvSpPr>
            <p:cNvPr id="187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239960" y="760597"/>
            <a:ext cx="108750" cy="192260"/>
            <a:chOff x="1157288" y="3113478"/>
            <a:chExt cx="584200" cy="1032813"/>
          </a:xfrm>
        </p:grpSpPr>
        <p:sp>
          <p:nvSpPr>
            <p:cNvPr id="181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4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5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6" name="Rectangle 97"/>
            <p:cNvSpPr>
              <a:spLocks noChangeArrowheads="1"/>
            </p:cNvSpPr>
            <p:nvPr/>
          </p:nvSpPr>
          <p:spPr bwMode="auto">
            <a:xfrm>
              <a:off x="1311276" y="3218253"/>
              <a:ext cx="218" cy="92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240846" y="1033655"/>
            <a:ext cx="106091" cy="194920"/>
            <a:chOff x="1162050" y="4580328"/>
            <a:chExt cx="569913" cy="1047102"/>
          </a:xfrm>
        </p:grpSpPr>
        <p:sp>
          <p:nvSpPr>
            <p:cNvPr id="175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6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7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8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Rectangle 101"/>
            <p:cNvSpPr>
              <a:spLocks noChangeArrowheads="1"/>
            </p:cNvSpPr>
            <p:nvPr/>
          </p:nvSpPr>
          <p:spPr bwMode="auto">
            <a:xfrm>
              <a:off x="1328739" y="4699392"/>
              <a:ext cx="218" cy="92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64" name="Oval 107"/>
          <p:cNvSpPr>
            <a:spLocks noChangeArrowheads="1"/>
          </p:cNvSpPr>
          <p:nvPr/>
        </p:nvSpPr>
        <p:spPr bwMode="auto">
          <a:xfrm>
            <a:off x="508584" y="933475"/>
            <a:ext cx="50829" cy="5142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5" name="Oval 108"/>
          <p:cNvSpPr>
            <a:spLocks noChangeArrowheads="1"/>
          </p:cNvSpPr>
          <p:nvPr/>
        </p:nvSpPr>
        <p:spPr bwMode="auto">
          <a:xfrm>
            <a:off x="519518" y="945000"/>
            <a:ext cx="28961" cy="28665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6" name="Freeform 109"/>
          <p:cNvSpPr>
            <a:spLocks/>
          </p:cNvSpPr>
          <p:nvPr/>
        </p:nvSpPr>
        <p:spPr bwMode="auto">
          <a:xfrm>
            <a:off x="361121" y="423413"/>
            <a:ext cx="70333" cy="60285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7" name="Freeform 110"/>
          <p:cNvSpPr>
            <a:spLocks/>
          </p:cNvSpPr>
          <p:nvPr/>
        </p:nvSpPr>
        <p:spPr bwMode="auto">
          <a:xfrm>
            <a:off x="390082" y="407750"/>
            <a:ext cx="70629" cy="6058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8" name="Freeform 111"/>
          <p:cNvSpPr>
            <a:spLocks/>
          </p:cNvSpPr>
          <p:nvPr/>
        </p:nvSpPr>
        <p:spPr bwMode="auto">
          <a:xfrm>
            <a:off x="30143" y="591562"/>
            <a:ext cx="64127" cy="664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9" name="Freeform 112"/>
          <p:cNvSpPr>
            <a:spLocks/>
          </p:cNvSpPr>
          <p:nvPr/>
        </p:nvSpPr>
        <p:spPr bwMode="auto">
          <a:xfrm>
            <a:off x="5024" y="613135"/>
            <a:ext cx="64127" cy="664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0" name="Freeform 113"/>
          <p:cNvSpPr>
            <a:spLocks/>
          </p:cNvSpPr>
          <p:nvPr/>
        </p:nvSpPr>
        <p:spPr bwMode="auto">
          <a:xfrm>
            <a:off x="646295" y="415434"/>
            <a:ext cx="70629" cy="60581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1" name="Freeform 114"/>
          <p:cNvSpPr>
            <a:spLocks/>
          </p:cNvSpPr>
          <p:nvPr/>
        </p:nvSpPr>
        <p:spPr bwMode="auto">
          <a:xfrm>
            <a:off x="617334" y="400067"/>
            <a:ext cx="70629" cy="60581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2" name="Freeform 115"/>
          <p:cNvSpPr>
            <a:spLocks/>
          </p:cNvSpPr>
          <p:nvPr/>
        </p:nvSpPr>
        <p:spPr bwMode="auto">
          <a:xfrm>
            <a:off x="666095" y="436416"/>
            <a:ext cx="290197" cy="245574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3" name="Freeform 116"/>
          <p:cNvSpPr>
            <a:spLocks/>
          </p:cNvSpPr>
          <p:nvPr/>
        </p:nvSpPr>
        <p:spPr bwMode="auto">
          <a:xfrm>
            <a:off x="913147" y="676375"/>
            <a:ext cx="3251" cy="5615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4" name="Freeform 117"/>
          <p:cNvSpPr>
            <a:spLocks/>
          </p:cNvSpPr>
          <p:nvPr/>
        </p:nvSpPr>
        <p:spPr bwMode="auto">
          <a:xfrm>
            <a:off x="861431" y="481039"/>
            <a:ext cx="67673" cy="200951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11" name="times up"/>
          <p:cNvGrpSpPr/>
          <p:nvPr/>
        </p:nvGrpSpPr>
        <p:grpSpPr>
          <a:xfrm>
            <a:off x="-18154" y="-818"/>
            <a:ext cx="1483157" cy="393645"/>
            <a:chOff x="4321176" y="185859"/>
            <a:chExt cx="2636838" cy="799962"/>
          </a:xfrm>
        </p:grpSpPr>
        <p:sp>
          <p:nvSpPr>
            <p:cNvPr id="212" name="Rounded Rectangle 211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Rounded Rectangle 212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V.A – Tiếng Chuông Lớp Họ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69860"/>
            <a:ext cx="261600" cy="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6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5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6404126" y="4340086"/>
            <a:ext cx="5693563" cy="108667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8885" y="726562"/>
            <a:ext cx="4982818" cy="108667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332927" y="1070111"/>
            <a:ext cx="1828799" cy="470448"/>
            <a:chOff x="2763077" y="2869092"/>
            <a:chExt cx="1828799" cy="470448"/>
          </a:xfrm>
        </p:grpSpPr>
        <p:sp>
          <p:nvSpPr>
            <p:cNvPr id="10" name="Oval 9"/>
            <p:cNvSpPr/>
            <p:nvPr/>
          </p:nvSpPr>
          <p:spPr>
            <a:xfrm>
              <a:off x="2763077" y="2869092"/>
              <a:ext cx="463826" cy="4638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445563" y="2875714"/>
              <a:ext cx="463826" cy="4638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128050" y="2875714"/>
              <a:ext cx="463826" cy="4638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717662" y="1960023"/>
            <a:ext cx="2395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/>
              <a:t>4 + 3 = 7</a:t>
            </a:r>
            <a:endParaRPr lang="en-US" sz="4000" b="1" dirty="0"/>
          </a:p>
        </p:txBody>
      </p:sp>
      <p:sp>
        <p:nvSpPr>
          <p:cNvPr id="15" name="Rectangle 14"/>
          <p:cNvSpPr/>
          <p:nvPr/>
        </p:nvSpPr>
        <p:spPr>
          <a:xfrm>
            <a:off x="5830954" y="744848"/>
            <a:ext cx="6215272" cy="108667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003234" y="1043214"/>
            <a:ext cx="3438939" cy="463826"/>
            <a:chOff x="4969564" y="2776327"/>
            <a:chExt cx="3438939" cy="463826"/>
          </a:xfrm>
        </p:grpSpPr>
        <p:sp>
          <p:nvSpPr>
            <p:cNvPr id="17" name="Oval 16"/>
            <p:cNvSpPr/>
            <p:nvPr/>
          </p:nvSpPr>
          <p:spPr>
            <a:xfrm>
              <a:off x="4969564" y="2776327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546035" y="2776327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135757" y="2776327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725481" y="2776327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341706" y="2776327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944677" y="2776327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648559" y="1049844"/>
            <a:ext cx="2146859" cy="470448"/>
            <a:chOff x="5552660" y="3167269"/>
            <a:chExt cx="2146859" cy="470448"/>
          </a:xfrm>
        </p:grpSpPr>
        <p:sp>
          <p:nvSpPr>
            <p:cNvPr id="25" name="Oval 24"/>
            <p:cNvSpPr/>
            <p:nvPr/>
          </p:nvSpPr>
          <p:spPr>
            <a:xfrm>
              <a:off x="5552660" y="3167269"/>
              <a:ext cx="463826" cy="4638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102626" y="3173891"/>
              <a:ext cx="463826" cy="4638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679097" y="3173891"/>
              <a:ext cx="463826" cy="4638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235693" y="3173891"/>
              <a:ext cx="463826" cy="4638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807188" y="1941439"/>
            <a:ext cx="280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6</a:t>
            </a:r>
            <a:r>
              <a:rPr lang="vi-VN" sz="4000" b="1" dirty="0" smtClean="0"/>
              <a:t> + 4 = 10</a:t>
            </a:r>
            <a:endParaRPr lang="en-US" sz="4000" b="1" dirty="0"/>
          </a:p>
        </p:txBody>
      </p:sp>
      <p:sp>
        <p:nvSpPr>
          <p:cNvPr id="31" name="Rectangle 30"/>
          <p:cNvSpPr/>
          <p:nvPr/>
        </p:nvSpPr>
        <p:spPr>
          <a:xfrm>
            <a:off x="90423" y="4340086"/>
            <a:ext cx="5912811" cy="108667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251791" y="4710038"/>
            <a:ext cx="3120893" cy="463826"/>
            <a:chOff x="596345" y="5876230"/>
            <a:chExt cx="3120893" cy="463826"/>
          </a:xfrm>
        </p:grpSpPr>
        <p:sp>
          <p:nvSpPr>
            <p:cNvPr id="33" name="Oval 32"/>
            <p:cNvSpPr/>
            <p:nvPr/>
          </p:nvSpPr>
          <p:spPr>
            <a:xfrm>
              <a:off x="596345" y="5876230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229137" y="5876230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914939" y="5876230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600741" y="5876230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253412" y="5876230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9484659" y="4710038"/>
            <a:ext cx="2146859" cy="470448"/>
            <a:chOff x="7775704" y="6452700"/>
            <a:chExt cx="2146859" cy="470448"/>
          </a:xfrm>
        </p:grpSpPr>
        <p:sp>
          <p:nvSpPr>
            <p:cNvPr id="45" name="Oval 44"/>
            <p:cNvSpPr/>
            <p:nvPr/>
          </p:nvSpPr>
          <p:spPr>
            <a:xfrm>
              <a:off x="7775704" y="6452700"/>
              <a:ext cx="463826" cy="4638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8325670" y="6459322"/>
              <a:ext cx="463826" cy="4638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8902141" y="6459322"/>
              <a:ext cx="463826" cy="4638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9458737" y="6459322"/>
              <a:ext cx="463826" cy="4638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535023" y="4710038"/>
            <a:ext cx="2256175" cy="470448"/>
            <a:chOff x="7623304" y="4232960"/>
            <a:chExt cx="2146859" cy="470448"/>
          </a:xfrm>
        </p:grpSpPr>
        <p:sp>
          <p:nvSpPr>
            <p:cNvPr id="41" name="Oval 40"/>
            <p:cNvSpPr/>
            <p:nvPr/>
          </p:nvSpPr>
          <p:spPr>
            <a:xfrm>
              <a:off x="7623304" y="4232960"/>
              <a:ext cx="463826" cy="4638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8173270" y="4239582"/>
              <a:ext cx="463826" cy="4638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8749741" y="4239582"/>
              <a:ext cx="463826" cy="4638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9306337" y="4239582"/>
              <a:ext cx="463826" cy="4638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780667" y="5543816"/>
            <a:ext cx="2395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5</a:t>
            </a:r>
            <a:r>
              <a:rPr lang="vi-VN" sz="4000" b="1" dirty="0" smtClean="0"/>
              <a:t> + 4 = 9</a:t>
            </a:r>
            <a:endParaRPr lang="en-US" sz="4000" b="1" dirty="0"/>
          </a:p>
        </p:txBody>
      </p:sp>
      <p:grpSp>
        <p:nvGrpSpPr>
          <p:cNvPr id="53" name="Group 52"/>
          <p:cNvGrpSpPr/>
          <p:nvPr/>
        </p:nvGrpSpPr>
        <p:grpSpPr>
          <a:xfrm>
            <a:off x="644093" y="1083362"/>
            <a:ext cx="2511287" cy="463826"/>
            <a:chOff x="940904" y="2372138"/>
            <a:chExt cx="2511287" cy="463826"/>
          </a:xfrm>
        </p:grpSpPr>
        <p:sp>
          <p:nvSpPr>
            <p:cNvPr id="54" name="Oval 53"/>
            <p:cNvSpPr/>
            <p:nvPr/>
          </p:nvSpPr>
          <p:spPr>
            <a:xfrm>
              <a:off x="940904" y="2372138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1623391" y="2372138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305878" y="2372138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2988365" y="2372138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79219" y="4723540"/>
            <a:ext cx="2511287" cy="463826"/>
            <a:chOff x="940904" y="2372138"/>
            <a:chExt cx="2511287" cy="463826"/>
          </a:xfrm>
        </p:grpSpPr>
        <p:sp>
          <p:nvSpPr>
            <p:cNvPr id="5" name="Oval 4"/>
            <p:cNvSpPr/>
            <p:nvPr/>
          </p:nvSpPr>
          <p:spPr>
            <a:xfrm>
              <a:off x="940904" y="2372138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623391" y="2372138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305878" y="2372138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988365" y="2372138"/>
              <a:ext cx="463826" cy="46382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8105277" y="5548299"/>
            <a:ext cx="2395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/>
              <a:t>4 + 4 = 8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8831118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" grpId="0" animBg="1"/>
      <p:bldP spid="14" grpId="0"/>
      <p:bldP spid="15" grpId="0" animBg="1"/>
      <p:bldP spid="30" grpId="0"/>
      <p:bldP spid="31" grpId="0" animBg="1"/>
      <p:bldP spid="52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6143" y="1741384"/>
            <a:ext cx="3881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/>
              <a:t>4 + 3 = </a:t>
            </a:r>
            <a:r>
              <a:rPr lang="en-US" sz="6600" b="1" dirty="0" smtClean="0"/>
              <a:t> </a:t>
            </a:r>
            <a:r>
              <a:rPr lang="vi-VN" sz="6600" b="1" dirty="0" smtClean="0"/>
              <a:t>7</a:t>
            </a:r>
            <a:endParaRPr lang="en-US" sz="6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84830" y="1741384"/>
            <a:ext cx="3615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/>
              <a:t>6</a:t>
            </a:r>
            <a:r>
              <a:rPr lang="vi-VN" sz="6000" b="1" dirty="0" smtClean="0"/>
              <a:t> + 4 = 10</a:t>
            </a:r>
            <a:endParaRPr lang="en-US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26205" y="3700949"/>
            <a:ext cx="37901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/>
              <a:t>5</a:t>
            </a:r>
            <a:r>
              <a:rPr lang="vi-VN" sz="6600" b="1" dirty="0" smtClean="0"/>
              <a:t> + 4 = </a:t>
            </a:r>
            <a:r>
              <a:rPr lang="en-US" sz="6600" b="1" dirty="0" smtClean="0"/>
              <a:t> </a:t>
            </a:r>
            <a:r>
              <a:rPr lang="vi-VN" sz="6600" b="1" dirty="0" smtClean="0"/>
              <a:t>9</a:t>
            </a:r>
            <a:endParaRPr lang="en-US" sz="6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84830" y="3668711"/>
            <a:ext cx="38020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/>
              <a:t>4 + 4 = </a:t>
            </a:r>
            <a:r>
              <a:rPr lang="en-US" sz="6600" b="1" dirty="0" smtClean="0"/>
              <a:t> </a:t>
            </a:r>
            <a:r>
              <a:rPr lang="vi-VN" sz="6600" b="1" dirty="0" smtClean="0"/>
              <a:t>8</a:t>
            </a:r>
            <a:endParaRPr lang="en-US" sz="6600" b="1" dirty="0"/>
          </a:p>
        </p:txBody>
      </p:sp>
      <p:sp>
        <p:nvSpPr>
          <p:cNvPr id="6" name="Oval 5"/>
          <p:cNvSpPr/>
          <p:nvPr/>
        </p:nvSpPr>
        <p:spPr>
          <a:xfrm>
            <a:off x="3756074" y="1645258"/>
            <a:ext cx="1111789" cy="11117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493348" y="1645258"/>
            <a:ext cx="1111789" cy="11117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03031" y="3700949"/>
            <a:ext cx="1111789" cy="11117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648093" y="3666815"/>
            <a:ext cx="1111789" cy="11117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605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ap of colorful balloons on blue wooden table top view. Birthday or party backg , #Sponsored, #top, #table, #view, #party, #Birthday #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629"/>
            <a:ext cx="12192000" cy="686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104570" y="2606839"/>
            <a:ext cx="5762173" cy="165462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23029" y="2880155"/>
            <a:ext cx="48550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effectLst/>
                <a:latin typeface="#9Slide05 Fourth Medium" panose="00000600000000000000" pitchFamily="2" charset="0"/>
              </a:rPr>
              <a:t>Truyền</a:t>
            </a:r>
            <a:r>
              <a:rPr lang="en-US" sz="6600" dirty="0" smtClean="0">
                <a:effectLst/>
                <a:latin typeface="#9Slide05 Fourth Medium" panose="00000600000000000000" pitchFamily="2" charset="0"/>
              </a:rPr>
              <a:t> </a:t>
            </a:r>
            <a:r>
              <a:rPr lang="en-US" sz="6600" dirty="0" err="1" smtClean="0">
                <a:effectLst/>
                <a:latin typeface="#9Slide05 Fourth Medium" panose="00000600000000000000" pitchFamily="2" charset="0"/>
              </a:rPr>
              <a:t>bóng</a:t>
            </a:r>
            <a:endParaRPr lang="en-US" sz="6600" dirty="0">
              <a:effectLst/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30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" b="1017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18857" y="2249714"/>
            <a:ext cx="56460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 smtClean="0">
                <a:latin typeface="#9Slide05 Claudia" pitchFamily="2" charset="0"/>
              </a:rPr>
              <a:t>Nghỉ</a:t>
            </a:r>
            <a:r>
              <a:rPr lang="en-US" sz="8800" dirty="0" smtClean="0">
                <a:latin typeface="#9Slide05 Claudia" pitchFamily="2" charset="0"/>
              </a:rPr>
              <a:t> </a:t>
            </a:r>
            <a:r>
              <a:rPr lang="en-US" sz="8800" dirty="0" err="1" smtClean="0">
                <a:latin typeface="#9Slide05 Claudia" pitchFamily="2" charset="0"/>
              </a:rPr>
              <a:t>giải</a:t>
            </a:r>
            <a:r>
              <a:rPr lang="en-US" sz="8800" dirty="0" smtClean="0">
                <a:latin typeface="#9Slide05 Claudia" pitchFamily="2" charset="0"/>
              </a:rPr>
              <a:t> </a:t>
            </a:r>
            <a:r>
              <a:rPr lang="en-US" sz="8800" dirty="0" err="1" smtClean="0">
                <a:latin typeface="#9Slide05 Claudia" pitchFamily="2" charset="0"/>
              </a:rPr>
              <a:t>lao</a:t>
            </a:r>
            <a:endParaRPr lang="en-US" sz="8800" dirty="0">
              <a:latin typeface="#9Slide05 Claudia" pitchFamily="2" charset="0"/>
            </a:endParaRPr>
          </a:p>
        </p:txBody>
      </p:sp>
      <p:pic>
        <p:nvPicPr>
          <p:cNvPr id="5" name="Gasca Zurli – A Ram Sam Sa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75" end="36135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4685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40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131</Words>
  <Application>Microsoft Office PowerPoint</Application>
  <PresentationFormat>Widescreen</PresentationFormat>
  <Paragraphs>32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#9Slide05 Fourth Medium</vt:lpstr>
      <vt:lpstr>Calibri Light</vt:lpstr>
      <vt:lpstr>Cambria</vt:lpstr>
      <vt:lpstr>#9Slide05 Claudia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29</cp:revision>
  <dcterms:created xsi:type="dcterms:W3CDTF">2020-10-25T16:04:56Z</dcterms:created>
  <dcterms:modified xsi:type="dcterms:W3CDTF">2021-09-02T01:37:28Z</dcterms:modified>
</cp:coreProperties>
</file>