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65" r:id="rId3"/>
    <p:sldId id="290" r:id="rId4"/>
    <p:sldId id="258" r:id="rId5"/>
    <p:sldId id="260" r:id="rId6"/>
    <p:sldId id="261" r:id="rId7"/>
    <p:sldId id="262" r:id="rId8"/>
    <p:sldId id="263" r:id="rId9"/>
    <p:sldId id="266" r:id="rId10"/>
    <p:sldId id="284" r:id="rId11"/>
    <p:sldId id="283" r:id="rId12"/>
    <p:sldId id="267" r:id="rId13"/>
    <p:sldId id="285" r:id="rId14"/>
    <p:sldId id="268" r:id="rId15"/>
    <p:sldId id="269" r:id="rId16"/>
    <p:sldId id="286" r:id="rId17"/>
    <p:sldId id="271" r:id="rId18"/>
    <p:sldId id="287" r:id="rId19"/>
    <p:sldId id="272" r:id="rId20"/>
    <p:sldId id="273" r:id="rId21"/>
    <p:sldId id="288" r:id="rId22"/>
    <p:sldId id="274" r:id="rId23"/>
    <p:sldId id="275" r:id="rId24"/>
    <p:sldId id="289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embeddedFontLst>
    <p:embeddedFont>
      <p:font typeface=".VnTifani Heavy" pitchFamily="34" charset="0"/>
      <p:regular r:id="rId33"/>
    </p:embeddedFont>
    <p:embeddedFont>
      <p:font typeface=".VnTime" pitchFamily="34" charset="0"/>
      <p:regular r:id="rId34"/>
      <p:bold r:id="rId35"/>
      <p:italic r:id="rId36"/>
      <p:boldItalic r:id="rId37"/>
    </p:embeddedFont>
    <p:embeddedFont>
      <p:font typeface="Calibri Light" pitchFamily="34" charset="0"/>
      <p:regular r:id="rId38"/>
      <p:italic r:id="rId39"/>
    </p:embeddedFont>
    <p:embeddedFont>
      <p:font typeface=".VnTifani HeavyH" pitchFamily="34" charset="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9E5"/>
    <a:srgbClr val="160CE4"/>
    <a:srgbClr val="FF0066"/>
    <a:srgbClr val="FFFF66"/>
    <a:srgbClr val="6E3D0C"/>
    <a:srgbClr val="00FFFF"/>
    <a:srgbClr val="FF00FF"/>
    <a:srgbClr val="7D4C18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3600-1767-461E-B335-4EC95CB0266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5F6E4-FF91-4131-A5C1-785FA4055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2F73D-717D-4A46-AC0C-AF8DBC5E5798}" type="slidenum">
              <a:rPr lang="en-SG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SG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2F73D-717D-4A46-AC0C-AF8DBC5E5798}" type="slidenum">
              <a:rPr lang="en-SG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SG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4139F7-6594-42D8-ACE3-4AE8E62B67BD}" type="slidenum">
              <a:rPr lang="en-SG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SG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71817A-73A6-4AE9-9118-8DB804034DDE}" type="slidenum">
              <a:rPr lang="en-SG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SG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8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92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8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40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5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1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89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1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6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7810" y="0"/>
            <a:ext cx="12012565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727652" y="1524000"/>
            <a:ext cx="9244833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15" descr="67088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439" y="1997075"/>
            <a:ext cx="238822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19"/>
          <p:cNvSpPr>
            <a:spLocks noChangeArrowheads="1" noChangeShapeType="1" noTextEdit="1"/>
          </p:cNvSpPr>
          <p:nvPr/>
        </p:nvSpPr>
        <p:spPr bwMode="auto">
          <a:xfrm>
            <a:off x="4190504" y="3733800"/>
            <a:ext cx="440169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2054" name="WordArt 20"/>
          <p:cNvSpPr>
            <a:spLocks noChangeArrowheads="1" noChangeShapeType="1" noTextEdit="1"/>
          </p:cNvSpPr>
          <p:nvPr/>
        </p:nvSpPr>
        <p:spPr bwMode="auto">
          <a:xfrm>
            <a:off x="4927296" y="4810128"/>
            <a:ext cx="2845541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Lớp: 3</a:t>
            </a:r>
          </a:p>
        </p:txBody>
      </p:sp>
      <p:pic>
        <p:nvPicPr>
          <p:cNvPr id="2055" name="Picture 2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"/>
            <a:ext cx="243903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591563" y="-228838"/>
            <a:ext cx="1371600" cy="182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38541">
            <a:off x="211361" y="5373470"/>
            <a:ext cx="1277937" cy="16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0429416" y="5584828"/>
            <a:ext cx="170383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Box 2"/>
          <p:cNvSpPr txBox="1">
            <a:spLocks noChangeArrowheads="1"/>
          </p:cNvSpPr>
          <p:nvPr/>
        </p:nvSpPr>
        <p:spPr bwMode="auto">
          <a:xfrm>
            <a:off x="684393" y="476250"/>
            <a:ext cx="10934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QUÝ THẦY CÔ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THĂM LỚP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133" y="1295400"/>
            <a:ext cx="4876483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81" y="1233488"/>
            <a:ext cx="5411609" cy="3414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62200" y="4783138"/>
            <a:ext cx="528298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Hình 1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088449" y="4789488"/>
            <a:ext cx="5791121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Sách để từng loại trong        từng ngăn riêng 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52650" y="406402"/>
            <a:ext cx="121935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dirty="0" err="1">
                <a:latin typeface="Times New Roman" pitchFamily="18" charset="0"/>
              </a:rPr>
              <a:t>Quan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sát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rồi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nhận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xét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về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cách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sắp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xếp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sách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vở</a:t>
            </a:r>
            <a:r>
              <a:rPr lang="en-US" altLang="en-US" sz="3400" b="1" dirty="0">
                <a:latin typeface="Times New Roman" pitchFamily="18" charset="0"/>
              </a:rPr>
              <a:t> ở </a:t>
            </a:r>
            <a:r>
              <a:rPr lang="en-US" altLang="en-US" sz="3400" b="1" dirty="0" err="1" smtClean="0">
                <a:latin typeface="Times New Roman" pitchFamily="18" charset="0"/>
              </a:rPr>
              <a:t>hai</a:t>
            </a:r>
            <a:r>
              <a:rPr lang="en-US" altLang="en-US" sz="3400" b="1" dirty="0" smtClean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hình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sau</a:t>
            </a:r>
            <a:r>
              <a:rPr lang="en-US" altLang="en-US" sz="34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4103" name="Picture 4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3349" y="-19049"/>
            <a:ext cx="193090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0429416" y="5584828"/>
            <a:ext cx="170383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555026" y="5974863"/>
            <a:ext cx="8179343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latin typeface="Times New Roman" pitchFamily="18" charset="0"/>
              </a:rPr>
              <a:t>Cách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sắp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xếp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sách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vở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</a:rPr>
              <a:t>ở </a:t>
            </a:r>
            <a:r>
              <a:rPr lang="en-US" altLang="en-US" sz="3200" b="1" dirty="0" err="1">
                <a:latin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nào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dễ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tìm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hơn</a:t>
            </a:r>
            <a:r>
              <a:rPr lang="en-US" altLang="en-US" sz="3200" b="1" dirty="0">
                <a:latin typeface="Times New Roman" pitchFamily="18" charset="0"/>
              </a:rPr>
              <a:t>?</a:t>
            </a:r>
            <a:endParaRPr lang="en-SG" sz="3200" dirty="0"/>
          </a:p>
        </p:txBody>
      </p:sp>
      <p:sp>
        <p:nvSpPr>
          <p:cNvPr id="4108" name="TextBox 2"/>
          <p:cNvSpPr txBox="1">
            <a:spLocks noChangeArrowheads="1"/>
          </p:cNvSpPr>
          <p:nvPr/>
        </p:nvSpPr>
        <p:spPr bwMode="auto">
          <a:xfrm>
            <a:off x="8692210" y="5994400"/>
            <a:ext cx="1753057" cy="5847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Hình 2</a:t>
            </a:r>
            <a:endParaRPr lang="en-SG" sz="320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22811" y="4783138"/>
            <a:ext cx="411428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Sách để lộn xộn</a:t>
            </a:r>
          </a:p>
        </p:txBody>
      </p:sp>
      <p:sp>
        <p:nvSpPr>
          <p:cNvPr id="4110" name="Text Box 7"/>
          <p:cNvSpPr txBox="1">
            <a:spLocks noChangeArrowheads="1"/>
          </p:cNvSpPr>
          <p:nvPr/>
        </p:nvSpPr>
        <p:spPr bwMode="auto">
          <a:xfrm>
            <a:off x="5714902" y="4800600"/>
            <a:ext cx="2972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Hình 2</a:t>
            </a:r>
            <a:endParaRPr lang="en-US" alt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07" grpId="0" animBg="1"/>
      <p:bldP spid="4108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" y="119063"/>
            <a:ext cx="58085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241" y="1352553"/>
            <a:ext cx="3593449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81" y="3429000"/>
            <a:ext cx="5257583" cy="1779588"/>
            <a:chOff x="296835" y="2286000"/>
            <a:chExt cx="5256665" cy="1779896"/>
          </a:xfrm>
        </p:grpSpPr>
        <p:sp>
          <p:nvSpPr>
            <p:cNvPr id="6156" name="Rectangle 18" descr="Blue tissue paper"/>
            <p:cNvSpPr>
              <a:spLocks noChangeArrowheads="1"/>
            </p:cNvSpPr>
            <p:nvPr/>
          </p:nvSpPr>
          <p:spPr bwMode="auto">
            <a:xfrm>
              <a:off x="296835" y="3346758"/>
              <a:ext cx="4951838" cy="71913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vi-VN" alt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 tượng của thư mục</a:t>
              </a:r>
              <a:endPara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7" name="Line 20"/>
            <p:cNvSpPr>
              <a:spLocks noChangeShapeType="1"/>
            </p:cNvSpPr>
            <p:nvPr/>
          </p:nvSpPr>
          <p:spPr bwMode="auto">
            <a:xfrm flipV="1">
              <a:off x="2741612" y="2286000"/>
              <a:ext cx="2811888" cy="10668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440513" y="4438650"/>
            <a:ext cx="5411609" cy="1219200"/>
            <a:chOff x="4951412" y="2667000"/>
            <a:chExt cx="4358171" cy="1219200"/>
          </a:xfrm>
        </p:grpSpPr>
        <p:sp>
          <p:nvSpPr>
            <p:cNvPr id="6152" name="Rectangle 19" descr="Blue tissue paper"/>
            <p:cNvSpPr>
              <a:spLocks noChangeArrowheads="1"/>
            </p:cNvSpPr>
            <p:nvPr/>
          </p:nvSpPr>
          <p:spPr bwMode="auto">
            <a:xfrm>
              <a:off x="7897812" y="2667000"/>
              <a:ext cx="1411771" cy="12192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vi-VN" alt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Tên của </a:t>
              </a:r>
              <a:endPara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vi-VN" alt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thư mục</a:t>
              </a:r>
              <a:endPara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4951412" y="2895600"/>
              <a:ext cx="2946399" cy="381000"/>
              <a:chOff x="4951412" y="2895600"/>
              <a:chExt cx="2946399" cy="381000"/>
            </a:xfrm>
          </p:grpSpPr>
          <p:sp>
            <p:nvSpPr>
              <p:cNvPr id="6154" name="Line 22"/>
              <p:cNvSpPr>
                <a:spLocks noChangeShapeType="1"/>
              </p:cNvSpPr>
              <p:nvPr/>
            </p:nvSpPr>
            <p:spPr bwMode="auto">
              <a:xfrm flipH="1" flipV="1">
                <a:off x="5789610" y="3048000"/>
                <a:ext cx="2108201" cy="762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Rectangle 15"/>
              <p:cNvSpPr>
                <a:spLocks noChangeArrowheads="1"/>
              </p:cNvSpPr>
              <p:nvPr/>
            </p:nvSpPr>
            <p:spPr bwMode="auto">
              <a:xfrm>
                <a:off x="4951412" y="2895600"/>
                <a:ext cx="838200" cy="3810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HOMEGPT\Desktop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1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16"/>
          <p:cNvSpPr txBox="1">
            <a:spLocks noChangeArrowheads="1"/>
          </p:cNvSpPr>
          <p:nvPr/>
        </p:nvSpPr>
        <p:spPr bwMode="auto">
          <a:xfrm>
            <a:off x="1593905" y="1911350"/>
            <a:ext cx="859784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 smtClean="0">
                <a:solidFill>
                  <a:srgbClr val="0000FF"/>
                </a:solidFill>
                <a:latin typeface="Times New Roman" pitchFamily="18" charset="0"/>
              </a:rPr>
              <a:t>HĐ2: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5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51471" y="914402"/>
            <a:ext cx="9251184" cy="1323439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0066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gray">
          <a:xfrm>
            <a:off x="836832" y="2438400"/>
            <a:ext cx="87652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Nháy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chọn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New </a:t>
            </a:r>
            <a:r>
              <a:rPr lang="en-US" altLang="en-US" sz="4400" dirty="0" err="1">
                <a:latin typeface="Times New Roman" pitchFamily="18" charset="0"/>
                <a:cs typeface="Arial" charset="0"/>
              </a:rPr>
              <a:t>rồi</a:t>
            </a:r>
            <a:r>
              <a:rPr lang="en-US" altLang="en-US" sz="4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Arial" charset="0"/>
              </a:rPr>
              <a:t>Chọn</a:t>
            </a:r>
            <a:r>
              <a:rPr lang="en-US" altLang="en-US" sz="4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Folder</a:t>
            </a:r>
            <a:endParaRPr lang="en-US" sz="4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gray">
          <a:xfrm>
            <a:off x="843184" y="3124200"/>
            <a:ext cx="106644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801898" y="3810000"/>
            <a:ext cx="111820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79613" indent="-1979613"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endParaRPr lang="en-US" alt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79967" y="5715000"/>
            <a:ext cx="4303247" cy="7699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.VnTifani Heavy" pitchFamily="34" charset="0"/>
              </a:rPr>
              <a:t>C, A, B</a:t>
            </a:r>
            <a:endParaRPr lang="en-SG" sz="4400" b="1">
              <a:solidFill>
                <a:srgbClr val="0000FF"/>
              </a:solidFill>
              <a:latin typeface=".VnTifani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7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6"/>
          <p:cNvSpPr txBox="1">
            <a:spLocks noChangeArrowheads="1"/>
          </p:cNvSpPr>
          <p:nvPr/>
        </p:nvSpPr>
        <p:spPr bwMode="auto">
          <a:xfrm>
            <a:off x="203253" y="152400"/>
            <a:ext cx="1119002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gray">
          <a:xfrm>
            <a:off x="843185" y="2054225"/>
            <a:ext cx="105564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2: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Nháy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chọn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New </a:t>
            </a:r>
            <a:r>
              <a:rPr lang="en-US" altLang="en-US" sz="4400" dirty="0" err="1">
                <a:latin typeface="Times New Roman" pitchFamily="18" charset="0"/>
                <a:cs typeface="Arial" charset="0"/>
              </a:rPr>
              <a:t>rồi</a:t>
            </a:r>
            <a:r>
              <a:rPr lang="en-US" altLang="en-US" sz="4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Arial" charset="0"/>
              </a:rPr>
              <a:t>Chọn</a:t>
            </a:r>
            <a:r>
              <a:rPr lang="en-US" altLang="en-US" sz="4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Folder</a:t>
            </a:r>
            <a:endParaRPr lang="en-US" sz="4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gray">
          <a:xfrm>
            <a:off x="843184" y="3124200"/>
            <a:ext cx="106644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765377" y="1066800"/>
            <a:ext cx="111820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79613" indent="-1979613">
              <a:defRPr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endParaRPr lang="en-US" alt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16"/>
          <p:cNvSpPr txBox="1">
            <a:spLocks noChangeArrowheads="1"/>
          </p:cNvSpPr>
          <p:nvPr/>
        </p:nvSpPr>
        <p:spPr bwMode="auto">
          <a:xfrm>
            <a:off x="762080" y="1988642"/>
            <a:ext cx="95503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smtClean="0">
                <a:solidFill>
                  <a:srgbClr val="0000FF"/>
                </a:solidFill>
                <a:latin typeface="Times New Roman" pitchFamily="18" charset="0"/>
              </a:rPr>
              <a:t>HĐ3: </a:t>
            </a:r>
            <a:r>
              <a:rPr lang="en-US" altLang="en-US" sz="5000" b="1" dirty="0" err="1" smtClean="0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sz="5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5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6"/>
          <p:cNvSpPr txBox="1">
            <a:spLocks noChangeArrowheads="1"/>
          </p:cNvSpPr>
          <p:nvPr/>
        </p:nvSpPr>
        <p:spPr bwMode="auto">
          <a:xfrm>
            <a:off x="304881" y="228603"/>
            <a:ext cx="42667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57705" y="3140076"/>
            <a:ext cx="8410195" cy="1381125"/>
            <a:chOff x="1261" y="2106"/>
            <a:chExt cx="4535" cy="480"/>
          </a:xfrm>
        </p:grpSpPr>
        <p:sp>
          <p:nvSpPr>
            <p:cNvPr id="10253" name="AutoShape 11"/>
            <p:cNvSpPr>
              <a:spLocks noChangeArrowheads="1"/>
            </p:cNvSpPr>
            <p:nvPr/>
          </p:nvSpPr>
          <p:spPr bwMode="gray">
            <a:xfrm>
              <a:off x="1261" y="2106"/>
              <a:ext cx="4535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sz="2000" b="1"/>
            </a:p>
          </p:txBody>
        </p:sp>
        <p:sp>
          <p:nvSpPr>
            <p:cNvPr id="3" name="Text Box 16"/>
            <p:cNvSpPr txBox="1">
              <a:spLocks noChangeArrowheads="1"/>
            </p:cNvSpPr>
            <p:nvPr/>
          </p:nvSpPr>
          <p:spPr bwMode="gray">
            <a:xfrm>
              <a:off x="1300" y="2162"/>
              <a:ext cx="449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Open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46591" y="1865313"/>
            <a:ext cx="8701308" cy="838200"/>
            <a:chOff x="576" y="2064"/>
            <a:chExt cx="4767" cy="528"/>
          </a:xfrm>
        </p:grpSpPr>
        <p:sp>
          <p:nvSpPr>
            <p:cNvPr id="10251" name="AutoShape 11"/>
            <p:cNvSpPr>
              <a:spLocks noChangeArrowheads="1"/>
            </p:cNvSpPr>
            <p:nvPr/>
          </p:nvSpPr>
          <p:spPr bwMode="gray">
            <a:xfrm>
              <a:off x="576" y="2064"/>
              <a:ext cx="4621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sz="3200" b="1"/>
            </a:p>
          </p:txBody>
        </p:sp>
        <p:sp>
          <p:nvSpPr>
            <p:cNvPr id="5" name="Text Box 16"/>
            <p:cNvSpPr txBox="1">
              <a:spLocks noChangeArrowheads="1"/>
            </p:cNvSpPr>
            <p:nvPr/>
          </p:nvSpPr>
          <p:spPr bwMode="gray">
            <a:xfrm>
              <a:off x="576" y="2112"/>
              <a:ext cx="476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endPara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4031" y="1176339"/>
            <a:ext cx="22945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</a:rPr>
              <a:t>Cách</a:t>
            </a:r>
            <a:r>
              <a:rPr lang="en-US" sz="3800" b="1" dirty="0">
                <a:solidFill>
                  <a:srgbClr val="FF0000"/>
                </a:solidFill>
              </a:rPr>
              <a:t> 1: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8173" y="5016501"/>
            <a:ext cx="22945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solidFill>
                  <a:srgbClr val="FF0000"/>
                </a:solidFill>
              </a:rPr>
              <a:t>Cách 2: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55069" y="5397500"/>
            <a:ext cx="7509244" cy="838200"/>
            <a:chOff x="2853741" y="5397882"/>
            <a:chExt cx="7507523" cy="838200"/>
          </a:xfrm>
        </p:grpSpPr>
        <p:sp>
          <p:nvSpPr>
            <p:cNvPr id="10249" name="AutoShape 11"/>
            <p:cNvSpPr>
              <a:spLocks noChangeArrowheads="1"/>
            </p:cNvSpPr>
            <p:nvPr/>
          </p:nvSpPr>
          <p:spPr bwMode="gray">
            <a:xfrm>
              <a:off x="2853741" y="5397882"/>
              <a:ext cx="7237888" cy="83820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sz="3200" b="1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2866441" y="5413757"/>
              <a:ext cx="74948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đúp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16"/>
          <p:cNvSpPr txBox="1">
            <a:spLocks noChangeArrowheads="1"/>
          </p:cNvSpPr>
          <p:nvPr/>
        </p:nvSpPr>
        <p:spPr bwMode="auto">
          <a:xfrm>
            <a:off x="1154152" y="2212976"/>
            <a:ext cx="1030124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 smtClean="0">
                <a:solidFill>
                  <a:srgbClr val="0000FF"/>
                </a:solidFill>
                <a:latin typeface="Times New Roman" pitchFamily="18" charset="0"/>
              </a:rPr>
              <a:t>HĐ4: </a:t>
            </a:r>
            <a:r>
              <a:rPr lang="en-US" altLang="en-US" sz="5000" b="1" dirty="0" err="1" smtClean="0">
                <a:solidFill>
                  <a:srgbClr val="0000FF"/>
                </a:solidFill>
                <a:latin typeface="Times New Roman" pitchFamily="18" charset="0"/>
              </a:rPr>
              <a:t>Đóng</a:t>
            </a:r>
            <a:r>
              <a:rPr lang="en-US" altLang="en-US" sz="5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endParaRPr lang="en-US" altLang="en-US" sz="5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gray">
          <a:xfrm>
            <a:off x="684391" y="765175"/>
            <a:ext cx="108676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208789" y="2362203"/>
            <a:ext cx="76219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75482" y="4870453"/>
            <a:ext cx="595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38960" y="4084639"/>
            <a:ext cx="5437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0075" y="3322639"/>
            <a:ext cx="595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911" y="2392366"/>
            <a:ext cx="612935" cy="54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911" y="3171825"/>
            <a:ext cx="612935" cy="592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127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1615" y="3992563"/>
            <a:ext cx="600231" cy="5572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127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911" y="4933953"/>
            <a:ext cx="612935" cy="50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24" name="Oval 23"/>
          <p:cNvSpPr/>
          <p:nvPr/>
        </p:nvSpPr>
        <p:spPr>
          <a:xfrm>
            <a:off x="2056350" y="4086228"/>
            <a:ext cx="762199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34" y="1431928"/>
            <a:ext cx="790304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399678" y="1219203"/>
            <a:ext cx="3345735" cy="595313"/>
            <a:chOff x="7245351" y="1219200"/>
            <a:chExt cx="3344865" cy="595313"/>
          </a:xfrm>
        </p:grpSpPr>
        <p:cxnSp>
          <p:nvCxnSpPr>
            <p:cNvPr id="30" name="Straight Connector 29"/>
            <p:cNvCxnSpPr>
              <a:stCxn id="34" idx="1"/>
              <a:endCxn id="28" idx="3"/>
            </p:cNvCxnSpPr>
            <p:nvPr/>
          </p:nvCxnSpPr>
          <p:spPr>
            <a:xfrm flipH="1">
              <a:off x="7778751" y="1485900"/>
              <a:ext cx="1287464" cy="138113"/>
            </a:xfrm>
            <a:prstGeom prst="line">
              <a:avLst/>
            </a:prstGeom>
            <a:noFill/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7245351" y="1219200"/>
              <a:ext cx="3344865" cy="595313"/>
              <a:chOff x="7245372" y="1219200"/>
              <a:chExt cx="3344841" cy="59595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245372" y="1433743"/>
                <a:ext cx="533396" cy="38140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66223" y="1219200"/>
                <a:ext cx="1523990" cy="5339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Đóng</a:t>
                </a:r>
                <a:endPara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476760" y="838203"/>
            <a:ext cx="5335389" cy="968375"/>
            <a:chOff x="1522411" y="838200"/>
            <a:chExt cx="5334001" cy="968992"/>
          </a:xfrm>
        </p:grpSpPr>
        <p:sp>
          <p:nvSpPr>
            <p:cNvPr id="38" name="Rectangle 37"/>
            <p:cNvSpPr/>
            <p:nvPr/>
          </p:nvSpPr>
          <p:spPr>
            <a:xfrm>
              <a:off x="6323012" y="1425949"/>
              <a:ext cx="533400" cy="381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38"/>
            <p:cNvCxnSpPr>
              <a:stCxn id="40" idx="3"/>
              <a:endCxn id="38" idx="1"/>
            </p:cNvCxnSpPr>
            <p:nvPr/>
          </p:nvCxnSpPr>
          <p:spPr>
            <a:xfrm>
              <a:off x="3960811" y="1105070"/>
              <a:ext cx="2362200" cy="511501"/>
            </a:xfrm>
            <a:prstGeom prst="line">
              <a:avLst/>
            </a:prstGeom>
            <a:noFill/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522411" y="838200"/>
              <a:ext cx="2438400" cy="5337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781981" y="1431925"/>
            <a:ext cx="5079735" cy="2740024"/>
            <a:chOff x="6780212" y="1447800"/>
            <a:chExt cx="5078337" cy="2740024"/>
          </a:xfrm>
        </p:grpSpPr>
        <p:sp>
          <p:nvSpPr>
            <p:cNvPr id="41" name="Rectangle 40"/>
            <p:cNvSpPr/>
            <p:nvPr/>
          </p:nvSpPr>
          <p:spPr>
            <a:xfrm>
              <a:off x="6780212" y="1447800"/>
              <a:ext cx="53339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" name="Straight Connector 41"/>
            <p:cNvCxnSpPr>
              <a:stCxn id="43" idx="1"/>
            </p:cNvCxnSpPr>
            <p:nvPr/>
          </p:nvCxnSpPr>
          <p:spPr>
            <a:xfrm flipH="1" flipV="1">
              <a:off x="7065958" y="1638300"/>
              <a:ext cx="1237655" cy="1522412"/>
            </a:xfrm>
            <a:prstGeom prst="line">
              <a:avLst/>
            </a:prstGeom>
            <a:noFill/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8303614" y="2133599"/>
              <a:ext cx="3554935" cy="20542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to,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gray">
          <a:xfrm>
            <a:off x="512941" y="5222875"/>
            <a:ext cx="10867680" cy="1322388"/>
          </a:xfrm>
          <a:prstGeom prst="rect">
            <a:avLst/>
          </a:prstGeom>
          <a:solidFill>
            <a:srgbClr val="8DC9E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173" y="5915820"/>
            <a:ext cx="600231" cy="5572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1768" y="2259878"/>
            <a:ext cx="592341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</a:p>
          <a:p>
            <a:pPr algn="ctr"/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chúng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mình</a:t>
            </a:r>
            <a:endParaRPr lang="en-US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LopChungMinh-XuanMai-2659962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2050" y="2979295"/>
            <a:ext cx="971551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8718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2234625" y="1219200"/>
            <a:ext cx="7430075" cy="271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hành</a:t>
            </a: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684392" y="954089"/>
            <a:ext cx="11317109" cy="769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6341" y="3011488"/>
            <a:ext cx="9070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lop3a6</a:t>
            </a:r>
            <a:endParaRPr lang="en-SG" sz="4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6341" y="2097089"/>
            <a:ext cx="104421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lop3a6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endParaRPr lang="en-SG" sz="4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6344" y="3925888"/>
            <a:ext cx="90701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lop3a6</a:t>
            </a:r>
            <a:endParaRPr lang="en-SG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4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HOMEGPT\Desktop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2" y="1700215"/>
            <a:ext cx="11334751" cy="280076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lop3a6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HOMEGPT\Desktop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huong%20v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70" y="2097091"/>
            <a:ext cx="6318308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7689" y="533401"/>
            <a:ext cx="912357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TRÒ CHƠI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“RUNG CHUÔNG VÀNG”</a:t>
            </a:r>
          </a:p>
        </p:txBody>
      </p:sp>
    </p:spTree>
    <p:extLst>
      <p:ext uri="{BB962C8B-B14F-4D97-AF65-F5344CB8AC3E}">
        <p14:creationId xmlns:p14="http://schemas.microsoft.com/office/powerpoint/2010/main" val="6735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6591" y="533403"/>
            <a:ext cx="72779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 Đâu là biểu tượng thư mục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3639" y="3549650"/>
            <a:ext cx="471611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26163" y="3586163"/>
            <a:ext cx="70503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397" y="3530600"/>
            <a:ext cx="65898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19165" y="3530600"/>
            <a:ext cx="71932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1" name="Picture 10" descr="tải xuống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761" y="1524003"/>
            <a:ext cx="203570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406" y="1662113"/>
            <a:ext cx="1981716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ải xuống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33" y="1695450"/>
            <a:ext cx="1981716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10175352" y="3598866"/>
            <a:ext cx="570061" cy="566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2115" y="1219203"/>
            <a:ext cx="2057936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43299" y="838203"/>
            <a:ext cx="8451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2: Để tạo thư mục em chọn lệnh nào?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208789" y="1828803"/>
            <a:ext cx="49384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275482" y="43068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238959" y="34686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2250077" y="2630489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3240932" y="1828803"/>
            <a:ext cx="3158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View </a:t>
            </a:r>
            <a:r>
              <a:rPr lang="en-US" sz="3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Folder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3258401" y="2630489"/>
            <a:ext cx="31420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Folder </a:t>
            </a:r>
            <a:r>
              <a:rPr lang="en-US" sz="3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View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3275866" y="3436939"/>
            <a:ext cx="3047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3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Folder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3269517" y="4313239"/>
            <a:ext cx="29110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Foder </a:t>
            </a:r>
            <a:r>
              <a:rPr lang="en-US" sz="3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New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32570" y="3400428"/>
            <a:ext cx="762199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666925" y="685802"/>
            <a:ext cx="106676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3: Để mở thư mục em nháy nút phải chuột lên thư mục và chọn lệnh nào?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899146" y="2859088"/>
            <a:ext cx="49542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903910" y="4862514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899146" y="42306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899146" y="3579813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2856657" y="2819401"/>
            <a:ext cx="1236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Copy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2851893" y="3568703"/>
            <a:ext cx="1261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Open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2872538" y="4210053"/>
            <a:ext cx="9284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Cut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2832839" y="4835528"/>
            <a:ext cx="1236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Paste</a:t>
            </a:r>
          </a:p>
        </p:txBody>
      </p:sp>
      <p:sp>
        <p:nvSpPr>
          <p:cNvPr id="13" name="Oval 12"/>
          <p:cNvSpPr/>
          <p:nvPr/>
        </p:nvSpPr>
        <p:spPr>
          <a:xfrm>
            <a:off x="1524396" y="3929063"/>
            <a:ext cx="476375" cy="428625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14" name="Oval 13"/>
          <p:cNvSpPr/>
          <p:nvPr/>
        </p:nvSpPr>
        <p:spPr>
          <a:xfrm>
            <a:off x="1827690" y="3576641"/>
            <a:ext cx="681215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66925" y="685802"/>
            <a:ext cx="106676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4: Để đóng thư mục em chọn nút lệnh nào?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439035" y="2133603"/>
            <a:ext cx="49384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442213" y="49164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439037" y="40020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2439037" y="3124201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2062701" y="3432178"/>
            <a:ext cx="476375" cy="428625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14" name="Oval 13"/>
          <p:cNvSpPr/>
          <p:nvPr/>
        </p:nvSpPr>
        <p:spPr>
          <a:xfrm>
            <a:off x="2365993" y="4900616"/>
            <a:ext cx="681215" cy="66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/>
          <a:srcRect l="7371" r="6232"/>
          <a:stretch/>
        </p:blipFill>
        <p:spPr bwMode="auto">
          <a:xfrm>
            <a:off x="3447362" y="4876800"/>
            <a:ext cx="1378309" cy="67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4"/>
          <a:srcRect l="4124" r="9389"/>
          <a:stretch/>
        </p:blipFill>
        <p:spPr bwMode="auto">
          <a:xfrm>
            <a:off x="3428307" y="2057403"/>
            <a:ext cx="1397364" cy="81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5"/>
          <a:srcRect l="8225" r="9792" b="17820"/>
          <a:stretch/>
        </p:blipFill>
        <p:spPr bwMode="auto">
          <a:xfrm>
            <a:off x="3428307" y="3962400"/>
            <a:ext cx="1443413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6"/>
          <a:srcRect r="8489"/>
          <a:stretch/>
        </p:blipFill>
        <p:spPr bwMode="auto">
          <a:xfrm>
            <a:off x="3447361" y="2943228"/>
            <a:ext cx="1371957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96020" y="857250"/>
            <a:ext cx="106676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423146" y="2439990"/>
            <a:ext cx="786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423146" y="3200403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4342558" y="2400302"/>
            <a:ext cx="3180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4375894" y="3162303"/>
            <a:ext cx="3026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4396" y="3929063"/>
            <a:ext cx="476375" cy="428625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14" name="Oval 13"/>
          <p:cNvSpPr/>
          <p:nvPr/>
        </p:nvSpPr>
        <p:spPr>
          <a:xfrm>
            <a:off x="3345340" y="3205166"/>
            <a:ext cx="681215" cy="66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432813" y="49164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429637" y="40020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457600" y="4000503"/>
            <a:ext cx="2770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457600" y="4934172"/>
            <a:ext cx="2795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HOMEGPT\Document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727652" y="1524000"/>
            <a:ext cx="9244833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25980" y="457186"/>
            <a:ext cx="10194469" cy="2570372"/>
            <a:chOff x="218804" y="1899712"/>
            <a:chExt cx="11734800" cy="1639195"/>
          </a:xfrm>
        </p:grpSpPr>
        <p:sp>
          <p:nvSpPr>
            <p:cNvPr id="21515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18805" y="1899712"/>
              <a:ext cx="11492811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 dirty="0" err="1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CHóC</a:t>
              </a:r>
              <a:r>
                <a:rPr lang="en-US" sz="4400" b="1" kern="10" dirty="0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 </a:t>
              </a:r>
              <a:r>
                <a:rPr lang="en-US" sz="4400" b="1" kern="10" dirty="0" err="1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Quý</a:t>
              </a:r>
              <a:r>
                <a:rPr lang="en-US" sz="4400" b="1" kern="10" dirty="0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 THÇY C¤ NHIÒU </a:t>
              </a:r>
              <a:r>
                <a:rPr lang="en-US" sz="4400" b="1" kern="10" dirty="0" err="1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SøC</a:t>
              </a:r>
              <a:r>
                <a:rPr lang="en-US" sz="4400" b="1" kern="10" dirty="0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 KHOÎ</a:t>
              </a:r>
              <a:endParaRPr lang="en-US" sz="44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fani HeavyH" pitchFamily="34" charset="0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451438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160CE4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Chúc các em chăm ngoan, học giỏi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DA498F2-95DB-4782-AC50-20E7893504EB}"/>
              </a:ext>
            </a:extLst>
          </p:cNvPr>
          <p:cNvSpPr/>
          <p:nvPr/>
        </p:nvSpPr>
        <p:spPr>
          <a:xfrm>
            <a:off x="4559765" y="973229"/>
            <a:ext cx="6517675" cy="476679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66" y="1108719"/>
            <a:ext cx="3218967" cy="2243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49" y="1057885"/>
            <a:ext cx="3267907" cy="229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xmlns="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46" y="3450862"/>
            <a:ext cx="3194581" cy="2225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50" y="3442624"/>
            <a:ext cx="3261807" cy="228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1a">
            <a:hlinkClick r:id="rId8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7" y="1012787"/>
            <a:ext cx="3239683" cy="2333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2a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31" y="1027112"/>
            <a:ext cx="3205203" cy="2305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3a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64" y="3435530"/>
            <a:ext cx="3302387" cy="230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4a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96" y="3426333"/>
            <a:ext cx="3173459" cy="230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buom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197">
            <a:off x="887424" y="5140286"/>
            <a:ext cx="2056451" cy="1667393"/>
          </a:xfrm>
          <a:prstGeom prst="rect">
            <a:avLst/>
          </a:prstGeom>
        </p:spPr>
      </p:pic>
      <p:pic>
        <p:nvPicPr>
          <p:cNvPr id="4" name="Picture 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7236310" y="5801604"/>
            <a:ext cx="1304301" cy="1304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09" y="3480663"/>
            <a:ext cx="4596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MẢNH GHÉP </a:t>
            </a:r>
          </a:p>
          <a:p>
            <a:pPr algn="ctr"/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BÍ </a:t>
            </a:r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ẨN</a:t>
            </a:r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6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10958733" y="5839267"/>
            <a:ext cx="1233268" cy="856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342900" y="973238"/>
            <a:ext cx="11372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29C377-1663-4A93-951F-A769749FB432}"/>
              </a:ext>
            </a:extLst>
          </p:cNvPr>
          <p:cNvSpPr txBox="1"/>
          <p:nvPr/>
        </p:nvSpPr>
        <p:spPr>
          <a:xfrm>
            <a:off x="1250067" y="3300716"/>
            <a:ext cx="5266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AC73DBC-8EDB-4C1D-ADC5-59A21F8A3FCD}"/>
              </a:ext>
            </a:extLst>
          </p:cNvPr>
          <p:cNvSpPr/>
          <p:nvPr/>
        </p:nvSpPr>
        <p:spPr>
          <a:xfrm>
            <a:off x="10928253" y="5811130"/>
            <a:ext cx="1263747" cy="871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D9DFFB-2E60-49B7-AEC5-067BDDE415E2}"/>
              </a:ext>
            </a:extLst>
          </p:cNvPr>
          <p:cNvSpPr txBox="1"/>
          <p:nvPr/>
        </p:nvSpPr>
        <p:spPr>
          <a:xfrm>
            <a:off x="552450" y="1354239"/>
            <a:ext cx="11258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D634D9-AB63-4CB6-AA06-E200A0D86A17}"/>
              </a:ext>
            </a:extLst>
          </p:cNvPr>
          <p:cNvSpPr txBox="1"/>
          <p:nvPr/>
        </p:nvSpPr>
        <p:spPr>
          <a:xfrm>
            <a:off x="1250067" y="3300714"/>
            <a:ext cx="51330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E8A3D8D8-1DFA-4A8B-9290-10ED9F0F074D}"/>
              </a:ext>
            </a:extLst>
          </p:cNvPr>
          <p:cNvSpPr/>
          <p:nvPr/>
        </p:nvSpPr>
        <p:spPr>
          <a:xfrm>
            <a:off x="10900117" y="5822855"/>
            <a:ext cx="1291883" cy="845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400049" y="1354238"/>
            <a:ext cx="11525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A46285-AC70-4F24-87DC-EF5358B6E211}"/>
              </a:ext>
            </a:extLst>
          </p:cNvPr>
          <p:cNvSpPr txBox="1"/>
          <p:nvPr/>
        </p:nvSpPr>
        <p:spPr>
          <a:xfrm>
            <a:off x="1250068" y="3300714"/>
            <a:ext cx="6345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1D6E0EC9-6BBF-42E5-9782-CD06E7F07821}"/>
              </a:ext>
            </a:extLst>
          </p:cNvPr>
          <p:cNvSpPr/>
          <p:nvPr/>
        </p:nvSpPr>
        <p:spPr>
          <a:xfrm>
            <a:off x="11012658" y="5937740"/>
            <a:ext cx="1179343" cy="702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A92D6B-6B91-4DB9-A69B-6920AF53839F}"/>
              </a:ext>
            </a:extLst>
          </p:cNvPr>
          <p:cNvSpPr txBox="1"/>
          <p:nvPr/>
        </p:nvSpPr>
        <p:spPr>
          <a:xfrm>
            <a:off x="685800" y="935763"/>
            <a:ext cx="10916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E535D8-67EC-45C9-8FD9-E06670C45FE9}"/>
              </a:ext>
            </a:extLst>
          </p:cNvPr>
          <p:cNvSpPr txBox="1"/>
          <p:nvPr/>
        </p:nvSpPr>
        <p:spPr>
          <a:xfrm>
            <a:off x="1249804" y="3091791"/>
            <a:ext cx="772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11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27651" y="1295400"/>
            <a:ext cx="9549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Thứ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</a:rPr>
              <a:t>tư</a:t>
            </a:r>
            <a:r>
              <a:rPr lang="en-US" altLang="en-US" sz="3200" b="1" i="1" dirty="0" smtClean="0"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</a:rPr>
              <a:t>ngày</a:t>
            </a:r>
            <a:r>
              <a:rPr lang="en-US" altLang="en-US" sz="3200" b="1" i="1" dirty="0" smtClean="0">
                <a:latin typeface="Times New Roman" pitchFamily="18" charset="0"/>
              </a:rPr>
              <a:t> 28 </a:t>
            </a:r>
            <a:r>
              <a:rPr lang="en-US" altLang="en-US" sz="3200" b="1" i="1" dirty="0" err="1" smtClean="0">
                <a:latin typeface="Times New Roman" pitchFamily="18" charset="0"/>
              </a:rPr>
              <a:t>tháng</a:t>
            </a:r>
            <a:r>
              <a:rPr lang="en-US" altLang="en-US" sz="3200" b="1" i="1" dirty="0" smtClean="0">
                <a:latin typeface="Times New Roman" pitchFamily="18" charset="0"/>
              </a:rPr>
              <a:t> </a:t>
            </a:r>
            <a:r>
              <a:rPr lang="en-US" altLang="en-US" sz="3200" b="1" i="1" dirty="0">
                <a:latin typeface="Times New Roman" pitchFamily="18" charset="0"/>
              </a:rPr>
              <a:t>10 </a:t>
            </a:r>
            <a:r>
              <a:rPr lang="en-US" altLang="en-US" sz="3200" b="1" i="1" dirty="0" err="1">
                <a:latin typeface="Times New Roman" pitchFamily="18" charset="0"/>
              </a:rPr>
              <a:t>năm</a:t>
            </a:r>
            <a:r>
              <a:rPr lang="en-US" altLang="en-US" sz="3200" b="1" i="1" dirty="0">
                <a:latin typeface="Times New Roman" pitchFamily="18" charset="0"/>
              </a:rPr>
              <a:t> 2020</a:t>
            </a:r>
            <a:r>
              <a:rPr lang="en-US" altLang="en-US" sz="3200" dirty="0">
                <a:latin typeface="Times New Roman" pitchFamily="18" charset="0"/>
              </a:rPr>
              <a:t> 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894768" y="3657600"/>
            <a:ext cx="6324659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THƯ MỤC</a:t>
            </a:r>
            <a:endParaRPr lang="en-US" sz="44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18439" name="AutoShape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496972" y="2286000"/>
            <a:ext cx="3198059" cy="838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5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BÀI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1208161" y="2057400"/>
            <a:ext cx="934553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 smtClean="0">
                <a:latin typeface="Times New Roman" pitchFamily="18" charset="0"/>
              </a:rPr>
              <a:t>HĐ1</a:t>
            </a:r>
            <a:r>
              <a:rPr lang="en-US" altLang="en-US" sz="5000" b="1" dirty="0">
                <a:latin typeface="Times New Roman" pitchFamily="18" charset="0"/>
              </a:rPr>
              <a:t>:</a:t>
            </a:r>
            <a:r>
              <a:rPr lang="en-US" altLang="en-US" sz="5000" b="1" dirty="0" smtClean="0">
                <a:latin typeface="Times New Roman" pitchFamily="18" charset="0"/>
              </a:rPr>
              <a:t> </a:t>
            </a:r>
            <a:r>
              <a:rPr lang="en-US" altLang="en-US" sz="5000" b="1" dirty="0" err="1">
                <a:latin typeface="Times New Roman" pitchFamily="18" charset="0"/>
              </a:rPr>
              <a:t>Tìm</a:t>
            </a:r>
            <a:r>
              <a:rPr lang="en-US" altLang="en-US" sz="5000" b="1" dirty="0">
                <a:latin typeface="Times New Roman" pitchFamily="18" charset="0"/>
              </a:rPr>
              <a:t> </a:t>
            </a:r>
            <a:r>
              <a:rPr lang="en-US" altLang="en-US" sz="5000" b="1" dirty="0" err="1">
                <a:latin typeface="Times New Roman" pitchFamily="18" charset="0"/>
              </a:rPr>
              <a:t>hiểu</a:t>
            </a:r>
            <a:r>
              <a:rPr lang="en-US" altLang="en-US" sz="5000" b="1" dirty="0">
                <a:latin typeface="Times New Roman" pitchFamily="18" charset="0"/>
              </a:rPr>
              <a:t> </a:t>
            </a:r>
            <a:r>
              <a:rPr lang="en-US" altLang="en-US" sz="5000" b="1" dirty="0" err="1">
                <a:latin typeface="Times New Roman" pitchFamily="18" charset="0"/>
              </a:rPr>
              <a:t>về</a:t>
            </a:r>
            <a:r>
              <a:rPr lang="en-US" altLang="en-US" sz="5000" b="1" dirty="0">
                <a:latin typeface="Times New Roman" pitchFamily="18" charset="0"/>
              </a:rPr>
              <a:t> </a:t>
            </a:r>
            <a:r>
              <a:rPr lang="en-US" altLang="en-US" sz="5000" b="1" dirty="0" err="1">
                <a:latin typeface="Times New Roman" pitchFamily="18" charset="0"/>
              </a:rPr>
              <a:t>thư</a:t>
            </a:r>
            <a:r>
              <a:rPr lang="en-US" altLang="en-US" sz="5000" b="1" dirty="0">
                <a:latin typeface="Times New Roman" pitchFamily="18" charset="0"/>
              </a:rPr>
              <a:t> </a:t>
            </a:r>
            <a:r>
              <a:rPr lang="en-US" altLang="en-US" sz="5000" b="1" dirty="0" err="1">
                <a:latin typeface="Times New Roman" pitchFamily="18" charset="0"/>
              </a:rPr>
              <a:t>mục</a:t>
            </a:r>
            <a:endParaRPr lang="en-US" altLang="en-US" sz="5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606</Words>
  <Application>Microsoft Office PowerPoint</Application>
  <PresentationFormat>Custom</PresentationFormat>
  <Paragraphs>110</Paragraphs>
  <Slides>29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.VnTifani Heavy</vt:lpstr>
      <vt:lpstr>.VnTime</vt:lpstr>
      <vt:lpstr>Times New Roman</vt:lpstr>
      <vt:lpstr>Calibri Light</vt:lpstr>
      <vt:lpstr>.VnTifani HeavyH</vt:lpstr>
      <vt:lpstr>Calibri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PCHOMEGPT</dc:creator>
  <cp:lastModifiedBy>SKY</cp:lastModifiedBy>
  <cp:revision>101</cp:revision>
  <dcterms:created xsi:type="dcterms:W3CDTF">2018-11-27T03:58:53Z</dcterms:created>
  <dcterms:modified xsi:type="dcterms:W3CDTF">2021-02-25T13:13:14Z</dcterms:modified>
</cp:coreProperties>
</file>