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25"/>
  </p:notesMasterIdLst>
  <p:sldIdLst>
    <p:sldId id="267" r:id="rId2"/>
    <p:sldId id="270" r:id="rId3"/>
    <p:sldId id="271" r:id="rId4"/>
    <p:sldId id="272" r:id="rId5"/>
    <p:sldId id="274" r:id="rId6"/>
    <p:sldId id="275" r:id="rId7"/>
    <p:sldId id="276" r:id="rId8"/>
    <p:sldId id="277" r:id="rId9"/>
    <p:sldId id="256" r:id="rId10"/>
    <p:sldId id="278" r:id="rId11"/>
    <p:sldId id="261" r:id="rId12"/>
    <p:sldId id="262" r:id="rId13"/>
    <p:sldId id="263" r:id="rId14"/>
    <p:sldId id="264" r:id="rId15"/>
    <p:sldId id="265" r:id="rId16"/>
    <p:sldId id="257" r:id="rId17"/>
    <p:sldId id="258" r:id="rId18"/>
    <p:sldId id="269" r:id="rId19"/>
    <p:sldId id="279" r:id="rId20"/>
    <p:sldId id="260" r:id="rId21"/>
    <p:sldId id="280" r:id="rId22"/>
    <p:sldId id="281" r:id="rId23"/>
    <p:sldId id="268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434" autoAdjust="0"/>
  </p:normalViewPr>
  <p:slideViewPr>
    <p:cSldViewPr snapToGrid="0">
      <p:cViewPr>
        <p:scale>
          <a:sx n="59" d="100"/>
          <a:sy n="59" d="100"/>
        </p:scale>
        <p:origin x="-474" y="-22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0591DE-72A1-4319-B633-DFA5DF4EF900}" type="datetimeFigureOut">
              <a:rPr lang="en-US" smtClean="0"/>
              <a:t>02-05-2020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725B15-B720-4E30-9635-1509DDD913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0961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>
              <a:defRPr/>
            </a:pPr>
            <a:fld id="{C76E6A58-8A25-4D61-B19F-2D9E0E4E7D33}" type="slidenum">
              <a:rPr lang="en-US" altLang="en-US">
                <a:latin typeface="Calibri" pitchFamily="34" charset="0"/>
              </a:rPr>
              <a:pPr>
                <a:defRPr/>
              </a:pPr>
              <a:t>5</a:t>
            </a:fld>
            <a:endParaRPr lang="en-US" altLang="en-US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4FB4DB0-66C8-45C2-A76D-0563CE61BE74}" type="slidenum">
              <a:rPr lang="en-US" smtClean="0"/>
              <a:pPr eaLnBrk="1" hangingPunct="1"/>
              <a:t>6</a:t>
            </a:fld>
            <a:endParaRPr lang="en-US" smtClean="0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r>
              <a:rPr lang="en-US" sz="800" smtClean="0"/>
              <a:t>Copyright © 2005 Doan Van Hung - Khoa Lich Su - Dai hoc Quy Nhon 12/2005</a:t>
            </a:r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FAD58BE-7BA4-4814-B80C-F26BE60542A4}" type="slidenum">
              <a:rPr lang="en-US" smtClean="0"/>
              <a:pPr eaLnBrk="1" hangingPunct="1"/>
              <a:t>7</a:t>
            </a:fld>
            <a:endParaRPr lang="en-US" smtClean="0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  <a:p>
            <a:pPr eaLnBrk="1" hangingPunct="1">
              <a:lnSpc>
                <a:spcPct val="80000"/>
              </a:lnSpc>
            </a:pPr>
            <a:r>
              <a:rPr lang="en-US" sz="800" smtClean="0"/>
              <a:t>Copyright © 2005 Doan Van Hung - Khoa Lich Su - Dai hoc Quy Nhon 12/2005</a:t>
            </a:r>
          </a:p>
          <a:p>
            <a:pPr eaLnBrk="1" hangingPunct="1">
              <a:lnSpc>
                <a:spcPct val="80000"/>
              </a:lnSpc>
            </a:pPr>
            <a:endParaRPr lang="en-US" sz="80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38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C91BB-B50C-4F2E-8D85-EAD95A3CB40B}" type="datetime1">
              <a:rPr lang="en-US" smtClean="0"/>
              <a:t>02-05-2020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Nguyễn Thị Nga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9F91F-4322-467B-98BC-5DE81628E3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457051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91F9F-1DAB-4468-ADBD-902B91F5328A}" type="datetime1">
              <a:rPr lang="en-US" smtClean="0"/>
              <a:t>02-05-2020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Nguyễn Thị Nga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9F91F-4322-467B-98BC-5DE81628E3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73250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785600" y="274651"/>
            <a:ext cx="36576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2800" y="274651"/>
            <a:ext cx="107696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80746-C308-4B0F-8AF4-897BAF897116}" type="datetime1">
              <a:rPr lang="en-US" smtClean="0"/>
              <a:t>02-05-2020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Nguyễn Thị Nga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9F91F-4322-467B-98BC-5DE81628E3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90782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Media">
  <p:cSld name="Title, Text and Media Cli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4"/>
            <a:ext cx="53848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Media Placeholder 3"/>
          <p:cNvSpPr>
            <a:spLocks noGrp="1"/>
          </p:cNvSpPr>
          <p:nvPr>
            <p:ph type="media" sz="half" idx="2"/>
          </p:nvPr>
        </p:nvSpPr>
        <p:spPr>
          <a:xfrm>
            <a:off x="6197600" y="1600204"/>
            <a:ext cx="5384800" cy="4525963"/>
          </a:xfrm>
        </p:spPr>
        <p:txBody>
          <a:bodyPr rtlCol="0">
            <a:normAutofit/>
          </a:bodyPr>
          <a:lstStyle/>
          <a:p>
            <a:pPr lvl="0"/>
            <a:endParaRPr lang="en-US" noProof="0" smtClean="0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7AF53A-1ABC-4542-809A-564E4B486278}" type="datetime1">
              <a:rPr lang="en-US" smtClean="0"/>
              <a:t>02-05-2020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Nguyễn Thị Nga</a:t>
            </a: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32C9FE-298A-47D5-8D40-C3ADDDBF46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4618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4C4E4-1CCE-4E24-8A3F-2DF515E7AD3D}" type="datetime1">
              <a:rPr lang="en-US" smtClean="0"/>
              <a:t>02-05-2020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Nguyễn Thị Nga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9F91F-4322-467B-98BC-5DE81628E3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38688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1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512B6-D4D4-4AA2-BF72-54E193A9F497}" type="datetime1">
              <a:rPr lang="en-US" smtClean="0"/>
              <a:t>02-05-2020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Nguyễn Thị Nga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9F91F-4322-467B-98BC-5DE81628E3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05698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2800" y="1600206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0" y="1600206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101D6-0EBA-497B-935D-921C5ECCD735}" type="datetime1">
              <a:rPr lang="en-US" smtClean="0"/>
              <a:t>02-05-2020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Nguyễn Thị Nga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9F91F-4322-467B-98BC-5DE81628E3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917591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6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6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BFF55-43FA-4A20-B375-42B4E49DAF4E}" type="datetime1">
              <a:rPr lang="en-US" smtClean="0"/>
              <a:t>02-05-2020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Nguyễn Thị Nga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9F91F-4322-467B-98BC-5DE81628E3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82299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CFE0D-AF73-4AB7-8B84-7BECAAC586CC}" type="datetime1">
              <a:rPr lang="en-US" smtClean="0"/>
              <a:t>02-05-2020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Nguyễn Thị Nga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9F91F-4322-467B-98BC-5DE81628E3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46472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9B395-2197-4F39-B954-E9F62D12E038}" type="datetime1">
              <a:rPr lang="en-US" smtClean="0"/>
              <a:t>02-05-2020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Nguyễn Thị Nga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9F91F-4322-467B-98BC-5DE81628E3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858101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6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3B092-92A0-4D22-BFC8-311FB86A9A37}" type="datetime1">
              <a:rPr lang="en-US" smtClean="0"/>
              <a:t>02-05-2020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Nguyễn Thị Nga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9F91F-4322-467B-98BC-5DE81628E3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421614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1C7D7-C622-4925-903E-FB907C4A0A17}" type="datetime1">
              <a:rPr lang="en-US" smtClean="0"/>
              <a:t>02-05-2020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Nguyễn Thị Nga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9F91F-4322-467B-98BC-5DE81628E3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780176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6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6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FA9646-BF2C-4683-BC50-943974E7B3BF}" type="datetime1">
              <a:rPr lang="en-US" smtClean="0"/>
              <a:t>02-05-2020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6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Nguyễn Thị Nga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6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59F91F-4322-467B-98BC-5DE81628E3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6884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</p:sldLayoutIdLst>
  <p:transition spd="slow">
    <p:cover/>
  </p:transition>
  <p:timing>
    <p:tnLst>
      <p:par>
        <p:cTn id="1" dur="indefinite" restart="never" nodeType="tmRoot"/>
      </p:par>
    </p:tnLst>
  </p:timing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jpg"/><Relationship Id="rId4" Type="http://schemas.openxmlformats.org/officeDocument/2006/relationships/image" Target="../media/image1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.xml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91756"/>
            <a:ext cx="10972800" cy="1143000"/>
          </a:xfrm>
        </p:spPr>
        <p:txBody>
          <a:bodyPr/>
          <a:lstStyle/>
          <a:p>
            <a:r>
              <a:rPr lang="en-US" b="1" smtClean="0">
                <a:latin typeface="Times New Roman" pitchFamily="18" charset="0"/>
                <a:cs typeface="Times New Roman" pitchFamily="18" charset="0"/>
              </a:rPr>
              <a:t>KHỞI ĐỘNG</a:t>
            </a:r>
            <a:endParaRPr lang="en-US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16"/>
          <p:cNvSpPr txBox="1">
            <a:spLocks noChangeArrowheads="1"/>
          </p:cNvSpPr>
          <p:nvPr/>
        </p:nvSpPr>
        <p:spPr bwMode="auto">
          <a:xfrm>
            <a:off x="134993" y="2616843"/>
            <a:ext cx="11477897" cy="244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40522" tIns="20261" rIns="40522" bIns="20261">
            <a:spAutoFit/>
          </a:bodyPr>
          <a:lstStyle/>
          <a:p>
            <a:pPr marL="227937" indent="-227937">
              <a:lnSpc>
                <a:spcPct val="150000"/>
              </a:lnSpc>
            </a:pPr>
            <a:endParaRPr lang="en-US" sz="2000" b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227937" indent="-227937">
              <a:lnSpc>
                <a:spcPct val="150000"/>
              </a:lnSpc>
            </a:pPr>
            <a:endParaRPr lang="en-US" sz="3200" b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3200" b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A                        </a:t>
            </a:r>
            <a:r>
              <a:rPr lang="en-US" sz="3200" b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3200" b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.         </a:t>
            </a:r>
            <a:r>
              <a:rPr lang="en-US" sz="3200" b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		  </a:t>
            </a:r>
            <a:r>
              <a:rPr lang="en-US" sz="3200" b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C.                   </a:t>
            </a:r>
            <a:r>
              <a:rPr lang="en-US" sz="3200" b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3200" b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3200" b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D.	</a:t>
            </a:r>
            <a:endParaRPr lang="en-US" sz="3200" b="1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227937" indent="-227937">
              <a:lnSpc>
                <a:spcPct val="150000"/>
              </a:lnSpc>
            </a:pPr>
            <a:r>
              <a:rPr lang="en-US" sz="2000" b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endParaRPr lang="en-US" sz="20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599" y="3337569"/>
            <a:ext cx="1460823" cy="115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75269" y="3333042"/>
            <a:ext cx="1565168" cy="111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152067" y="3302018"/>
            <a:ext cx="1460823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Oval 37"/>
          <p:cNvSpPr>
            <a:spLocks noChangeArrowheads="1"/>
          </p:cNvSpPr>
          <p:nvPr/>
        </p:nvSpPr>
        <p:spPr bwMode="auto">
          <a:xfrm>
            <a:off x="304800" y="4023369"/>
            <a:ext cx="730413" cy="609600"/>
          </a:xfrm>
          <a:prstGeom prst="ellips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</p:spPr>
        <p:txBody>
          <a:bodyPr wrap="none" lIns="40522" tIns="20261" rIns="40522" bIns="20261" anchor="ctr"/>
          <a:lstStyle/>
          <a:p>
            <a:endParaRPr lang="en-US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873136" y="3437463"/>
            <a:ext cx="1728047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Text Box 21"/>
          <p:cNvSpPr txBox="1">
            <a:spLocks noChangeArrowheads="1"/>
          </p:cNvSpPr>
          <p:nvPr/>
        </p:nvSpPr>
        <p:spPr bwMode="auto">
          <a:xfrm>
            <a:off x="304800" y="1185938"/>
            <a:ext cx="8229600" cy="1272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40522" tIns="20261" rIns="40522" bIns="20261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Chỉ ra biểu tượng của phần mềm </a:t>
            </a:r>
            <a:r>
              <a:rPr lang="en-US" sz="32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trình chiếu?</a:t>
            </a:r>
            <a:endParaRPr lang="en-US" sz="32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ct val="50000"/>
              </a:spcBef>
            </a:pPr>
            <a:r>
              <a:rPr lang="en-US" sz="32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32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 Box 21"/>
          <p:cNvSpPr txBox="1">
            <a:spLocks noChangeArrowheads="1"/>
          </p:cNvSpPr>
          <p:nvPr/>
        </p:nvSpPr>
        <p:spPr bwMode="auto">
          <a:xfrm>
            <a:off x="304800" y="1924602"/>
            <a:ext cx="7924800" cy="533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40522" tIns="20261" rIns="40522" bIns="20261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Nêu cách khởi động phần mềm Powerpoint?</a:t>
            </a:r>
            <a:endParaRPr lang="en-US" sz="32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800594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1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1473" y="338806"/>
            <a:ext cx="10972800" cy="1143000"/>
          </a:xfrm>
        </p:spPr>
        <p:txBody>
          <a:bodyPr>
            <a:normAutofit/>
          </a:bodyPr>
          <a:lstStyle/>
          <a:p>
            <a:r>
              <a:rPr lang="nl-NL" b="1" smtClean="0">
                <a:latin typeface="Times New Roman" pitchFamily="18" charset="0"/>
                <a:cs typeface="Times New Roman" pitchFamily="18" charset="0"/>
              </a:rPr>
              <a:t>1. CHUẨN BỊ THIẾT BỊ TRÌNH CHIẾU</a:t>
            </a:r>
            <a:endParaRPr lang="en-US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nl-NL">
                <a:latin typeface="Times New Roman" pitchFamily="18" charset="0"/>
                <a:cs typeface="Times New Roman" pitchFamily="18" charset="0"/>
              </a:rPr>
              <a:t>Em có thể dùng máy tính để bàn hoặc máy tính xách tay để thuyết trình trước một nhóm người.</a:t>
            </a:r>
            <a:endParaRPr lang="en-US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nl-NL">
                <a:latin typeface="Times New Roman" pitchFamily="18" charset="0"/>
                <a:cs typeface="Times New Roman" pitchFamily="18" charset="0"/>
              </a:rPr>
              <a:t>- Nếu số người nghe nhiều hơn, em cần phóng to nội dung trình chiếu, khi đó em cần sử dụng máy chiếu kết nối với máy tính. Thầy/cô giáo sẽ giúp em thực hiện công việc này.</a:t>
            </a:r>
            <a:endParaRPr lang="en-US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894306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3449" y="10"/>
            <a:ext cx="10515600" cy="830629"/>
          </a:xfrm>
        </p:spPr>
        <p:txBody>
          <a:bodyPr/>
          <a:lstStyle/>
          <a:p>
            <a:pPr algn="r"/>
            <a:r>
              <a:rPr lang="en-US" b="1" smtClean="0">
                <a:solidFill>
                  <a:srgbClr val="FF0000"/>
                </a:solidFill>
              </a:rPr>
              <a:t>A </a:t>
            </a:r>
            <a:r>
              <a:rPr lang="en-US" b="1" dirty="0" smtClean="0">
                <a:solidFill>
                  <a:srgbClr val="FF0000"/>
                </a:solidFill>
              </a:rPr>
              <a:t>- HOẠT ĐỘNG CƠ BẢN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2926" y="1097279"/>
            <a:ext cx="11710737" cy="533165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1" smtClean="0">
                <a:latin typeface="Times New Roman" pitchFamily="18" charset="0"/>
                <a:cs typeface="Times New Roman" pitchFamily="18" charset="0"/>
              </a:rPr>
              <a:t>ĐỂ THUYẾT  TRÌNH BÀI </a:t>
            </a:r>
            <a:r>
              <a:rPr lang="en-US" b="1" smtClean="0">
                <a:latin typeface="Times New Roman" pitchFamily="18" charset="0"/>
                <a:cs typeface="Times New Roman" pitchFamily="18" charset="0"/>
              </a:rPr>
              <a:t>TRÌNH CHIẾU CẦN THIẾT BỊ:</a:t>
            </a:r>
            <a:endParaRPr lang="en-US" sz="40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Pentagon 5"/>
          <p:cNvSpPr/>
          <p:nvPr/>
        </p:nvSpPr>
        <p:spPr>
          <a:xfrm>
            <a:off x="581465" y="2124085"/>
            <a:ext cx="6189784" cy="839670"/>
          </a:xfrm>
          <a:prstGeom prst="homePlate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Máy</a:t>
            </a:r>
            <a:r>
              <a:rPr lang="en-US" sz="44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chiếu</a:t>
            </a:r>
            <a:endParaRPr lang="en-US" sz="4400" b="1" dirty="0" smtClean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16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7" name="Pentagon 6"/>
          <p:cNvSpPr/>
          <p:nvPr/>
        </p:nvSpPr>
        <p:spPr>
          <a:xfrm>
            <a:off x="1567375" y="3143679"/>
            <a:ext cx="6189784" cy="839670"/>
          </a:xfrm>
          <a:prstGeom prst="homePlat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Màn</a:t>
            </a:r>
            <a:r>
              <a:rPr lang="en-US" sz="44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chiếu</a:t>
            </a:r>
            <a:endParaRPr lang="en-US" sz="4400" b="1" dirty="0" smtClean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16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8" name="Pentagon 7"/>
          <p:cNvSpPr/>
          <p:nvPr/>
        </p:nvSpPr>
        <p:spPr>
          <a:xfrm>
            <a:off x="2649415" y="4143490"/>
            <a:ext cx="6189784" cy="839670"/>
          </a:xfrm>
          <a:prstGeom prst="homePlat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Máy</a:t>
            </a:r>
            <a:r>
              <a:rPr lang="en-US" sz="44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endParaRPr lang="en-US" sz="4400" b="1" dirty="0" smtClean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16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9" name="Pentagon 8"/>
          <p:cNvSpPr/>
          <p:nvPr/>
        </p:nvSpPr>
        <p:spPr>
          <a:xfrm>
            <a:off x="4107767" y="5136584"/>
            <a:ext cx="6189784" cy="839670"/>
          </a:xfrm>
          <a:prstGeom prst="homePlate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44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44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chiếu</a:t>
            </a:r>
            <a:endParaRPr lang="en-US" sz="4400" b="1" dirty="0" smtClean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16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3773511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8397" y="244827"/>
            <a:ext cx="10515600" cy="99041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b="1" dirty="0" smtClean="0"/>
              <a:t>MÁY CHIẾU</a:t>
            </a:r>
            <a:endParaRPr lang="en-US" sz="44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03800"/>
            <a:ext cx="4559105" cy="455910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2809" y="641178"/>
            <a:ext cx="4613275" cy="278153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0063" y="3931584"/>
            <a:ext cx="5300987" cy="278870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8268" y="3219700"/>
            <a:ext cx="3638300" cy="3638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5006468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86840" y="238516"/>
            <a:ext cx="10515600" cy="760290"/>
          </a:xfrm>
        </p:spPr>
        <p:txBody>
          <a:bodyPr>
            <a:normAutofit fontScale="90000"/>
          </a:bodyPr>
          <a:lstStyle/>
          <a:p>
            <a:pPr algn="r"/>
            <a:r>
              <a:rPr lang="en-US" b="1" dirty="0" smtClean="0">
                <a:solidFill>
                  <a:srgbClr val="FF0000"/>
                </a:solidFill>
              </a:rPr>
              <a:t>A - HOẠT ĐỘNG CƠ BẢN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8397" y="998806"/>
            <a:ext cx="1051560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b="1" dirty="0" smtClean="0"/>
              <a:t>MÀN CHIẾU</a:t>
            </a:r>
            <a:endParaRPr lang="en-US" sz="4400" b="1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453" y="1633172"/>
            <a:ext cx="5619751" cy="485775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6200" y="2011354"/>
            <a:ext cx="4738821" cy="4099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159662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86840" y="238516"/>
            <a:ext cx="10515600" cy="760290"/>
          </a:xfrm>
        </p:spPr>
        <p:txBody>
          <a:bodyPr>
            <a:normAutofit fontScale="90000"/>
          </a:bodyPr>
          <a:lstStyle/>
          <a:p>
            <a:pPr algn="r"/>
            <a:r>
              <a:rPr lang="en-US" b="1" dirty="0" smtClean="0">
                <a:solidFill>
                  <a:srgbClr val="FF0000"/>
                </a:solidFill>
              </a:rPr>
              <a:t>A - HOẠT ĐỘNG CƠ BẢN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8397" y="998806"/>
            <a:ext cx="1051560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b="1" dirty="0" smtClean="0"/>
              <a:t>MÁY TÍNH</a:t>
            </a:r>
            <a:endParaRPr lang="en-US" sz="44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272" y="1741205"/>
            <a:ext cx="5116805" cy="511680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4055" y="2317872"/>
            <a:ext cx="6457951" cy="3629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023798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86840" y="238516"/>
            <a:ext cx="10515600" cy="760290"/>
          </a:xfrm>
        </p:spPr>
        <p:txBody>
          <a:bodyPr>
            <a:normAutofit fontScale="90000"/>
          </a:bodyPr>
          <a:lstStyle/>
          <a:p>
            <a:pPr algn="r"/>
            <a:r>
              <a:rPr lang="en-US" b="1" dirty="0" smtClean="0">
                <a:solidFill>
                  <a:srgbClr val="FF0000"/>
                </a:solidFill>
              </a:rPr>
              <a:t>A - HOẠT ĐỘNG CƠ BẢN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8397" y="998806"/>
            <a:ext cx="1051560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b="1" dirty="0" smtClean="0"/>
              <a:t>BÀI TRÌNH CHIẾU</a:t>
            </a:r>
            <a:endParaRPr lang="en-US" sz="4400" b="1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1239" y="1565421"/>
            <a:ext cx="8255000" cy="431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4696038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1"/>
            <a:ext cx="10515600" cy="856962"/>
          </a:xfrm>
        </p:spPr>
        <p:txBody>
          <a:bodyPr/>
          <a:lstStyle/>
          <a:p>
            <a:pPr algn="r"/>
            <a:r>
              <a:rPr lang="en-US" b="1" dirty="0" smtClean="0">
                <a:solidFill>
                  <a:srgbClr val="FF0000"/>
                </a:solidFill>
              </a:rPr>
              <a:t>A - HOẠT ĐỘNG CƠ BẢN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7022" y="1135332"/>
            <a:ext cx="9374945" cy="5722673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b="1" smtClean="0"/>
              <a:t>2. THAO </a:t>
            </a:r>
            <a:r>
              <a:rPr lang="en-US" b="1" dirty="0" smtClean="0"/>
              <a:t>TÁC TRÌNH CHIẾU</a:t>
            </a:r>
          </a:p>
          <a:p>
            <a:pPr marL="0" indent="0">
              <a:buNone/>
            </a:pPr>
            <a:r>
              <a:rPr lang="en-US" b="1" dirty="0" err="1" smtClean="0"/>
              <a:t>Em</a:t>
            </a:r>
            <a:r>
              <a:rPr lang="en-US" b="1" dirty="0" smtClean="0"/>
              <a:t> </a:t>
            </a:r>
            <a:r>
              <a:rPr lang="en-US" b="1" dirty="0" err="1" smtClean="0"/>
              <a:t>mở</a:t>
            </a:r>
            <a:r>
              <a:rPr lang="en-US" b="1" dirty="0" smtClean="0"/>
              <a:t> </a:t>
            </a:r>
            <a:r>
              <a:rPr lang="en-US" b="1" dirty="0" err="1" smtClean="0"/>
              <a:t>bài</a:t>
            </a:r>
            <a:r>
              <a:rPr lang="en-US" b="1" dirty="0" smtClean="0"/>
              <a:t> </a:t>
            </a:r>
            <a:r>
              <a:rPr lang="en-US" b="1" dirty="0" err="1" smtClean="0"/>
              <a:t>trình</a:t>
            </a:r>
            <a:r>
              <a:rPr lang="en-US" b="1" dirty="0" smtClean="0"/>
              <a:t> </a:t>
            </a:r>
            <a:r>
              <a:rPr lang="en-US" b="1" dirty="0" err="1" smtClean="0"/>
              <a:t>chiếu</a:t>
            </a:r>
            <a:r>
              <a:rPr lang="en-US" b="1" dirty="0" smtClean="0"/>
              <a:t> </a:t>
            </a:r>
            <a:r>
              <a:rPr lang="en-US" b="1" dirty="0" err="1" smtClean="0"/>
              <a:t>sẵn</a:t>
            </a:r>
            <a:r>
              <a:rPr lang="en-US" b="1" dirty="0" smtClean="0"/>
              <a:t> </a:t>
            </a:r>
            <a:r>
              <a:rPr lang="en-US" b="1" dirty="0" err="1" smtClean="0"/>
              <a:t>có</a:t>
            </a:r>
            <a:r>
              <a:rPr lang="en-US" b="1" dirty="0" smtClean="0"/>
              <a:t> </a:t>
            </a:r>
            <a:r>
              <a:rPr lang="en-US" b="1" dirty="0" err="1" smtClean="0"/>
              <a:t>rồi</a:t>
            </a:r>
            <a:r>
              <a:rPr lang="en-US" b="1" dirty="0" smtClean="0"/>
              <a:t> </a:t>
            </a:r>
            <a:r>
              <a:rPr lang="en-US" b="1" dirty="0" err="1" smtClean="0"/>
              <a:t>thực</a:t>
            </a:r>
            <a:r>
              <a:rPr lang="en-US" b="1" dirty="0" smtClean="0"/>
              <a:t> </a:t>
            </a:r>
            <a:r>
              <a:rPr lang="en-US" b="1" dirty="0" err="1" smtClean="0"/>
              <a:t>hiện</a:t>
            </a:r>
            <a:r>
              <a:rPr lang="en-US" b="1" dirty="0" smtClean="0"/>
              <a:t> </a:t>
            </a:r>
            <a:r>
              <a:rPr lang="en-US" b="1" dirty="0" err="1" smtClean="0"/>
              <a:t>theo</a:t>
            </a:r>
            <a:r>
              <a:rPr lang="en-US" b="1" dirty="0" smtClean="0"/>
              <a:t> </a:t>
            </a:r>
            <a:r>
              <a:rPr lang="en-US" b="1" dirty="0" err="1" smtClean="0"/>
              <a:t>những</a:t>
            </a:r>
            <a:r>
              <a:rPr lang="en-US" b="1" dirty="0" smtClean="0"/>
              <a:t> </a:t>
            </a:r>
            <a:r>
              <a:rPr lang="en-US" b="1" dirty="0" err="1" smtClean="0"/>
              <a:t>bước</a:t>
            </a:r>
            <a:r>
              <a:rPr lang="en-US" b="1" dirty="0" smtClean="0"/>
              <a:t> </a:t>
            </a:r>
            <a:r>
              <a:rPr lang="en-US" b="1" dirty="0" err="1" smtClean="0"/>
              <a:t>sau</a:t>
            </a:r>
            <a:r>
              <a:rPr lang="en-US" b="1" dirty="0" smtClean="0"/>
              <a:t>:</a:t>
            </a:r>
          </a:p>
          <a:p>
            <a:pPr marL="0" indent="0">
              <a:buNone/>
            </a:pPr>
            <a:r>
              <a:rPr lang="en-US" b="1" u="sng" dirty="0" err="1" smtClean="0">
                <a:solidFill>
                  <a:srgbClr val="FF0000"/>
                </a:solidFill>
              </a:rPr>
              <a:t>Cách</a:t>
            </a:r>
            <a:r>
              <a:rPr lang="en-US" b="1" u="sng" dirty="0" smtClean="0">
                <a:solidFill>
                  <a:srgbClr val="FF0000"/>
                </a:solidFill>
              </a:rPr>
              <a:t> 1:</a:t>
            </a:r>
          </a:p>
          <a:p>
            <a:pPr>
              <a:buFont typeface="Webdings" panose="05030102010509060703" pitchFamily="18" charset="2"/>
              <a:buChar char="ö"/>
            </a:pPr>
            <a:r>
              <a:rPr lang="en-US" dirty="0" err="1" smtClean="0"/>
              <a:t>Bước</a:t>
            </a:r>
            <a:r>
              <a:rPr lang="en-US" dirty="0" smtClean="0"/>
              <a:t> 1: </a:t>
            </a:r>
            <a:r>
              <a:rPr lang="en-US" dirty="0" err="1" smtClean="0"/>
              <a:t>Chọn</a:t>
            </a:r>
            <a:r>
              <a:rPr lang="en-US" dirty="0" smtClean="0"/>
              <a:t> </a:t>
            </a:r>
            <a:r>
              <a:rPr lang="en-US" dirty="0" err="1" smtClean="0"/>
              <a:t>thẻ</a:t>
            </a:r>
            <a:r>
              <a:rPr lang="en-US" dirty="0" smtClean="0"/>
              <a:t> </a:t>
            </a:r>
            <a:r>
              <a:rPr lang="en-US" b="1" dirty="0" smtClean="0"/>
              <a:t>Slide Show</a:t>
            </a:r>
            <a:r>
              <a:rPr lang="en-US" dirty="0" smtClean="0"/>
              <a:t>.</a:t>
            </a:r>
          </a:p>
          <a:p>
            <a:pPr>
              <a:buFont typeface="Webdings" panose="05030102010509060703" pitchFamily="18" charset="2"/>
              <a:buChar char="ö"/>
            </a:pPr>
            <a:r>
              <a:rPr lang="en-US" dirty="0" err="1" smtClean="0"/>
              <a:t>Bước</a:t>
            </a:r>
            <a:r>
              <a:rPr lang="en-US" dirty="0" smtClean="0"/>
              <a:t> 2: </a:t>
            </a:r>
            <a:r>
              <a:rPr lang="en-US" dirty="0" err="1" smtClean="0"/>
              <a:t>Chọn</a:t>
            </a:r>
            <a:r>
              <a:rPr lang="en-US" dirty="0" smtClean="0"/>
              <a:t> </a:t>
            </a:r>
            <a:r>
              <a:rPr lang="en-US" b="1" dirty="0" smtClean="0"/>
              <a:t>From</a:t>
            </a:r>
            <a:r>
              <a:rPr lang="en-US" dirty="0" smtClean="0"/>
              <a:t> </a:t>
            </a:r>
            <a:r>
              <a:rPr lang="en-US" b="1" dirty="0" smtClean="0"/>
              <a:t>Beginning</a:t>
            </a:r>
            <a:r>
              <a:rPr lang="en-US" dirty="0" smtClean="0"/>
              <a:t>.</a:t>
            </a:r>
          </a:p>
          <a:p>
            <a:pPr>
              <a:buFont typeface="Webdings" panose="05030102010509060703" pitchFamily="18" charset="2"/>
              <a:buChar char="ö"/>
            </a:pPr>
            <a:r>
              <a:rPr lang="en-US" dirty="0" err="1" smtClean="0"/>
              <a:t>Bước</a:t>
            </a:r>
            <a:r>
              <a:rPr lang="en-US" dirty="0" smtClean="0"/>
              <a:t> 3: </a:t>
            </a:r>
            <a:r>
              <a:rPr lang="en-US" dirty="0" err="1" smtClean="0"/>
              <a:t>Nhấn</a:t>
            </a:r>
            <a:r>
              <a:rPr lang="en-US" dirty="0" smtClean="0"/>
              <a:t> </a:t>
            </a:r>
            <a:r>
              <a:rPr lang="en-US" dirty="0" err="1" smtClean="0"/>
              <a:t>phím</a:t>
            </a:r>
            <a:r>
              <a:rPr lang="en-US" dirty="0" smtClean="0"/>
              <a:t>        </a:t>
            </a:r>
            <a:r>
              <a:rPr lang="en-US" dirty="0" err="1" smtClean="0"/>
              <a:t>để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err="1" smtClean="0"/>
              <a:t>chuyển</a:t>
            </a:r>
            <a:r>
              <a:rPr lang="en-US" dirty="0" smtClean="0"/>
              <a:t> </a:t>
            </a:r>
            <a:r>
              <a:rPr lang="en-US" dirty="0" err="1" smtClean="0"/>
              <a:t>trang</a:t>
            </a:r>
            <a:r>
              <a:rPr lang="en-US" dirty="0" smtClean="0"/>
              <a:t> </a:t>
            </a:r>
            <a:r>
              <a:rPr lang="en-US" dirty="0" err="1" smtClean="0"/>
              <a:t>sau</a:t>
            </a:r>
            <a:r>
              <a:rPr lang="en-US" dirty="0" smtClean="0"/>
              <a:t>, </a:t>
            </a:r>
            <a:r>
              <a:rPr lang="en-US" dirty="0" err="1" smtClean="0"/>
              <a:t>nhấn</a:t>
            </a:r>
            <a:r>
              <a:rPr lang="en-US" dirty="0" smtClean="0"/>
              <a:t> </a:t>
            </a:r>
            <a:r>
              <a:rPr lang="en-US" dirty="0" err="1" smtClean="0"/>
              <a:t>phím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err="1" smtClean="0"/>
              <a:t>lùi</a:t>
            </a:r>
            <a:r>
              <a:rPr lang="en-US" dirty="0" smtClean="0"/>
              <a:t> </a:t>
            </a:r>
            <a:r>
              <a:rPr lang="en-US" dirty="0" err="1" smtClean="0"/>
              <a:t>lại</a:t>
            </a:r>
            <a:r>
              <a:rPr lang="en-US" dirty="0" smtClean="0"/>
              <a:t> </a:t>
            </a:r>
            <a:r>
              <a:rPr lang="en-US" dirty="0" err="1" smtClean="0"/>
              <a:t>trang</a:t>
            </a:r>
            <a:r>
              <a:rPr lang="en-US" dirty="0" smtClean="0"/>
              <a:t> </a:t>
            </a:r>
            <a:r>
              <a:rPr lang="en-US" dirty="0" err="1" smtClean="0"/>
              <a:t>trước</a:t>
            </a:r>
            <a:r>
              <a:rPr lang="en-US" dirty="0" smtClean="0"/>
              <a:t>.</a:t>
            </a:r>
          </a:p>
          <a:p>
            <a:pPr>
              <a:lnSpc>
                <a:spcPct val="100000"/>
              </a:lnSpc>
              <a:buFont typeface="Webdings" panose="05030102010509060703" pitchFamily="18" charset="2"/>
              <a:buChar char="ö"/>
            </a:pPr>
            <a:r>
              <a:rPr lang="en-US" dirty="0" err="1"/>
              <a:t>Bước</a:t>
            </a:r>
            <a:r>
              <a:rPr lang="en-US" dirty="0"/>
              <a:t> </a:t>
            </a:r>
            <a:r>
              <a:rPr lang="en-US" dirty="0" smtClean="0"/>
              <a:t>4: </a:t>
            </a:r>
            <a:r>
              <a:rPr lang="en-US" dirty="0" err="1"/>
              <a:t>Nhấn</a:t>
            </a:r>
            <a:r>
              <a:rPr lang="en-US" dirty="0"/>
              <a:t> </a:t>
            </a:r>
            <a:r>
              <a:rPr lang="en-US" dirty="0" err="1"/>
              <a:t>phím</a:t>
            </a:r>
            <a:r>
              <a:rPr lang="en-US" dirty="0"/>
              <a:t> </a:t>
            </a:r>
            <a:r>
              <a:rPr lang="en-US" b="1" dirty="0"/>
              <a:t>ESC</a:t>
            </a:r>
            <a:r>
              <a:rPr lang="en-US" dirty="0"/>
              <a:t> </a:t>
            </a:r>
            <a:r>
              <a:rPr lang="en-US" dirty="0" err="1" smtClean="0"/>
              <a:t>để</a:t>
            </a:r>
            <a:r>
              <a:rPr lang="en-US" dirty="0" smtClean="0"/>
              <a:t> </a:t>
            </a:r>
            <a:r>
              <a:rPr lang="en-US" dirty="0" err="1"/>
              <a:t>tắt</a:t>
            </a:r>
            <a:r>
              <a:rPr lang="en-US" dirty="0"/>
              <a:t> </a:t>
            </a:r>
            <a:endParaRPr lang="en-US" dirty="0" smtClean="0"/>
          </a:p>
          <a:p>
            <a:pPr marL="0" indent="0">
              <a:lnSpc>
                <a:spcPct val="100000"/>
              </a:lnSpc>
              <a:buNone/>
            </a:pPr>
            <a:r>
              <a:rPr lang="en-US" dirty="0" err="1" smtClean="0"/>
              <a:t>chế</a:t>
            </a:r>
            <a:r>
              <a:rPr lang="en-US" dirty="0" smtClean="0"/>
              <a:t> </a:t>
            </a:r>
            <a:r>
              <a:rPr lang="en-US" dirty="0" err="1"/>
              <a:t>độ</a:t>
            </a:r>
            <a:r>
              <a:rPr lang="en-US" dirty="0"/>
              <a:t> </a:t>
            </a:r>
            <a:r>
              <a:rPr lang="en-US" dirty="0" err="1"/>
              <a:t>trình</a:t>
            </a:r>
            <a:r>
              <a:rPr lang="en-US" dirty="0"/>
              <a:t> </a:t>
            </a:r>
            <a:r>
              <a:rPr lang="en-US" dirty="0" err="1"/>
              <a:t>chiếu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2620" y="2293040"/>
            <a:ext cx="6630325" cy="3096057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0044333" y="2391518"/>
            <a:ext cx="1069144" cy="450167"/>
          </a:xfrm>
          <a:prstGeom prst="rect">
            <a:avLst/>
          </a:prstGeom>
          <a:noFill/>
          <a:ln w="762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722625" y="2729141"/>
            <a:ext cx="650047" cy="787791"/>
          </a:xfrm>
          <a:prstGeom prst="rect">
            <a:avLst/>
          </a:prstGeom>
          <a:noFill/>
          <a:ln w="7620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6797" y="2652665"/>
            <a:ext cx="4786683" cy="323339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4351" y="4141913"/>
            <a:ext cx="428571" cy="457143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4351" y="4626201"/>
            <a:ext cx="523811" cy="466667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9298745" y="4233296"/>
            <a:ext cx="1535947" cy="1351853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692737" y="4183609"/>
            <a:ext cx="1535947" cy="1351853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Arrow 11"/>
          <p:cNvSpPr/>
          <p:nvPr/>
        </p:nvSpPr>
        <p:spPr>
          <a:xfrm>
            <a:off x="11149142" y="5886055"/>
            <a:ext cx="1042857" cy="97194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smtClean="0"/>
              <a:t>Nhắc lại, TH</a:t>
            </a:r>
            <a:endParaRPr lang="en-US" sz="1600" b="1"/>
          </a:p>
        </p:txBody>
      </p:sp>
    </p:spTree>
    <p:extLst>
      <p:ext uri="{BB962C8B-B14F-4D97-AF65-F5344CB8AC3E}">
        <p14:creationId xmlns:p14="http://schemas.microsoft.com/office/powerpoint/2010/main" val="2973681316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9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00"/>
                            </p:stCondLst>
                            <p:childTnLst>
                              <p:par>
                                <p:cTn id="7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10" grpId="0" animBg="1"/>
      <p:bldP spid="11" grpId="0" animBg="1"/>
      <p:bldP spid="1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14975" y="13433"/>
            <a:ext cx="10515600" cy="788426"/>
          </a:xfrm>
        </p:spPr>
        <p:txBody>
          <a:bodyPr/>
          <a:lstStyle/>
          <a:p>
            <a:pPr algn="r"/>
            <a:r>
              <a:rPr lang="en-US" b="1" dirty="0" smtClean="0">
                <a:solidFill>
                  <a:srgbClr val="FF0000"/>
                </a:solidFill>
              </a:rPr>
              <a:t>A - HOẠT ĐỘNG CƠ BẢN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67503"/>
            <a:ext cx="10515600" cy="539110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1" smtClean="0"/>
              <a:t>2. THAO </a:t>
            </a:r>
            <a:r>
              <a:rPr lang="en-US" b="1" dirty="0" smtClean="0"/>
              <a:t>TÁC TRÌNH CHIẾU</a:t>
            </a:r>
          </a:p>
          <a:p>
            <a:pPr marL="0" indent="0">
              <a:buNone/>
            </a:pPr>
            <a:r>
              <a:rPr lang="en-US" b="1" u="sng" dirty="0" err="1" smtClean="0">
                <a:solidFill>
                  <a:srgbClr val="FF0000"/>
                </a:solidFill>
              </a:rPr>
              <a:t>Cách</a:t>
            </a:r>
            <a:r>
              <a:rPr lang="en-US" b="1" u="sng" dirty="0" smtClean="0">
                <a:solidFill>
                  <a:srgbClr val="FF0000"/>
                </a:solidFill>
              </a:rPr>
              <a:t> 2: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"/>
            </a:pPr>
            <a:r>
              <a:rPr lang="en-US" sz="3200" dirty="0" err="1" smtClean="0"/>
              <a:t>Bước</a:t>
            </a:r>
            <a:r>
              <a:rPr lang="en-US" sz="3200" dirty="0" smtClean="0"/>
              <a:t> 1: </a:t>
            </a:r>
            <a:r>
              <a:rPr lang="en-US" sz="3200" dirty="0" err="1" smtClean="0"/>
              <a:t>Nhấn</a:t>
            </a:r>
            <a:r>
              <a:rPr lang="en-US" sz="3200" dirty="0" smtClean="0"/>
              <a:t> </a:t>
            </a:r>
            <a:r>
              <a:rPr lang="en-US" sz="3200" dirty="0" err="1" smtClean="0"/>
              <a:t>phím</a:t>
            </a:r>
            <a:r>
              <a:rPr lang="en-US" sz="3200" dirty="0" smtClean="0"/>
              <a:t> </a:t>
            </a:r>
            <a:r>
              <a:rPr lang="en-US" sz="3200" b="1" dirty="0" smtClean="0"/>
              <a:t>F5</a:t>
            </a:r>
            <a:r>
              <a:rPr lang="en-US" sz="3200" dirty="0" smtClean="0"/>
              <a:t>.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"/>
            </a:pPr>
            <a:r>
              <a:rPr lang="en-US" sz="3200" dirty="0" err="1" smtClean="0"/>
              <a:t>Bước</a:t>
            </a:r>
            <a:r>
              <a:rPr lang="en-US" sz="3200" dirty="0" smtClean="0"/>
              <a:t> 2: </a:t>
            </a:r>
            <a:r>
              <a:rPr lang="en-US" sz="3200" dirty="0" err="1" smtClean="0"/>
              <a:t>Nháy</a:t>
            </a:r>
            <a:r>
              <a:rPr lang="en-US" sz="3200" dirty="0" smtClean="0"/>
              <a:t> </a:t>
            </a:r>
            <a:r>
              <a:rPr lang="en-US" sz="3200" dirty="0" err="1" smtClean="0"/>
              <a:t>nút</a:t>
            </a:r>
            <a:r>
              <a:rPr lang="en-US" sz="3200" dirty="0" smtClean="0"/>
              <a:t> </a:t>
            </a:r>
            <a:r>
              <a:rPr lang="en-US" sz="3200" dirty="0" err="1" smtClean="0"/>
              <a:t>trái</a:t>
            </a:r>
            <a:r>
              <a:rPr lang="en-US" sz="3200" dirty="0" smtClean="0"/>
              <a:t> </a:t>
            </a:r>
            <a:r>
              <a:rPr lang="en-US" sz="3200" dirty="0" err="1" smtClean="0"/>
              <a:t>chuột</a:t>
            </a:r>
            <a:r>
              <a:rPr lang="en-US" sz="3200" dirty="0" smtClean="0"/>
              <a:t>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3200" dirty="0" err="1" smtClean="0"/>
              <a:t>để</a:t>
            </a:r>
            <a:r>
              <a:rPr lang="en-US" sz="3200" dirty="0" smtClean="0"/>
              <a:t> </a:t>
            </a:r>
            <a:r>
              <a:rPr lang="en-US" sz="3200" dirty="0" err="1" smtClean="0"/>
              <a:t>chuyển</a:t>
            </a:r>
            <a:r>
              <a:rPr lang="en-US" sz="3200" dirty="0" smtClean="0"/>
              <a:t> </a:t>
            </a:r>
            <a:r>
              <a:rPr lang="en-US" sz="3200" dirty="0" err="1" smtClean="0"/>
              <a:t>trang</a:t>
            </a:r>
            <a:r>
              <a:rPr lang="en-US" sz="3200" dirty="0" smtClean="0"/>
              <a:t>. 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J"/>
            </a:pPr>
            <a:r>
              <a:rPr lang="en-US" sz="3200" dirty="0" err="1" smtClean="0"/>
              <a:t>Bước</a:t>
            </a:r>
            <a:r>
              <a:rPr lang="en-US" sz="3200" dirty="0" smtClean="0"/>
              <a:t> 3: </a:t>
            </a:r>
            <a:r>
              <a:rPr lang="en-US" sz="3200" dirty="0" err="1" smtClean="0"/>
              <a:t>Nhấn</a:t>
            </a:r>
            <a:r>
              <a:rPr lang="en-US" sz="3200" dirty="0" smtClean="0"/>
              <a:t> </a:t>
            </a:r>
            <a:r>
              <a:rPr lang="en-US" sz="3200" dirty="0" err="1" smtClean="0"/>
              <a:t>phím</a:t>
            </a:r>
            <a:r>
              <a:rPr lang="en-US" sz="3200" dirty="0" smtClean="0"/>
              <a:t> </a:t>
            </a:r>
            <a:r>
              <a:rPr lang="en-US" sz="3200" b="1" dirty="0" smtClean="0"/>
              <a:t>ESC</a:t>
            </a:r>
            <a:r>
              <a:rPr lang="en-US" sz="3200" dirty="0" smtClean="0"/>
              <a:t>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3200" dirty="0" err="1" smtClean="0"/>
              <a:t>để</a:t>
            </a:r>
            <a:r>
              <a:rPr lang="en-US" sz="3200" dirty="0" smtClean="0"/>
              <a:t> </a:t>
            </a:r>
            <a:r>
              <a:rPr lang="en-US" sz="3200" dirty="0" err="1" smtClean="0"/>
              <a:t>tắt</a:t>
            </a:r>
            <a:r>
              <a:rPr lang="en-US" sz="3200" dirty="0" smtClean="0"/>
              <a:t> </a:t>
            </a:r>
            <a:r>
              <a:rPr lang="en-US" sz="3200" dirty="0" err="1" smtClean="0"/>
              <a:t>chế</a:t>
            </a:r>
            <a:r>
              <a:rPr lang="en-US" sz="3200" dirty="0" smtClean="0"/>
              <a:t> </a:t>
            </a:r>
            <a:r>
              <a:rPr lang="en-US" sz="3200" dirty="0" err="1" smtClean="0"/>
              <a:t>độ</a:t>
            </a:r>
            <a:r>
              <a:rPr lang="en-US" sz="3200" dirty="0" smtClean="0"/>
              <a:t> </a:t>
            </a:r>
            <a:r>
              <a:rPr lang="en-US" sz="3200" dirty="0" err="1" smtClean="0"/>
              <a:t>trình</a:t>
            </a:r>
            <a:r>
              <a:rPr lang="en-US" sz="3200" dirty="0" smtClean="0"/>
              <a:t> </a:t>
            </a:r>
            <a:r>
              <a:rPr lang="en-US" sz="3200" dirty="0" err="1" smtClean="0"/>
              <a:t>chiếu</a:t>
            </a:r>
            <a:r>
              <a:rPr lang="en-US" sz="3200" dirty="0" smtClean="0"/>
              <a:t>.</a:t>
            </a:r>
          </a:p>
          <a:p>
            <a:pPr marL="0" indent="0">
              <a:lnSpc>
                <a:spcPct val="100000"/>
              </a:lnSpc>
              <a:buNone/>
            </a:pPr>
            <a:endParaRPr lang="en-US" b="1" dirty="0" smtClean="0"/>
          </a:p>
          <a:p>
            <a:pPr marL="0" indent="0">
              <a:buNone/>
            </a:pPr>
            <a:endParaRPr lang="en-US" b="1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2511" y="2378640"/>
            <a:ext cx="8120959" cy="2840473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7315199" y="2532183"/>
            <a:ext cx="548640" cy="450166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092505" y="2532183"/>
            <a:ext cx="548640" cy="450166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4513" y="1359714"/>
            <a:ext cx="3138121" cy="4238806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8763147" y="2396217"/>
            <a:ext cx="1057156" cy="1499798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Arrow 11"/>
          <p:cNvSpPr/>
          <p:nvPr/>
        </p:nvSpPr>
        <p:spPr>
          <a:xfrm>
            <a:off x="11149142" y="5886055"/>
            <a:ext cx="1042857" cy="97194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smtClean="0"/>
              <a:t>Nhắc lại, TH</a:t>
            </a:r>
            <a:endParaRPr lang="en-US" sz="1600" b="1"/>
          </a:p>
        </p:txBody>
      </p:sp>
    </p:spTree>
    <p:extLst>
      <p:ext uri="{BB962C8B-B14F-4D97-AF65-F5344CB8AC3E}">
        <p14:creationId xmlns:p14="http://schemas.microsoft.com/office/powerpoint/2010/main" val="102725921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10" grpId="0" animBg="1"/>
      <p:bldP spid="1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b="1" dirty="0" smtClean="0">
                <a:solidFill>
                  <a:srgbClr val="FF0000"/>
                </a:solidFill>
              </a:rPr>
              <a:t>A - HOẠT ĐỘNG CƠ BẢN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8927" y="1825625"/>
            <a:ext cx="11353801" cy="435133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GHI NHỚ</a:t>
            </a:r>
          </a:p>
          <a:p>
            <a:pPr>
              <a:buFontTx/>
              <a:buChar char="-"/>
            </a:pP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nhấn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phím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F5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chiếu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tiên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Tx/>
              <a:buChar char="-"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Nhấn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Shift + F5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bắt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chiếu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Tx/>
              <a:buChar char="-"/>
            </a:pP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Nhấn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ESC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tắt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chế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chiếu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vi-VN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11149142" y="5886055"/>
            <a:ext cx="1042857" cy="97194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smtClean="0"/>
              <a:t>Nhắc lại, TH</a:t>
            </a:r>
            <a:endParaRPr lang="en-US" sz="1600" b="1"/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5273" y="344468"/>
            <a:ext cx="10515600" cy="1378498"/>
          </a:xfrm>
        </p:spPr>
        <p:txBody>
          <a:bodyPr>
            <a:normAutofit/>
          </a:bodyPr>
          <a:lstStyle/>
          <a:p>
            <a:pPr algn="ctr"/>
            <a:r>
              <a:rPr lang="en-US" sz="72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CỦNG CỐ</a:t>
            </a:r>
            <a:endParaRPr lang="en-US" sz="7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61737" y="1843611"/>
            <a:ext cx="10515600" cy="4124052"/>
          </a:xfrm>
        </p:spPr>
        <p:txBody>
          <a:bodyPr/>
          <a:lstStyle/>
          <a:p>
            <a:pPr marL="0" indent="0">
              <a:buNone/>
            </a:pPr>
            <a:r>
              <a:rPr lang="en-US" sz="4000" b="1" smtClean="0">
                <a:latin typeface="Times New Roman" pitchFamily="18" charset="0"/>
                <a:cs typeface="Times New Roman" pitchFamily="18" charset="0"/>
              </a:rPr>
              <a:t>Để trình chiếu từ trang đầu tiên:</a:t>
            </a:r>
          </a:p>
          <a:p>
            <a:pPr marL="0" indent="0">
              <a:buNone/>
            </a:pPr>
            <a:endParaRPr lang="en-US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A.  F5               B.   Ctrl + F5         C.   Alt + F5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657726" y="3192379"/>
            <a:ext cx="529390" cy="641684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076984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5"/>
          <p:cNvSpPr txBox="1">
            <a:spLocks noChangeArrowheads="1"/>
          </p:cNvSpPr>
          <p:nvPr/>
        </p:nvSpPr>
        <p:spPr bwMode="auto">
          <a:xfrm>
            <a:off x="885019" y="209013"/>
            <a:ext cx="11620500" cy="78483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>
              <a:lnSpc>
                <a:spcPct val="150000"/>
              </a:lnSpc>
              <a:defRPr/>
            </a:pPr>
            <a:r>
              <a:rPr lang="en-US" sz="2800" b="1" u="none" kern="0">
                <a:latin typeface="Times New Roman" pitchFamily="18" charset="0"/>
                <a:ea typeface="+mj-ea"/>
                <a:cs typeface="Times New Roman" pitchFamily="18" charset="0"/>
              </a:rPr>
              <a:t>	</a:t>
            </a:r>
          </a:p>
          <a:p>
            <a:pPr eaLnBrk="0" hangingPunct="0">
              <a:lnSpc>
                <a:spcPct val="150000"/>
              </a:lnSpc>
              <a:defRPr/>
            </a:pPr>
            <a:r>
              <a:rPr lang="en-US" sz="2800" b="1" u="none" kern="0">
                <a:latin typeface="Times New Roman" pitchFamily="18" charset="0"/>
                <a:ea typeface="+mj-ea"/>
                <a:cs typeface="Times New Roman" pitchFamily="18" charset="0"/>
              </a:rPr>
              <a:t>	</a:t>
            </a:r>
            <a:endParaRPr lang="en-US" sz="2800" b="1" u="none" kern="0" smtClean="0"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>
              <a:lnSpc>
                <a:spcPct val="150000"/>
              </a:lnSpc>
              <a:defRPr/>
            </a:pPr>
            <a:r>
              <a:rPr lang="en-US" sz="2800" b="1" u="none" kern="0" smtClean="0">
                <a:latin typeface="Times New Roman" pitchFamily="18" charset="0"/>
                <a:ea typeface="+mj-ea"/>
                <a:cs typeface="Times New Roman" pitchFamily="18" charset="0"/>
              </a:rPr>
              <a:t>	</a:t>
            </a:r>
          </a:p>
          <a:p>
            <a:pPr>
              <a:lnSpc>
                <a:spcPct val="150000"/>
              </a:lnSpc>
              <a:defRPr/>
            </a:pPr>
            <a:r>
              <a:rPr lang="en-US" sz="2800" b="1" kern="0" smtClean="0">
                <a:latin typeface="Times New Roman" pitchFamily="18" charset="0"/>
                <a:ea typeface="+mj-ea"/>
                <a:cs typeface="Times New Roman" pitchFamily="18" charset="0"/>
              </a:rPr>
              <a:t>	</a:t>
            </a:r>
            <a:r>
              <a:rPr lang="en-US" sz="2800" b="1" u="none" kern="0" smtClean="0">
                <a:latin typeface="Times New Roman" pitchFamily="18" charset="0"/>
                <a:ea typeface="+mj-ea"/>
                <a:cs typeface="Times New Roman" pitchFamily="18" charset="0"/>
              </a:rPr>
              <a:t>A.				</a:t>
            </a:r>
            <a:r>
              <a:rPr lang="en-US" sz="2800" b="1" kern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kern="0" smtClean="0">
                <a:latin typeface="Times New Roman" pitchFamily="18" charset="0"/>
                <a:cs typeface="Times New Roman" pitchFamily="18" charset="0"/>
              </a:rPr>
              <a:t>               C</a:t>
            </a:r>
            <a:r>
              <a:rPr lang="en-US" sz="2800" b="1" kern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b="1" u="none" kern="0">
                <a:latin typeface="Times New Roman" pitchFamily="18" charset="0"/>
                <a:ea typeface="+mj-ea"/>
                <a:cs typeface="Times New Roman" pitchFamily="18" charset="0"/>
              </a:rPr>
              <a:t>			</a:t>
            </a:r>
            <a:endParaRPr lang="en-US" sz="2800" b="1" u="none" kern="0" smtClean="0"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eaLnBrk="0" hangingPunct="0">
              <a:lnSpc>
                <a:spcPct val="150000"/>
              </a:lnSpc>
              <a:defRPr/>
            </a:pPr>
            <a:r>
              <a:rPr lang="en-US" sz="2800" b="1" kern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eaLnBrk="0" hangingPunct="0">
              <a:lnSpc>
                <a:spcPct val="150000"/>
              </a:lnSpc>
              <a:defRPr/>
            </a:pPr>
            <a:endParaRPr lang="en-US" sz="2800" b="1" kern="0" smtClean="0"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lnSpc>
                <a:spcPct val="150000"/>
              </a:lnSpc>
              <a:defRPr/>
            </a:pPr>
            <a:r>
              <a:rPr lang="en-US" sz="2800" b="1" kern="0" smtClean="0">
                <a:latin typeface="Times New Roman" pitchFamily="18" charset="0"/>
                <a:cs typeface="Times New Roman" pitchFamily="18" charset="0"/>
              </a:rPr>
              <a:t>	B</a:t>
            </a:r>
            <a:r>
              <a:rPr lang="en-US" sz="2800" b="1" u="none" kern="0" smtClean="0">
                <a:latin typeface="Times New Roman" pitchFamily="18" charset="0"/>
                <a:cs typeface="Times New Roman" pitchFamily="18" charset="0"/>
              </a:rPr>
              <a:t>. 				</a:t>
            </a:r>
            <a:r>
              <a:rPr lang="en-US" sz="2800" b="1" u="none" kern="0" smtClean="0">
                <a:latin typeface="Times New Roman" pitchFamily="18" charset="0"/>
                <a:cs typeface="Times New Roman" pitchFamily="18" charset="0"/>
              </a:rPr>
              <a:t>                 D</a:t>
            </a:r>
            <a:r>
              <a:rPr lang="en-US" sz="2800" b="1" u="none" kern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b="1" u="none" kern="0"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eaLnBrk="0" hangingPunct="0">
              <a:lnSpc>
                <a:spcPct val="150000"/>
              </a:lnSpc>
              <a:defRPr/>
            </a:pPr>
            <a:r>
              <a:rPr lang="en-US" sz="2800" b="1" kern="0" smtClean="0">
                <a:latin typeface="Times New Roman" pitchFamily="18" charset="0"/>
                <a:ea typeface="+mj-ea"/>
                <a:cs typeface="Times New Roman" pitchFamily="18" charset="0"/>
              </a:rPr>
              <a:t>	</a:t>
            </a:r>
            <a:r>
              <a:rPr lang="en-US" sz="2800" b="1" u="none" kern="0">
                <a:latin typeface="Times New Roman" pitchFamily="18" charset="0"/>
                <a:ea typeface="+mj-ea"/>
                <a:cs typeface="Times New Roman" pitchFamily="18" charset="0"/>
              </a:rPr>
              <a:t>				</a:t>
            </a:r>
            <a:endParaRPr lang="en-US" sz="2800" b="1" u="none" kern="0" smtClean="0"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eaLnBrk="0" hangingPunct="0">
              <a:lnSpc>
                <a:spcPct val="150000"/>
              </a:lnSpc>
              <a:defRPr/>
            </a:pPr>
            <a:r>
              <a:rPr lang="en-US" sz="2800" b="1" u="none" kern="0" smtClean="0">
                <a:latin typeface="Times New Roman" pitchFamily="18" charset="0"/>
                <a:ea typeface="+mj-ea"/>
                <a:cs typeface="Times New Roman" pitchFamily="18" charset="0"/>
              </a:rPr>
              <a:t>	</a:t>
            </a:r>
            <a:endParaRPr lang="en-US" sz="2800" b="1" u="none" kern="0">
              <a:solidFill>
                <a:srgbClr val="00B050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eaLnBrk="0" hangingPunct="0">
              <a:lnSpc>
                <a:spcPct val="150000"/>
              </a:lnSpc>
              <a:defRPr/>
            </a:pPr>
            <a:r>
              <a:rPr lang="en-US" sz="2800" b="1" u="none" kern="0">
                <a:latin typeface="Times New Roman" pitchFamily="18" charset="0"/>
                <a:ea typeface="+mj-ea"/>
                <a:cs typeface="Times New Roman" pitchFamily="18" charset="0"/>
              </a:rPr>
              <a:t>	</a:t>
            </a:r>
          </a:p>
          <a:p>
            <a:pPr eaLnBrk="0" hangingPunct="0">
              <a:lnSpc>
                <a:spcPct val="150000"/>
              </a:lnSpc>
              <a:defRPr/>
            </a:pPr>
            <a:r>
              <a:rPr lang="en-US" sz="2800" b="1" u="none" kern="0">
                <a:latin typeface="Times New Roman" pitchFamily="18" charset="0"/>
                <a:ea typeface="+mj-ea"/>
                <a:cs typeface="Times New Roman" pitchFamily="18" charset="0"/>
              </a:rPr>
              <a:t>	</a:t>
            </a:r>
          </a:p>
          <a:p>
            <a:pPr eaLnBrk="0" hangingPunct="0">
              <a:lnSpc>
                <a:spcPct val="150000"/>
              </a:lnSpc>
              <a:defRPr/>
            </a:pPr>
            <a:r>
              <a:rPr lang="en-US" sz="2800" b="1" u="none" kern="0">
                <a:latin typeface="Times New Roman" pitchFamily="18" charset="0"/>
                <a:ea typeface="+mj-ea"/>
                <a:cs typeface="Times New Roman" pitchFamily="18" charset="0"/>
              </a:rPr>
              <a:t> 		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27611" y="636592"/>
            <a:ext cx="11684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>
              <a:defRPr/>
            </a:pPr>
            <a:r>
              <a:rPr lang="en-US" sz="3200" kern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Chọn </a:t>
            </a:r>
            <a:r>
              <a:rPr lang="en-US" sz="3200" kern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nút lệnh thêm mới trang trình chiếu?</a:t>
            </a:r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41601" y="1771648"/>
            <a:ext cx="2133601" cy="10364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00" y="1695448"/>
            <a:ext cx="22352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641600" y="3752848"/>
            <a:ext cx="2336800" cy="856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721600" y="3657600"/>
            <a:ext cx="2235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6" name="Oval 37"/>
          <p:cNvSpPr>
            <a:spLocks noChangeArrowheads="1"/>
          </p:cNvSpPr>
          <p:nvPr/>
        </p:nvSpPr>
        <p:spPr bwMode="auto">
          <a:xfrm>
            <a:off x="1727201" y="2362200"/>
            <a:ext cx="711201" cy="609600"/>
          </a:xfrm>
          <a:prstGeom prst="ellips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</p:spPr>
        <p:txBody>
          <a:bodyPr wrap="none" lIns="40522" tIns="20261" rIns="40522" bIns="20261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430072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5273" y="344468"/>
            <a:ext cx="10515600" cy="1378498"/>
          </a:xfrm>
        </p:spPr>
        <p:txBody>
          <a:bodyPr>
            <a:normAutofit/>
          </a:bodyPr>
          <a:lstStyle/>
          <a:p>
            <a:pPr algn="ctr"/>
            <a:r>
              <a:rPr lang="en-US" sz="72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CỦNG CỐ</a:t>
            </a:r>
            <a:endParaRPr lang="en-US" sz="7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61737" y="1843611"/>
            <a:ext cx="10515600" cy="4124052"/>
          </a:xfrm>
        </p:spPr>
        <p:txBody>
          <a:bodyPr/>
          <a:lstStyle/>
          <a:p>
            <a:pPr marL="0" indent="0">
              <a:buNone/>
            </a:pPr>
            <a:r>
              <a:rPr lang="en-US" sz="4000" b="1" smtClean="0">
                <a:latin typeface="Times New Roman" pitchFamily="18" charset="0"/>
                <a:cs typeface="Times New Roman" pitchFamily="18" charset="0"/>
              </a:rPr>
              <a:t>Để bắt đầu trình chiếu từ trang được chọn:</a:t>
            </a:r>
          </a:p>
          <a:p>
            <a:pPr marL="0" indent="0">
              <a:buNone/>
            </a:pPr>
            <a:endParaRPr lang="en-US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A.   Alt + F5               B.   Ctrl + F5         C.   Shift + F5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7363327" y="3144253"/>
            <a:ext cx="529390" cy="641684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261838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5273" y="344468"/>
            <a:ext cx="10515600" cy="1378498"/>
          </a:xfrm>
        </p:spPr>
        <p:txBody>
          <a:bodyPr>
            <a:normAutofit/>
          </a:bodyPr>
          <a:lstStyle/>
          <a:p>
            <a:pPr algn="ctr"/>
            <a:r>
              <a:rPr lang="en-US" sz="72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CỦNG CỐ</a:t>
            </a:r>
            <a:endParaRPr lang="en-US" sz="7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56674" y="1843611"/>
            <a:ext cx="11790947" cy="4124052"/>
          </a:xfrm>
        </p:spPr>
        <p:txBody>
          <a:bodyPr/>
          <a:lstStyle/>
          <a:p>
            <a:pPr marL="0" indent="0">
              <a:buNone/>
            </a:pPr>
            <a:r>
              <a:rPr lang="en-US" b="1" smtClean="0">
                <a:latin typeface="Times New Roman" pitchFamily="18" charset="0"/>
                <a:cs typeface="Times New Roman" pitchFamily="18" charset="0"/>
              </a:rPr>
              <a:t>Để chuyển tiếp trang trình chiếu đến trang sau </a:t>
            </a:r>
            <a:r>
              <a:rPr lang="en-US" b="1" smtClean="0">
                <a:latin typeface="Times New Roman" pitchFamily="18" charset="0"/>
                <a:cs typeface="Times New Roman" pitchFamily="18" charset="0"/>
              </a:rPr>
              <a:t> khi thuyết trình</a:t>
            </a:r>
            <a:r>
              <a:rPr lang="en-US" b="1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>
              <a:buNone/>
            </a:pPr>
            <a:endParaRPr lang="en-US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A.                      B.                        C.                        D. 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2855496" y="3015916"/>
            <a:ext cx="529390" cy="641684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9224210" y="3048001"/>
            <a:ext cx="818147" cy="529389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9400671" y="3288632"/>
            <a:ext cx="401053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3665614" y="3048001"/>
            <a:ext cx="818147" cy="529389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3890204" y="3288632"/>
            <a:ext cx="41709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6497053" y="3080085"/>
            <a:ext cx="818147" cy="529389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Arrow Connector 14"/>
          <p:cNvCxnSpPr/>
          <p:nvPr/>
        </p:nvCxnSpPr>
        <p:spPr>
          <a:xfrm flipH="1" flipV="1">
            <a:off x="6882065" y="3128212"/>
            <a:ext cx="13971" cy="28875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866271" y="3015916"/>
            <a:ext cx="818147" cy="529389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1267325" y="3080084"/>
            <a:ext cx="0" cy="3368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31125999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5273" y="344468"/>
            <a:ext cx="10515600" cy="1378498"/>
          </a:xfrm>
        </p:spPr>
        <p:txBody>
          <a:bodyPr>
            <a:normAutofit/>
          </a:bodyPr>
          <a:lstStyle/>
          <a:p>
            <a:pPr algn="ctr"/>
            <a:r>
              <a:rPr lang="en-US" sz="72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CỦNG CỐ</a:t>
            </a:r>
            <a:endParaRPr lang="en-US" sz="7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72716" y="1843611"/>
            <a:ext cx="11694695" cy="4124052"/>
          </a:xfrm>
        </p:spPr>
        <p:txBody>
          <a:bodyPr/>
          <a:lstStyle/>
          <a:p>
            <a:pPr marL="0" indent="0">
              <a:buNone/>
            </a:pPr>
            <a:r>
              <a:rPr lang="en-US" sz="3600" b="1" smtClean="0">
                <a:latin typeface="Times New Roman" pitchFamily="18" charset="0"/>
                <a:cs typeface="Times New Roman" pitchFamily="18" charset="0"/>
              </a:rPr>
              <a:t>Để lùi trang trình chiếu về trang trước khi thuyết trình:</a:t>
            </a:r>
          </a:p>
          <a:p>
            <a:pPr marL="0" indent="0">
              <a:buNone/>
            </a:pPr>
            <a:endParaRPr lang="en-US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A.                          B.                        C.                        D. 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8879301" y="3096128"/>
            <a:ext cx="529390" cy="641684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9729531" y="3144253"/>
            <a:ext cx="818147" cy="529389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9905992" y="3384884"/>
            <a:ext cx="401053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4186987" y="3144253"/>
            <a:ext cx="818147" cy="529389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4411577" y="3384884"/>
            <a:ext cx="41709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6914145" y="3144253"/>
            <a:ext cx="818147" cy="529389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Arrow Connector 14"/>
          <p:cNvCxnSpPr/>
          <p:nvPr/>
        </p:nvCxnSpPr>
        <p:spPr>
          <a:xfrm flipH="1" flipV="1">
            <a:off x="7299157" y="3192380"/>
            <a:ext cx="13971" cy="28875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818144" y="3112168"/>
            <a:ext cx="818147" cy="529389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1219198" y="3176336"/>
            <a:ext cx="0" cy="3368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46321826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Dặn dò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>
                <a:latin typeface="Times New Roman" pitchFamily="18" charset="0"/>
                <a:cs typeface="Times New Roman" pitchFamily="18" charset="0"/>
              </a:rPr>
              <a:t>Ôn lại nội dung bài học</a:t>
            </a:r>
          </a:p>
          <a:p>
            <a:pPr marL="0" indent="0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10331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5"/>
          <p:cNvSpPr txBox="1">
            <a:spLocks noChangeArrowheads="1"/>
          </p:cNvSpPr>
          <p:nvPr/>
        </p:nvSpPr>
        <p:spPr bwMode="auto">
          <a:xfrm>
            <a:off x="939046" y="274320"/>
            <a:ext cx="11620500" cy="78483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>
              <a:lnSpc>
                <a:spcPct val="150000"/>
              </a:lnSpc>
              <a:defRPr/>
            </a:pPr>
            <a:r>
              <a:rPr lang="en-US" sz="2800" b="1" u="none" kern="0">
                <a:latin typeface="Times New Roman" pitchFamily="18" charset="0"/>
                <a:ea typeface="+mj-ea"/>
                <a:cs typeface="Times New Roman" pitchFamily="18" charset="0"/>
              </a:rPr>
              <a:t>	</a:t>
            </a:r>
          </a:p>
          <a:p>
            <a:pPr eaLnBrk="0" hangingPunct="0">
              <a:lnSpc>
                <a:spcPct val="150000"/>
              </a:lnSpc>
              <a:defRPr/>
            </a:pPr>
            <a:r>
              <a:rPr lang="en-US" sz="2800" b="1" u="none" kern="0">
                <a:latin typeface="Times New Roman" pitchFamily="18" charset="0"/>
                <a:ea typeface="+mj-ea"/>
                <a:cs typeface="Times New Roman" pitchFamily="18" charset="0"/>
              </a:rPr>
              <a:t>	</a:t>
            </a:r>
            <a:endParaRPr lang="en-US" sz="2800" b="1" u="none" kern="0" smtClean="0"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>
              <a:lnSpc>
                <a:spcPct val="150000"/>
              </a:lnSpc>
              <a:defRPr/>
            </a:pPr>
            <a:r>
              <a:rPr lang="en-US" sz="2800" b="1" u="none" kern="0" smtClean="0">
                <a:latin typeface="Times New Roman" pitchFamily="18" charset="0"/>
                <a:ea typeface="+mj-ea"/>
                <a:cs typeface="Times New Roman" pitchFamily="18" charset="0"/>
              </a:rPr>
              <a:t>	</a:t>
            </a:r>
          </a:p>
          <a:p>
            <a:pPr>
              <a:lnSpc>
                <a:spcPct val="150000"/>
              </a:lnSpc>
              <a:defRPr/>
            </a:pPr>
            <a:r>
              <a:rPr lang="en-US" sz="2800" b="1" kern="0" smtClean="0">
                <a:latin typeface="Times New Roman" pitchFamily="18" charset="0"/>
                <a:ea typeface="+mj-ea"/>
                <a:cs typeface="Times New Roman" pitchFamily="18" charset="0"/>
              </a:rPr>
              <a:t>	</a:t>
            </a:r>
            <a:r>
              <a:rPr lang="en-US" sz="2800" b="1" u="none" kern="0" smtClean="0">
                <a:latin typeface="Times New Roman" pitchFamily="18" charset="0"/>
                <a:ea typeface="+mj-ea"/>
                <a:cs typeface="Times New Roman" pitchFamily="18" charset="0"/>
              </a:rPr>
              <a:t>A.				</a:t>
            </a:r>
            <a:r>
              <a:rPr lang="en-US" sz="2800" b="1" u="none" kern="0" smtClean="0">
                <a:latin typeface="Times New Roman" pitchFamily="18" charset="0"/>
                <a:ea typeface="+mj-ea"/>
                <a:cs typeface="Times New Roman" pitchFamily="18" charset="0"/>
              </a:rPr>
              <a:t>              </a:t>
            </a:r>
            <a:r>
              <a:rPr lang="en-US" sz="2800" b="1" kern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kern="0" smtClean="0">
                <a:latin typeface="Times New Roman" pitchFamily="18" charset="0"/>
                <a:cs typeface="Times New Roman" pitchFamily="18" charset="0"/>
              </a:rPr>
              <a:t>C. </a:t>
            </a:r>
            <a:r>
              <a:rPr lang="en-US" sz="2800" b="1" u="none" kern="0">
                <a:latin typeface="Times New Roman" pitchFamily="18" charset="0"/>
                <a:ea typeface="+mj-ea"/>
                <a:cs typeface="Times New Roman" pitchFamily="18" charset="0"/>
              </a:rPr>
              <a:t>			</a:t>
            </a:r>
            <a:endParaRPr lang="en-US" sz="2800" b="1" u="none" kern="0" smtClean="0"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eaLnBrk="0" hangingPunct="0">
              <a:lnSpc>
                <a:spcPct val="150000"/>
              </a:lnSpc>
              <a:defRPr/>
            </a:pPr>
            <a:r>
              <a:rPr lang="en-US" sz="2800" b="1" kern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eaLnBrk="0" hangingPunct="0">
              <a:lnSpc>
                <a:spcPct val="150000"/>
              </a:lnSpc>
              <a:defRPr/>
            </a:pPr>
            <a:endParaRPr lang="en-US" sz="2800" b="1" kern="0" smtClean="0"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lnSpc>
                <a:spcPct val="150000"/>
              </a:lnSpc>
              <a:defRPr/>
            </a:pPr>
            <a:r>
              <a:rPr lang="en-US" sz="2800" b="1" kern="0" smtClean="0">
                <a:latin typeface="Times New Roman" pitchFamily="18" charset="0"/>
                <a:cs typeface="Times New Roman" pitchFamily="18" charset="0"/>
              </a:rPr>
              <a:t>	B</a:t>
            </a:r>
            <a:r>
              <a:rPr lang="en-US" sz="2800" b="1" u="none" kern="0" smtClean="0">
                <a:latin typeface="Times New Roman" pitchFamily="18" charset="0"/>
                <a:cs typeface="Times New Roman" pitchFamily="18" charset="0"/>
              </a:rPr>
              <a:t>. 				</a:t>
            </a:r>
            <a:r>
              <a:rPr lang="en-US" sz="2800" b="1" u="none" kern="0" smtClean="0">
                <a:latin typeface="Times New Roman" pitchFamily="18" charset="0"/>
                <a:cs typeface="Times New Roman" pitchFamily="18" charset="0"/>
              </a:rPr>
              <a:t>                D</a:t>
            </a:r>
            <a:r>
              <a:rPr lang="en-US" sz="2800" b="1" u="none" kern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b="1" u="none" kern="0"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eaLnBrk="0" hangingPunct="0">
              <a:lnSpc>
                <a:spcPct val="150000"/>
              </a:lnSpc>
              <a:defRPr/>
            </a:pPr>
            <a:r>
              <a:rPr lang="en-US" sz="2800" b="1" kern="0" smtClean="0">
                <a:latin typeface="Times New Roman" pitchFamily="18" charset="0"/>
                <a:ea typeface="+mj-ea"/>
                <a:cs typeface="Times New Roman" pitchFamily="18" charset="0"/>
              </a:rPr>
              <a:t>	</a:t>
            </a:r>
            <a:r>
              <a:rPr lang="en-US" sz="2800" b="1" u="none" kern="0">
                <a:latin typeface="Times New Roman" pitchFamily="18" charset="0"/>
                <a:ea typeface="+mj-ea"/>
                <a:cs typeface="Times New Roman" pitchFamily="18" charset="0"/>
              </a:rPr>
              <a:t>				</a:t>
            </a:r>
            <a:endParaRPr lang="en-US" sz="2800" b="1" u="none" kern="0" smtClean="0"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eaLnBrk="0" hangingPunct="0">
              <a:lnSpc>
                <a:spcPct val="150000"/>
              </a:lnSpc>
              <a:defRPr/>
            </a:pPr>
            <a:r>
              <a:rPr lang="en-US" sz="2800" b="1" u="none" kern="0" smtClean="0">
                <a:latin typeface="Times New Roman" pitchFamily="18" charset="0"/>
                <a:ea typeface="+mj-ea"/>
                <a:cs typeface="Times New Roman" pitchFamily="18" charset="0"/>
              </a:rPr>
              <a:t>	</a:t>
            </a:r>
            <a:endParaRPr lang="en-US" sz="2800" b="1" u="none" kern="0">
              <a:solidFill>
                <a:srgbClr val="00B050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eaLnBrk="0" hangingPunct="0">
              <a:lnSpc>
                <a:spcPct val="150000"/>
              </a:lnSpc>
              <a:defRPr/>
            </a:pPr>
            <a:r>
              <a:rPr lang="en-US" sz="2800" b="1" u="none" kern="0">
                <a:latin typeface="Times New Roman" pitchFamily="18" charset="0"/>
                <a:ea typeface="+mj-ea"/>
                <a:cs typeface="Times New Roman" pitchFamily="18" charset="0"/>
              </a:rPr>
              <a:t>	</a:t>
            </a:r>
          </a:p>
          <a:p>
            <a:pPr eaLnBrk="0" hangingPunct="0">
              <a:lnSpc>
                <a:spcPct val="150000"/>
              </a:lnSpc>
              <a:defRPr/>
            </a:pPr>
            <a:r>
              <a:rPr lang="en-US" sz="2800" b="1" u="none" kern="0">
                <a:latin typeface="Times New Roman" pitchFamily="18" charset="0"/>
                <a:ea typeface="+mj-ea"/>
                <a:cs typeface="Times New Roman" pitchFamily="18" charset="0"/>
              </a:rPr>
              <a:t>	</a:t>
            </a:r>
          </a:p>
          <a:p>
            <a:pPr eaLnBrk="0" hangingPunct="0">
              <a:lnSpc>
                <a:spcPct val="150000"/>
              </a:lnSpc>
              <a:defRPr/>
            </a:pPr>
            <a:r>
              <a:rPr lang="en-US" sz="2800" b="1" u="none" kern="0">
                <a:latin typeface="Times New Roman" pitchFamily="18" charset="0"/>
                <a:ea typeface="+mj-ea"/>
                <a:cs typeface="Times New Roman" pitchFamily="18" charset="0"/>
              </a:rPr>
              <a:t> 		</a:t>
            </a:r>
          </a:p>
        </p:txBody>
      </p:sp>
      <p:sp>
        <p:nvSpPr>
          <p:cNvPr id="13" name="Rectangle 12"/>
          <p:cNvSpPr/>
          <p:nvPr/>
        </p:nvSpPr>
        <p:spPr>
          <a:xfrm>
            <a:off x="696688" y="445014"/>
            <a:ext cx="11684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3200" kern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   Chọn </a:t>
            </a:r>
            <a:r>
              <a:rPr lang="en-US" sz="3200" kern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nút lệnh xóa trang trình chiếu?</a:t>
            </a:r>
            <a:endParaRPr lang="en-US" sz="3200" ker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41601" y="1771648"/>
            <a:ext cx="2133601" cy="10364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00" y="1695448"/>
            <a:ext cx="22352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641600" y="3752848"/>
            <a:ext cx="2336800" cy="856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721600" y="3657600"/>
            <a:ext cx="2235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6" name="Oval 37"/>
          <p:cNvSpPr>
            <a:spLocks noChangeArrowheads="1"/>
          </p:cNvSpPr>
          <p:nvPr/>
        </p:nvSpPr>
        <p:spPr bwMode="auto">
          <a:xfrm>
            <a:off x="1727201" y="4267200"/>
            <a:ext cx="711201" cy="609600"/>
          </a:xfrm>
          <a:prstGeom prst="ellips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</p:spPr>
        <p:txBody>
          <a:bodyPr wrap="none" lIns="40522" tIns="20261" rIns="40522" bIns="20261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839579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5"/>
          <p:cNvSpPr txBox="1">
            <a:spLocks noChangeArrowheads="1"/>
          </p:cNvSpPr>
          <p:nvPr/>
        </p:nvSpPr>
        <p:spPr bwMode="auto">
          <a:xfrm>
            <a:off x="963397" y="190649"/>
            <a:ext cx="11620500" cy="78483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>
              <a:lnSpc>
                <a:spcPct val="150000"/>
              </a:lnSpc>
              <a:defRPr/>
            </a:pPr>
            <a:r>
              <a:rPr lang="en-US" sz="2800" b="1" u="none" kern="0">
                <a:latin typeface="Times New Roman" pitchFamily="18" charset="0"/>
                <a:ea typeface="+mj-ea"/>
                <a:cs typeface="Times New Roman" pitchFamily="18" charset="0"/>
              </a:rPr>
              <a:t>	</a:t>
            </a:r>
          </a:p>
          <a:p>
            <a:pPr eaLnBrk="0" hangingPunct="0">
              <a:lnSpc>
                <a:spcPct val="150000"/>
              </a:lnSpc>
              <a:defRPr/>
            </a:pPr>
            <a:r>
              <a:rPr lang="en-US" sz="2800" b="1" u="none" kern="0">
                <a:latin typeface="Times New Roman" pitchFamily="18" charset="0"/>
                <a:ea typeface="+mj-ea"/>
                <a:cs typeface="Times New Roman" pitchFamily="18" charset="0"/>
              </a:rPr>
              <a:t>	</a:t>
            </a:r>
            <a:endParaRPr lang="en-US" sz="2800" b="1" u="none" kern="0" smtClean="0"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>
              <a:lnSpc>
                <a:spcPct val="150000"/>
              </a:lnSpc>
              <a:defRPr/>
            </a:pPr>
            <a:r>
              <a:rPr lang="en-US" sz="2800" b="1" u="none" kern="0" smtClean="0">
                <a:latin typeface="Times New Roman" pitchFamily="18" charset="0"/>
                <a:ea typeface="+mj-ea"/>
                <a:cs typeface="Times New Roman" pitchFamily="18" charset="0"/>
              </a:rPr>
              <a:t>	</a:t>
            </a:r>
          </a:p>
          <a:p>
            <a:pPr>
              <a:lnSpc>
                <a:spcPct val="150000"/>
              </a:lnSpc>
              <a:defRPr/>
            </a:pPr>
            <a:r>
              <a:rPr lang="en-US" sz="2800" b="1" kern="0" smtClean="0">
                <a:latin typeface="Times New Roman" pitchFamily="18" charset="0"/>
                <a:ea typeface="+mj-ea"/>
                <a:cs typeface="Times New Roman" pitchFamily="18" charset="0"/>
              </a:rPr>
              <a:t>	</a:t>
            </a:r>
            <a:r>
              <a:rPr lang="en-US" sz="2800" b="1" u="none" kern="0" smtClean="0">
                <a:latin typeface="Times New Roman" pitchFamily="18" charset="0"/>
                <a:ea typeface="+mj-ea"/>
                <a:cs typeface="Times New Roman" pitchFamily="18" charset="0"/>
              </a:rPr>
              <a:t>A.				</a:t>
            </a:r>
            <a:r>
              <a:rPr lang="en-US" sz="2800" b="1" u="none" kern="0" smtClean="0">
                <a:latin typeface="Times New Roman" pitchFamily="18" charset="0"/>
                <a:ea typeface="+mj-ea"/>
                <a:cs typeface="Times New Roman" pitchFamily="18" charset="0"/>
              </a:rPr>
              <a:t>             </a:t>
            </a:r>
            <a:r>
              <a:rPr lang="en-US" sz="2800" b="1" kern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kern="0" smtClean="0">
                <a:latin typeface="Times New Roman" pitchFamily="18" charset="0"/>
                <a:cs typeface="Times New Roman" pitchFamily="18" charset="0"/>
              </a:rPr>
              <a:t>C. </a:t>
            </a:r>
            <a:r>
              <a:rPr lang="en-US" sz="2800" b="1" u="none" kern="0">
                <a:latin typeface="Times New Roman" pitchFamily="18" charset="0"/>
                <a:ea typeface="+mj-ea"/>
                <a:cs typeface="Times New Roman" pitchFamily="18" charset="0"/>
              </a:rPr>
              <a:t>			</a:t>
            </a:r>
            <a:endParaRPr lang="en-US" sz="2800" b="1" u="none" kern="0" smtClean="0"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eaLnBrk="0" hangingPunct="0">
              <a:lnSpc>
                <a:spcPct val="150000"/>
              </a:lnSpc>
              <a:defRPr/>
            </a:pPr>
            <a:r>
              <a:rPr lang="en-US" sz="2800" b="1" kern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eaLnBrk="0" hangingPunct="0">
              <a:lnSpc>
                <a:spcPct val="150000"/>
              </a:lnSpc>
              <a:defRPr/>
            </a:pPr>
            <a:endParaRPr lang="en-US" sz="2800" b="1" kern="0" smtClean="0"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lnSpc>
                <a:spcPct val="150000"/>
              </a:lnSpc>
              <a:defRPr/>
            </a:pPr>
            <a:r>
              <a:rPr lang="en-US" sz="2800" b="1" kern="0" smtClean="0">
                <a:latin typeface="Times New Roman" pitchFamily="18" charset="0"/>
                <a:cs typeface="Times New Roman" pitchFamily="18" charset="0"/>
              </a:rPr>
              <a:t>	B</a:t>
            </a:r>
            <a:r>
              <a:rPr lang="en-US" sz="2800" b="1" u="none" kern="0" smtClean="0">
                <a:latin typeface="Times New Roman" pitchFamily="18" charset="0"/>
                <a:cs typeface="Times New Roman" pitchFamily="18" charset="0"/>
              </a:rPr>
              <a:t>. 				</a:t>
            </a:r>
            <a:r>
              <a:rPr lang="en-US" sz="2800" b="1" u="none" kern="0" smtClean="0">
                <a:latin typeface="Times New Roman" pitchFamily="18" charset="0"/>
                <a:cs typeface="Times New Roman" pitchFamily="18" charset="0"/>
              </a:rPr>
              <a:t>              D</a:t>
            </a:r>
            <a:r>
              <a:rPr lang="en-US" sz="2800" b="1" u="none" kern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b="1" u="none" kern="0"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eaLnBrk="0" hangingPunct="0">
              <a:lnSpc>
                <a:spcPct val="150000"/>
              </a:lnSpc>
              <a:defRPr/>
            </a:pPr>
            <a:r>
              <a:rPr lang="en-US" sz="2800" b="1" kern="0" smtClean="0">
                <a:latin typeface="Times New Roman" pitchFamily="18" charset="0"/>
                <a:ea typeface="+mj-ea"/>
                <a:cs typeface="Times New Roman" pitchFamily="18" charset="0"/>
              </a:rPr>
              <a:t>	</a:t>
            </a:r>
            <a:r>
              <a:rPr lang="en-US" sz="2800" b="1" u="none" kern="0">
                <a:latin typeface="Times New Roman" pitchFamily="18" charset="0"/>
                <a:ea typeface="+mj-ea"/>
                <a:cs typeface="Times New Roman" pitchFamily="18" charset="0"/>
              </a:rPr>
              <a:t>				</a:t>
            </a:r>
            <a:endParaRPr lang="en-US" sz="2800" b="1" u="none" kern="0" smtClean="0"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eaLnBrk="0" hangingPunct="0">
              <a:lnSpc>
                <a:spcPct val="150000"/>
              </a:lnSpc>
              <a:defRPr/>
            </a:pPr>
            <a:r>
              <a:rPr lang="en-US" sz="2800" b="1" u="none" kern="0" smtClean="0">
                <a:latin typeface="Times New Roman" pitchFamily="18" charset="0"/>
                <a:ea typeface="+mj-ea"/>
                <a:cs typeface="Times New Roman" pitchFamily="18" charset="0"/>
              </a:rPr>
              <a:t>	</a:t>
            </a:r>
            <a:endParaRPr lang="en-US" sz="2800" b="1" u="none" kern="0">
              <a:solidFill>
                <a:srgbClr val="00B050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eaLnBrk="0" hangingPunct="0">
              <a:lnSpc>
                <a:spcPct val="150000"/>
              </a:lnSpc>
              <a:defRPr/>
            </a:pPr>
            <a:r>
              <a:rPr lang="en-US" sz="2800" b="1" u="none" kern="0">
                <a:latin typeface="Times New Roman" pitchFamily="18" charset="0"/>
                <a:ea typeface="+mj-ea"/>
                <a:cs typeface="Times New Roman" pitchFamily="18" charset="0"/>
              </a:rPr>
              <a:t>	</a:t>
            </a:r>
          </a:p>
          <a:p>
            <a:pPr eaLnBrk="0" hangingPunct="0">
              <a:lnSpc>
                <a:spcPct val="150000"/>
              </a:lnSpc>
              <a:defRPr/>
            </a:pPr>
            <a:r>
              <a:rPr lang="en-US" sz="2800" b="1" u="none" kern="0">
                <a:latin typeface="Times New Roman" pitchFamily="18" charset="0"/>
                <a:ea typeface="+mj-ea"/>
                <a:cs typeface="Times New Roman" pitchFamily="18" charset="0"/>
              </a:rPr>
              <a:t>	</a:t>
            </a:r>
          </a:p>
          <a:p>
            <a:pPr eaLnBrk="0" hangingPunct="0">
              <a:lnSpc>
                <a:spcPct val="150000"/>
              </a:lnSpc>
              <a:defRPr/>
            </a:pPr>
            <a:r>
              <a:rPr lang="en-US" sz="2800" b="1" u="none" kern="0">
                <a:latin typeface="Times New Roman" pitchFamily="18" charset="0"/>
                <a:ea typeface="+mj-ea"/>
                <a:cs typeface="Times New Roman" pitchFamily="18" charset="0"/>
              </a:rPr>
              <a:t> 		</a:t>
            </a:r>
          </a:p>
        </p:txBody>
      </p:sp>
      <p:sp>
        <p:nvSpPr>
          <p:cNvPr id="13" name="Rectangle 12"/>
          <p:cNvSpPr/>
          <p:nvPr/>
        </p:nvSpPr>
        <p:spPr>
          <a:xfrm>
            <a:off x="609600" y="636592"/>
            <a:ext cx="11684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3200" kern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    Chọn </a:t>
            </a:r>
            <a:r>
              <a:rPr lang="en-US" sz="3200" kern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nút lệnh lưu trang trình chiếu?</a:t>
            </a:r>
            <a:endParaRPr lang="en-US" sz="3200" ker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41601" y="1771648"/>
            <a:ext cx="2133601" cy="10364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00" y="1695448"/>
            <a:ext cx="22352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641600" y="3752848"/>
            <a:ext cx="2336800" cy="856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721600" y="3657600"/>
            <a:ext cx="2235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6" name="Oval 37"/>
          <p:cNvSpPr>
            <a:spLocks noChangeArrowheads="1"/>
          </p:cNvSpPr>
          <p:nvPr/>
        </p:nvSpPr>
        <p:spPr bwMode="auto">
          <a:xfrm>
            <a:off x="6604001" y="4267200"/>
            <a:ext cx="711201" cy="609600"/>
          </a:xfrm>
          <a:prstGeom prst="ellips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</p:spPr>
        <p:txBody>
          <a:bodyPr wrap="none" lIns="40522" tIns="20261" rIns="40522" bIns="20261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490681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31" name="Text Box 10"/>
          <p:cNvSpPr txBox="1">
            <a:spLocks noChangeArrowheads="1"/>
          </p:cNvSpPr>
          <p:nvPr/>
        </p:nvSpPr>
        <p:spPr bwMode="gray">
          <a:xfrm>
            <a:off x="1289051" y="354529"/>
            <a:ext cx="9960215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4000" b="1">
                <a:latin typeface="Times New Roman" pitchFamily="18" charset="0"/>
                <a:cs typeface="Times New Roman" pitchFamily="18" charset="0"/>
              </a:rPr>
              <a:t>Hãy cho biết nút lệnh nào dùng để chèn hình vào trang trình chiếu?</a:t>
            </a:r>
            <a:endParaRPr lang="en-US" altLang="en-US" sz="4400" b="1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" name="Group 89"/>
          <p:cNvGrpSpPr>
            <a:grpSpLocks/>
          </p:cNvGrpSpPr>
          <p:nvPr/>
        </p:nvGrpSpPr>
        <p:grpSpPr bwMode="auto">
          <a:xfrm>
            <a:off x="1289051" y="2052139"/>
            <a:ext cx="4544483" cy="1292195"/>
            <a:chOff x="624" y="959"/>
            <a:chExt cx="2146" cy="625"/>
          </a:xfrm>
        </p:grpSpPr>
        <p:sp>
          <p:nvSpPr>
            <p:cNvPr id="61478" name="AutoShape 38"/>
            <p:cNvSpPr>
              <a:spLocks noChangeArrowheads="1"/>
            </p:cNvSpPr>
            <p:nvPr/>
          </p:nvSpPr>
          <p:spPr bwMode="gray">
            <a:xfrm>
              <a:off x="624" y="959"/>
              <a:ext cx="2146" cy="625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rgbClr val="DDDDDD"/>
                </a:gs>
                <a:gs pos="50000">
                  <a:srgbClr val="DDDDDD">
                    <a:gamma/>
                    <a:tint val="36471"/>
                    <a:invGamma/>
                  </a:srgbClr>
                </a:gs>
                <a:gs pos="100000">
                  <a:srgbClr val="DDDDDD"/>
                </a:gs>
              </a:gsLst>
              <a:lin ang="2700000" scaled="1"/>
            </a:gradFill>
            <a:ln w="38100">
              <a:solidFill>
                <a:srgbClr val="FF0066"/>
              </a:solidFill>
              <a:round/>
              <a:headEnd/>
              <a:tailEnd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/>
                <a:cs typeface="+mn-cs"/>
              </a:endParaRPr>
            </a:p>
          </p:txBody>
        </p:sp>
        <p:sp>
          <p:nvSpPr>
            <p:cNvPr id="21524" name="AutoShape 39"/>
            <p:cNvSpPr>
              <a:spLocks noChangeArrowheads="1"/>
            </p:cNvSpPr>
            <p:nvPr/>
          </p:nvSpPr>
          <p:spPr bwMode="gray">
            <a:xfrm>
              <a:off x="726" y="1016"/>
              <a:ext cx="461" cy="471"/>
            </a:xfrm>
            <a:prstGeom prst="roundRect">
              <a:avLst>
                <a:gd name="adj" fmla="val 11921"/>
              </a:avLst>
            </a:prstGeom>
            <a:solidFill>
              <a:srgbClr val="000099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sp>
          <p:nvSpPr>
            <p:cNvPr id="61480" name="Freeform 40"/>
            <p:cNvSpPr>
              <a:spLocks/>
            </p:cNvSpPr>
            <p:nvPr/>
          </p:nvSpPr>
          <p:spPr bwMode="gray">
            <a:xfrm>
              <a:off x="782" y="1045"/>
              <a:ext cx="480" cy="232"/>
            </a:xfrm>
            <a:custGeom>
              <a:avLst/>
              <a:gdLst>
                <a:gd name="T0" fmla="*/ 118 w 596"/>
                <a:gd name="T1" fmla="*/ 0 h 598"/>
                <a:gd name="T2" fmla="*/ 0 w 596"/>
                <a:gd name="T3" fmla="*/ 118 h 598"/>
                <a:gd name="T4" fmla="*/ 0 w 596"/>
                <a:gd name="T5" fmla="*/ 589 h 598"/>
                <a:gd name="T6" fmla="*/ 161 w 596"/>
                <a:gd name="T7" fmla="*/ 174 h 598"/>
                <a:gd name="T8" fmla="*/ 589 w 596"/>
                <a:gd name="T9" fmla="*/ 0 h 598"/>
                <a:gd name="T10" fmla="*/ 118 w 596"/>
                <a:gd name="T11" fmla="*/ 0 h 5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96" h="598">
                  <a:moveTo>
                    <a:pt x="118" y="0"/>
                  </a:moveTo>
                  <a:cubicBezTo>
                    <a:pt x="53" y="0"/>
                    <a:pt x="0" y="53"/>
                    <a:pt x="0" y="118"/>
                  </a:cubicBezTo>
                  <a:lnTo>
                    <a:pt x="0" y="589"/>
                  </a:lnTo>
                  <a:cubicBezTo>
                    <a:pt x="27" y="598"/>
                    <a:pt x="12" y="309"/>
                    <a:pt x="161" y="174"/>
                  </a:cubicBezTo>
                  <a:cubicBezTo>
                    <a:pt x="310" y="39"/>
                    <a:pt x="596" y="29"/>
                    <a:pt x="589" y="0"/>
                  </a:cubicBezTo>
                  <a:lnTo>
                    <a:pt x="118" y="0"/>
                  </a:lnTo>
                  <a:close/>
                </a:path>
              </a:pathLst>
            </a:custGeom>
            <a:gradFill rotWithShape="1">
              <a:gsLst>
                <a:gs pos="0">
                  <a:schemeClr val="accent1">
                    <a:gamma/>
                    <a:tint val="54510"/>
                    <a:invGamma/>
                  </a:schemeClr>
                </a:gs>
                <a:gs pos="50000">
                  <a:schemeClr val="accent1">
                    <a:alpha val="0"/>
                  </a:schemeClr>
                </a:gs>
                <a:gs pos="100000">
                  <a:schemeClr val="accent1">
                    <a:gamma/>
                    <a:tint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latin typeface="Calibri" panose="020F0502020204030204"/>
                <a:cs typeface="+mn-cs"/>
              </a:endParaRPr>
            </a:p>
          </p:txBody>
        </p:sp>
        <p:sp>
          <p:nvSpPr>
            <p:cNvPr id="61481" name="Text Box 41"/>
            <p:cNvSpPr txBox="1">
              <a:spLocks noChangeArrowheads="1"/>
            </p:cNvSpPr>
            <p:nvPr/>
          </p:nvSpPr>
          <p:spPr bwMode="gray">
            <a:xfrm>
              <a:off x="735" y="996"/>
              <a:ext cx="406" cy="439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 anchor="ctr" anchorCtr="1">
              <a:spAutoFit/>
            </a:bodyPr>
            <a:lstStyle/>
            <a:p>
              <a:pPr>
                <a:defRPr/>
              </a:pPr>
              <a:r>
                <a:rPr lang="en-US" sz="53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alibri" panose="020F0502020204030204"/>
                </a:rPr>
                <a:t>A</a:t>
              </a:r>
            </a:p>
          </p:txBody>
        </p:sp>
        <p:sp>
          <p:nvSpPr>
            <p:cNvPr id="21527" name="Text Box 42"/>
            <p:cNvSpPr txBox="1">
              <a:spLocks noChangeArrowheads="1"/>
            </p:cNvSpPr>
            <p:nvPr/>
          </p:nvSpPr>
          <p:spPr bwMode="gray">
            <a:xfrm>
              <a:off x="1200" y="1083"/>
              <a:ext cx="1058" cy="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742950" indent="-7429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3700" b="1"/>
                <a:t>Nút lệnh</a:t>
              </a:r>
            </a:p>
          </p:txBody>
        </p:sp>
      </p:grpSp>
      <p:grpSp>
        <p:nvGrpSpPr>
          <p:cNvPr id="4" name="Group 89"/>
          <p:cNvGrpSpPr>
            <a:grpSpLocks/>
          </p:cNvGrpSpPr>
          <p:nvPr/>
        </p:nvGrpSpPr>
        <p:grpSpPr bwMode="auto">
          <a:xfrm>
            <a:off x="6896100" y="3168651"/>
            <a:ext cx="4538133" cy="1386416"/>
            <a:chOff x="624" y="960"/>
            <a:chExt cx="2144" cy="980"/>
          </a:xfrm>
        </p:grpSpPr>
        <p:sp>
          <p:nvSpPr>
            <p:cNvPr id="75" name="AutoShape 38"/>
            <p:cNvSpPr>
              <a:spLocks noChangeArrowheads="1"/>
            </p:cNvSpPr>
            <p:nvPr/>
          </p:nvSpPr>
          <p:spPr bwMode="gray">
            <a:xfrm>
              <a:off x="624" y="960"/>
              <a:ext cx="2144" cy="980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rgbClr val="DDDDDD"/>
                </a:gs>
                <a:gs pos="50000">
                  <a:srgbClr val="DDDDDD">
                    <a:gamma/>
                    <a:tint val="36471"/>
                    <a:invGamma/>
                  </a:srgbClr>
                </a:gs>
                <a:gs pos="100000">
                  <a:srgbClr val="DDDDDD"/>
                </a:gs>
              </a:gsLst>
              <a:lin ang="2700000" scaled="1"/>
            </a:gradFill>
            <a:ln w="38100">
              <a:solidFill>
                <a:srgbClr val="FF0066"/>
              </a:solidFill>
              <a:round/>
              <a:headEnd/>
              <a:tailEnd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/>
                <a:cs typeface="+mn-cs"/>
              </a:endParaRPr>
            </a:p>
          </p:txBody>
        </p:sp>
        <p:sp>
          <p:nvSpPr>
            <p:cNvPr id="21519" name="AutoShape 39"/>
            <p:cNvSpPr>
              <a:spLocks noChangeArrowheads="1"/>
            </p:cNvSpPr>
            <p:nvPr/>
          </p:nvSpPr>
          <p:spPr bwMode="gray">
            <a:xfrm>
              <a:off x="726" y="1015"/>
              <a:ext cx="461" cy="879"/>
            </a:xfrm>
            <a:prstGeom prst="roundRect">
              <a:avLst>
                <a:gd name="adj" fmla="val 11921"/>
              </a:avLst>
            </a:prstGeom>
            <a:solidFill>
              <a:srgbClr val="000099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sp>
          <p:nvSpPr>
            <p:cNvPr id="77" name="Freeform 40"/>
            <p:cNvSpPr>
              <a:spLocks/>
            </p:cNvSpPr>
            <p:nvPr/>
          </p:nvSpPr>
          <p:spPr bwMode="gray">
            <a:xfrm>
              <a:off x="782" y="1045"/>
              <a:ext cx="448" cy="238"/>
            </a:xfrm>
            <a:custGeom>
              <a:avLst/>
              <a:gdLst>
                <a:gd name="T0" fmla="*/ 118 w 596"/>
                <a:gd name="T1" fmla="*/ 0 h 598"/>
                <a:gd name="T2" fmla="*/ 0 w 596"/>
                <a:gd name="T3" fmla="*/ 118 h 598"/>
                <a:gd name="T4" fmla="*/ 0 w 596"/>
                <a:gd name="T5" fmla="*/ 589 h 598"/>
                <a:gd name="T6" fmla="*/ 161 w 596"/>
                <a:gd name="T7" fmla="*/ 174 h 598"/>
                <a:gd name="T8" fmla="*/ 589 w 596"/>
                <a:gd name="T9" fmla="*/ 0 h 598"/>
                <a:gd name="T10" fmla="*/ 118 w 596"/>
                <a:gd name="T11" fmla="*/ 0 h 5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96" h="598">
                  <a:moveTo>
                    <a:pt x="118" y="0"/>
                  </a:moveTo>
                  <a:cubicBezTo>
                    <a:pt x="53" y="0"/>
                    <a:pt x="0" y="53"/>
                    <a:pt x="0" y="118"/>
                  </a:cubicBezTo>
                  <a:lnTo>
                    <a:pt x="0" y="589"/>
                  </a:lnTo>
                  <a:cubicBezTo>
                    <a:pt x="27" y="598"/>
                    <a:pt x="12" y="309"/>
                    <a:pt x="161" y="174"/>
                  </a:cubicBezTo>
                  <a:cubicBezTo>
                    <a:pt x="310" y="39"/>
                    <a:pt x="596" y="29"/>
                    <a:pt x="589" y="0"/>
                  </a:cubicBezTo>
                  <a:lnTo>
                    <a:pt x="118" y="0"/>
                  </a:lnTo>
                  <a:close/>
                </a:path>
              </a:pathLst>
            </a:custGeom>
            <a:gradFill rotWithShape="1">
              <a:gsLst>
                <a:gs pos="0">
                  <a:schemeClr val="accent1">
                    <a:gamma/>
                    <a:tint val="54510"/>
                    <a:invGamma/>
                  </a:schemeClr>
                </a:gs>
                <a:gs pos="50000">
                  <a:schemeClr val="accent1">
                    <a:alpha val="0"/>
                  </a:schemeClr>
                </a:gs>
                <a:gs pos="100000">
                  <a:schemeClr val="accent1">
                    <a:gamma/>
                    <a:tint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latin typeface="Calibri" panose="020F0502020204030204"/>
                <a:cs typeface="+mn-cs"/>
              </a:endParaRPr>
            </a:p>
          </p:txBody>
        </p:sp>
        <p:sp>
          <p:nvSpPr>
            <p:cNvPr id="78" name="Text Box 41"/>
            <p:cNvSpPr txBox="1">
              <a:spLocks noChangeArrowheads="1"/>
            </p:cNvSpPr>
            <p:nvPr/>
          </p:nvSpPr>
          <p:spPr bwMode="gray">
            <a:xfrm>
              <a:off x="748" y="1107"/>
              <a:ext cx="406" cy="667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 anchor="ctr" anchorCtr="1">
              <a:spAutoFit/>
            </a:bodyPr>
            <a:lstStyle/>
            <a:p>
              <a:pPr>
                <a:defRPr/>
              </a:pPr>
              <a:r>
                <a:rPr lang="en-US" sz="53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alibri" panose="020F0502020204030204"/>
                </a:rPr>
                <a:t>C</a:t>
              </a:r>
            </a:p>
          </p:txBody>
        </p:sp>
        <p:sp>
          <p:nvSpPr>
            <p:cNvPr id="21522" name="Text Box 42"/>
            <p:cNvSpPr txBox="1">
              <a:spLocks noChangeArrowheads="1"/>
            </p:cNvSpPr>
            <p:nvPr/>
          </p:nvSpPr>
          <p:spPr bwMode="gray">
            <a:xfrm>
              <a:off x="1187" y="1130"/>
              <a:ext cx="1066" cy="4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742950" indent="-7429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3700" b="1"/>
                <a:t>Nút lệnh</a:t>
              </a:r>
            </a:p>
          </p:txBody>
        </p:sp>
      </p:grpSp>
      <p:grpSp>
        <p:nvGrpSpPr>
          <p:cNvPr id="5" name="Group 89"/>
          <p:cNvGrpSpPr>
            <a:grpSpLocks/>
          </p:cNvGrpSpPr>
          <p:nvPr/>
        </p:nvGrpSpPr>
        <p:grpSpPr bwMode="auto">
          <a:xfrm>
            <a:off x="1236134" y="4032253"/>
            <a:ext cx="4599517" cy="1392767"/>
            <a:chOff x="624" y="960"/>
            <a:chExt cx="2171" cy="624"/>
          </a:xfrm>
        </p:grpSpPr>
        <p:sp>
          <p:nvSpPr>
            <p:cNvPr id="81" name="AutoShape 38"/>
            <p:cNvSpPr>
              <a:spLocks noChangeArrowheads="1"/>
            </p:cNvSpPr>
            <p:nvPr/>
          </p:nvSpPr>
          <p:spPr bwMode="gray">
            <a:xfrm>
              <a:off x="624" y="960"/>
              <a:ext cx="2171" cy="624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rgbClr val="DDDDDD"/>
                </a:gs>
                <a:gs pos="50000">
                  <a:srgbClr val="DDDDDD">
                    <a:gamma/>
                    <a:tint val="36471"/>
                    <a:invGamma/>
                  </a:srgbClr>
                </a:gs>
                <a:gs pos="100000">
                  <a:srgbClr val="DDDDDD"/>
                </a:gs>
              </a:gsLst>
              <a:lin ang="2700000" scaled="1"/>
            </a:gradFill>
            <a:ln w="38100">
              <a:solidFill>
                <a:srgbClr val="FF0066"/>
              </a:solidFill>
              <a:round/>
              <a:headEnd/>
              <a:tailEnd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anose="020F0502020204030204"/>
                <a:cs typeface="+mn-cs"/>
              </a:endParaRPr>
            </a:p>
          </p:txBody>
        </p:sp>
        <p:sp>
          <p:nvSpPr>
            <p:cNvPr id="21514" name="AutoShape 39"/>
            <p:cNvSpPr>
              <a:spLocks noChangeArrowheads="1"/>
            </p:cNvSpPr>
            <p:nvPr/>
          </p:nvSpPr>
          <p:spPr bwMode="gray">
            <a:xfrm>
              <a:off x="726" y="1015"/>
              <a:ext cx="461" cy="504"/>
            </a:xfrm>
            <a:prstGeom prst="roundRect">
              <a:avLst>
                <a:gd name="adj" fmla="val 11921"/>
              </a:avLst>
            </a:prstGeom>
            <a:solidFill>
              <a:srgbClr val="000099"/>
            </a:solidFill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altLang="en-US">
                <a:solidFill>
                  <a:srgbClr val="000000"/>
                </a:solidFill>
                <a:latin typeface="Gill Sans MT" pitchFamily="34" charset="0"/>
              </a:endParaRPr>
            </a:p>
          </p:txBody>
        </p:sp>
        <p:sp>
          <p:nvSpPr>
            <p:cNvPr id="83" name="Freeform 40"/>
            <p:cNvSpPr>
              <a:spLocks/>
            </p:cNvSpPr>
            <p:nvPr/>
          </p:nvSpPr>
          <p:spPr bwMode="gray">
            <a:xfrm>
              <a:off x="782" y="1045"/>
              <a:ext cx="485" cy="231"/>
            </a:xfrm>
            <a:custGeom>
              <a:avLst/>
              <a:gdLst>
                <a:gd name="T0" fmla="*/ 118 w 596"/>
                <a:gd name="T1" fmla="*/ 0 h 598"/>
                <a:gd name="T2" fmla="*/ 0 w 596"/>
                <a:gd name="T3" fmla="*/ 118 h 598"/>
                <a:gd name="T4" fmla="*/ 0 w 596"/>
                <a:gd name="T5" fmla="*/ 589 h 598"/>
                <a:gd name="T6" fmla="*/ 161 w 596"/>
                <a:gd name="T7" fmla="*/ 174 h 598"/>
                <a:gd name="T8" fmla="*/ 589 w 596"/>
                <a:gd name="T9" fmla="*/ 0 h 598"/>
                <a:gd name="T10" fmla="*/ 118 w 596"/>
                <a:gd name="T11" fmla="*/ 0 h 5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96" h="598">
                  <a:moveTo>
                    <a:pt x="118" y="0"/>
                  </a:moveTo>
                  <a:cubicBezTo>
                    <a:pt x="53" y="0"/>
                    <a:pt x="0" y="53"/>
                    <a:pt x="0" y="118"/>
                  </a:cubicBezTo>
                  <a:lnTo>
                    <a:pt x="0" y="589"/>
                  </a:lnTo>
                  <a:cubicBezTo>
                    <a:pt x="27" y="598"/>
                    <a:pt x="12" y="309"/>
                    <a:pt x="161" y="174"/>
                  </a:cubicBezTo>
                  <a:cubicBezTo>
                    <a:pt x="310" y="39"/>
                    <a:pt x="596" y="29"/>
                    <a:pt x="589" y="0"/>
                  </a:cubicBezTo>
                  <a:lnTo>
                    <a:pt x="118" y="0"/>
                  </a:lnTo>
                  <a:close/>
                </a:path>
              </a:pathLst>
            </a:custGeom>
            <a:gradFill rotWithShape="1">
              <a:gsLst>
                <a:gs pos="0">
                  <a:schemeClr val="accent1">
                    <a:gamma/>
                    <a:tint val="54510"/>
                    <a:invGamma/>
                  </a:schemeClr>
                </a:gs>
                <a:gs pos="50000">
                  <a:schemeClr val="accent1">
                    <a:alpha val="0"/>
                  </a:schemeClr>
                </a:gs>
                <a:gs pos="100000">
                  <a:schemeClr val="accent1">
                    <a:gamma/>
                    <a:tint val="54510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latin typeface="Calibri" panose="020F0502020204030204"/>
                <a:cs typeface="+mn-cs"/>
              </a:endParaRPr>
            </a:p>
          </p:txBody>
        </p:sp>
        <p:sp>
          <p:nvSpPr>
            <p:cNvPr id="84" name="Text Box 41"/>
            <p:cNvSpPr txBox="1">
              <a:spLocks noChangeArrowheads="1"/>
            </p:cNvSpPr>
            <p:nvPr/>
          </p:nvSpPr>
          <p:spPr bwMode="gray">
            <a:xfrm>
              <a:off x="735" y="1010"/>
              <a:ext cx="406" cy="407"/>
            </a:xfrm>
            <a:prstGeom prst="rect">
              <a:avLst/>
            </a:prstGeom>
            <a:noFill/>
            <a:ln>
              <a:noFill/>
            </a:ln>
            <a:effectLst/>
            <a:extLst/>
          </p:spPr>
          <p:txBody>
            <a:bodyPr anchor="ctr" anchorCtr="1">
              <a:spAutoFit/>
            </a:bodyPr>
            <a:lstStyle/>
            <a:p>
              <a:pPr>
                <a:defRPr/>
              </a:pPr>
              <a:r>
                <a:rPr lang="en-US" sz="53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Calibri" panose="020F0502020204030204"/>
                </a:rPr>
                <a:t>B</a:t>
              </a:r>
            </a:p>
          </p:txBody>
        </p:sp>
        <p:sp>
          <p:nvSpPr>
            <p:cNvPr id="21517" name="Text Box 42"/>
            <p:cNvSpPr txBox="1">
              <a:spLocks noChangeArrowheads="1"/>
            </p:cNvSpPr>
            <p:nvPr/>
          </p:nvSpPr>
          <p:spPr bwMode="gray">
            <a:xfrm>
              <a:off x="1252" y="1064"/>
              <a:ext cx="1031" cy="2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indent="3175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3700" b="1"/>
                <a:t>Nút lệnh</a:t>
              </a:r>
            </a:p>
          </p:txBody>
        </p:sp>
      </p:grpSp>
      <p:pic>
        <p:nvPicPr>
          <p:cNvPr id="5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28" t="31088" r="85437" b="27086"/>
          <a:stretch>
            <a:fillRect/>
          </a:stretch>
        </p:blipFill>
        <p:spPr bwMode="auto">
          <a:xfrm>
            <a:off x="4749803" y="2165352"/>
            <a:ext cx="844551" cy="9715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7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128" t="32440" r="43295" b="15248"/>
          <a:stretch>
            <a:fillRect/>
          </a:stretch>
        </p:blipFill>
        <p:spPr bwMode="auto">
          <a:xfrm>
            <a:off x="10344154" y="3246967"/>
            <a:ext cx="781049" cy="11535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197" t="31509" r="29201" b="20491"/>
          <a:stretch>
            <a:fillRect/>
          </a:stretch>
        </p:blipFill>
        <p:spPr bwMode="auto">
          <a:xfrm>
            <a:off x="4720167" y="4127502"/>
            <a:ext cx="865717" cy="12403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202901478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xit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6" presetClass="exit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6" presetClass="exit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6" presetClass="exit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5 -0.25 E" pathEditMode="relative" ptsTypes="">
                                      <p:cBhvr>
                                        <p:cTn id="18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9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5 -0.25 E" pathEditMode="relative" ptsTypes="">
                                      <p:cBhvr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31"/>
          <p:cNvSpPr>
            <a:spLocks noChangeArrowheads="1"/>
          </p:cNvSpPr>
          <p:nvPr/>
        </p:nvSpPr>
        <p:spPr bwMode="auto">
          <a:xfrm>
            <a:off x="2662281" y="2357438"/>
            <a:ext cx="863600" cy="684212"/>
          </a:xfrm>
          <a:prstGeom prst="rect">
            <a:avLst/>
          </a:prstGeom>
          <a:noFill/>
          <a:ln w="5715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en-US" sz="3200" b="1">
              <a:solidFill>
                <a:srgbClr val="0000CC"/>
              </a:solidFill>
              <a:latin typeface="Times New Roman" pitchFamily="18" charset="0"/>
            </a:endParaRPr>
          </a:p>
        </p:txBody>
      </p:sp>
      <p:sp>
        <p:nvSpPr>
          <p:cNvPr id="34822" name="TextBox 26"/>
          <p:cNvSpPr txBox="1">
            <a:spLocks noChangeArrowheads="1"/>
          </p:cNvSpPr>
          <p:nvPr/>
        </p:nvSpPr>
        <p:spPr bwMode="auto">
          <a:xfrm>
            <a:off x="156634" y="765176"/>
            <a:ext cx="1181523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Thẻ </a:t>
            </a:r>
            <a:r>
              <a:rPr lang="en-US" sz="3200" b="1">
                <a:latin typeface="Times New Roman" pitchFamily="18" charset="0"/>
                <a:cs typeface="Times New Roman" pitchFamily="18" charset="0"/>
              </a:rPr>
              <a:t>nào dùng để thay đổi nền trang trình chiếu?</a:t>
            </a:r>
          </a:p>
        </p:txBody>
      </p:sp>
      <p:sp>
        <p:nvSpPr>
          <p:cNvPr id="34823" name="TextBox 2"/>
          <p:cNvSpPr txBox="1">
            <a:spLocks noChangeArrowheads="1"/>
          </p:cNvSpPr>
          <p:nvPr/>
        </p:nvSpPr>
        <p:spPr bwMode="auto">
          <a:xfrm>
            <a:off x="2927351" y="2357438"/>
            <a:ext cx="4129616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600" b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A. Design</a:t>
            </a:r>
          </a:p>
        </p:txBody>
      </p:sp>
      <p:sp>
        <p:nvSpPr>
          <p:cNvPr id="34824" name="TextBox 28"/>
          <p:cNvSpPr txBox="1">
            <a:spLocks noChangeArrowheads="1"/>
          </p:cNvSpPr>
          <p:nvPr/>
        </p:nvSpPr>
        <p:spPr bwMode="auto">
          <a:xfrm>
            <a:off x="3043767" y="3509963"/>
            <a:ext cx="41275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600" b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B. Insert</a:t>
            </a:r>
          </a:p>
        </p:txBody>
      </p:sp>
      <p:sp>
        <p:nvSpPr>
          <p:cNvPr id="34825" name="TextBox 29"/>
          <p:cNvSpPr txBox="1">
            <a:spLocks noChangeArrowheads="1"/>
          </p:cNvSpPr>
          <p:nvPr/>
        </p:nvSpPr>
        <p:spPr bwMode="auto">
          <a:xfrm>
            <a:off x="3054351" y="4518026"/>
            <a:ext cx="41275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600" b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C. Apply</a:t>
            </a:r>
          </a:p>
        </p:txBody>
      </p:sp>
      <p:sp>
        <p:nvSpPr>
          <p:cNvPr id="34826" name="TextBox 29"/>
          <p:cNvSpPr txBox="1">
            <a:spLocks noChangeArrowheads="1"/>
          </p:cNvSpPr>
          <p:nvPr/>
        </p:nvSpPr>
        <p:spPr bwMode="auto">
          <a:xfrm>
            <a:off x="3048001" y="5572126"/>
            <a:ext cx="41275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600" b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D. View</a:t>
            </a:r>
          </a:p>
        </p:txBody>
      </p:sp>
    </p:spTree>
    <p:extLst>
      <p:ext uri="{BB962C8B-B14F-4D97-AF65-F5344CB8AC3E}">
        <p14:creationId xmlns:p14="http://schemas.microsoft.com/office/powerpoint/2010/main" val="249432903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842" name="Group 25"/>
          <p:cNvGrpSpPr>
            <a:grpSpLocks/>
          </p:cNvGrpSpPr>
          <p:nvPr/>
        </p:nvGrpSpPr>
        <p:grpSpPr bwMode="auto">
          <a:xfrm>
            <a:off x="57151" y="20638"/>
            <a:ext cx="12162367" cy="6858000"/>
            <a:chOff x="14" y="-9"/>
            <a:chExt cx="5781" cy="4329"/>
          </a:xfrm>
        </p:grpSpPr>
        <p:pic>
          <p:nvPicPr>
            <p:cNvPr id="35845" name="Picture 26" descr="n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" y="0"/>
              <a:ext cx="5736" cy="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5846" name="Picture 27" descr="n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-2127" y="2132"/>
              <a:ext cx="4329" cy="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5847" name="Picture 28" descr="n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" y="4267"/>
              <a:ext cx="5736" cy="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5848" name="Picture 29" descr="n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3571" y="2132"/>
              <a:ext cx="4329" cy="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5843" name="TextBox 1"/>
          <p:cNvSpPr txBox="1">
            <a:spLocks noChangeArrowheads="1"/>
          </p:cNvSpPr>
          <p:nvPr/>
        </p:nvSpPr>
        <p:spPr bwMode="auto">
          <a:xfrm>
            <a:off x="476251" y="928688"/>
            <a:ext cx="11360149" cy="1446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4400" b="1" smtClean="0">
                <a:latin typeface="Times New Roman" pitchFamily="18" charset="0"/>
                <a:cs typeface="Times New Roman" pitchFamily="18" charset="0"/>
              </a:rPr>
              <a:t>Em </a:t>
            </a:r>
            <a:r>
              <a:rPr lang="en-US" sz="4400" b="1">
                <a:latin typeface="Times New Roman" pitchFamily="18" charset="0"/>
                <a:cs typeface="Times New Roman" pitchFamily="18" charset="0"/>
              </a:rPr>
              <a:t>hãy cho biết lệnh </a:t>
            </a:r>
            <a:r>
              <a:rPr lang="pt-BR" sz="4400" b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Date and Time </a:t>
            </a:r>
            <a:r>
              <a:rPr lang="pt-BR" sz="4400" b="1">
                <a:latin typeface="Times New Roman" pitchFamily="18" charset="0"/>
                <a:cs typeface="Times New Roman" pitchFamily="18" charset="0"/>
              </a:rPr>
              <a:t>có nghĩa là </a:t>
            </a:r>
            <a:r>
              <a:rPr lang="pt-BR" sz="4400" b="1" smtClean="0">
                <a:latin typeface="Times New Roman" pitchFamily="18" charset="0"/>
                <a:cs typeface="Times New Roman" pitchFamily="18" charset="0"/>
              </a:rPr>
              <a:t>gì?  </a:t>
            </a:r>
            <a:endParaRPr lang="en-US" sz="44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844" name="TextBox 2"/>
          <p:cNvSpPr txBox="1">
            <a:spLocks noChangeArrowheads="1"/>
          </p:cNvSpPr>
          <p:nvPr/>
        </p:nvSpPr>
        <p:spPr bwMode="auto">
          <a:xfrm>
            <a:off x="476251" y="3000376"/>
            <a:ext cx="10369549" cy="144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440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 </a:t>
            </a:r>
            <a:r>
              <a:rPr lang="pt-BR" sz="44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Để chèn ngày, tháng, năm soạn bài trình chiếu.</a:t>
            </a:r>
            <a:endParaRPr lang="en-US" sz="440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001672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58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58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58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476251" y="928688"/>
            <a:ext cx="11360149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4400" b="1" smtClean="0">
                <a:latin typeface="Times New Roman" pitchFamily="18" charset="0"/>
                <a:cs typeface="Times New Roman" pitchFamily="18" charset="0"/>
              </a:rPr>
              <a:t>Trang </a:t>
            </a:r>
            <a:r>
              <a:rPr lang="en-US" sz="4400" b="1" smtClean="0">
                <a:latin typeface="Times New Roman" pitchFamily="18" charset="0"/>
                <a:cs typeface="Times New Roman" pitchFamily="18" charset="0"/>
              </a:rPr>
              <a:t>trình chiếu mặc định có màu gì?</a:t>
            </a:r>
            <a:r>
              <a:rPr lang="pt-BR" sz="4400" b="1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en-US" sz="44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476251" y="3000376"/>
            <a:ext cx="10369549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440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 </a:t>
            </a:r>
            <a:r>
              <a:rPr lang="pt-BR" sz="44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Màu trắng</a:t>
            </a:r>
            <a:endParaRPr lang="en-US" sz="440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832547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11347" y="717462"/>
            <a:ext cx="10803988" cy="3882683"/>
          </a:xfrm>
        </p:spPr>
        <p:txBody>
          <a:bodyPr>
            <a:no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 5: SỬ DỤNG BÀI 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RÌNH CHIẾU ĐỂ THUYẾT TRÌNH (</a:t>
            </a: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1)</a:t>
            </a:r>
            <a:endParaRPr lang="en-US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169007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SLIDE_ID_2" val="{9F6A6AB0-9820-453B-9323-D8D50BEE0767}"/>
  <p:tag name="GENSWF_ADVANCE_TIME" val="33.501"/>
  <p:tag name="TIMING" val="|0.001|1|0.5|0.5|1|22.5|0.5"/>
  <p:tag name="ISPRING_CUSTOM_TIMING_US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516</TotalTime>
  <Words>591</Words>
  <Application>Microsoft Office PowerPoint</Application>
  <PresentationFormat>Custom</PresentationFormat>
  <Paragraphs>667</Paragraphs>
  <Slides>23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KHỞI ĐỘNG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BÀI 5: SỬ DỤNG BÀI TRÌNH CHIẾU ĐỂ THUYẾT TRÌNH (tiết 1)</vt:lpstr>
      <vt:lpstr>1. CHUẨN BỊ THIẾT BỊ TRÌNH CHIẾU</vt:lpstr>
      <vt:lpstr>A - HOẠT ĐỘNG CƠ BẢN</vt:lpstr>
      <vt:lpstr>PowerPoint Presentation</vt:lpstr>
      <vt:lpstr>A - HOẠT ĐỘNG CƠ BẢN</vt:lpstr>
      <vt:lpstr>A - HOẠT ĐỘNG CƠ BẢN</vt:lpstr>
      <vt:lpstr>A - HOẠT ĐỘNG CƠ BẢN</vt:lpstr>
      <vt:lpstr>A - HOẠT ĐỘNG CƠ BẢN</vt:lpstr>
      <vt:lpstr>A - HOẠT ĐỘNG CƠ BẢN</vt:lpstr>
      <vt:lpstr>A - HOẠT ĐỘNG CƠ BẢN</vt:lpstr>
      <vt:lpstr>CỦNG CỐ</vt:lpstr>
      <vt:lpstr>CỦNG CỐ</vt:lpstr>
      <vt:lpstr>CỦNG CỐ</vt:lpstr>
      <vt:lpstr>CỦNG CỐ</vt:lpstr>
      <vt:lpstr>Dặn dò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BÀI 5: SỬ DỤNG BÀI TRÌNH CHIẾU ĐỂ THUYẾT TRÌNH</dc:title>
  <dc:creator>XUAN</dc:creator>
  <cp:lastModifiedBy>ICT</cp:lastModifiedBy>
  <cp:revision>40</cp:revision>
  <dcterms:created xsi:type="dcterms:W3CDTF">2018-04-16T05:22:53Z</dcterms:created>
  <dcterms:modified xsi:type="dcterms:W3CDTF">2020-05-02T08:22:26Z</dcterms:modified>
</cp:coreProperties>
</file>