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72" r:id="rId5"/>
    <p:sldId id="273" r:id="rId6"/>
    <p:sldId id="263" r:id="rId7"/>
    <p:sldId id="264" r:id="rId8"/>
    <p:sldId id="279" r:id="rId9"/>
    <p:sldId id="275" r:id="rId10"/>
    <p:sldId id="276" r:id="rId11"/>
    <p:sldId id="277" r:id="rId12"/>
    <p:sldId id="278" r:id="rId13"/>
    <p:sldId id="28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2616-F194-4618-8F99-1B7AE26E6D0E}"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C672-E34B-4D8A-AF17-4E5F4B3F89D9}" type="slidenum">
              <a:rPr lang="en-US" smtClean="0"/>
              <a:t>‹#›</a:t>
            </a:fld>
            <a:endParaRPr lang="en-US"/>
          </a:p>
        </p:txBody>
      </p:sp>
    </p:spTree>
    <p:extLst>
      <p:ext uri="{BB962C8B-B14F-4D97-AF65-F5344CB8AC3E}">
        <p14:creationId xmlns:p14="http://schemas.microsoft.com/office/powerpoint/2010/main" val="318111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8EBFA88-1FC4-45C9-8AD0-1FEC8FCAE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624DC-A8CD-4424-8635-5ABCB5DF2BF2}" type="slidenum">
              <a:rPr lang="en-US" altLang="vi-VN" smtClean="0"/>
              <a:pPr/>
              <a:t>14</a:t>
            </a:fld>
            <a:endParaRPr lang="en-US" altLang="vi-VN"/>
          </a:p>
        </p:txBody>
      </p:sp>
      <p:sp>
        <p:nvSpPr>
          <p:cNvPr id="38915" name="Rectangle 2">
            <a:extLst>
              <a:ext uri="{FF2B5EF4-FFF2-40B4-BE49-F238E27FC236}">
                <a16:creationId xmlns:a16="http://schemas.microsoft.com/office/drawing/2014/main" id="{53C55C39-B4F8-4E07-AC54-1BD904E41DA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7D46D0E-050F-4470-80C3-5BB38EAF0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5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97344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64461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05697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75657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0F593B-446B-4F0E-93E1-235EFBB2FBD7}"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414408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F593B-446B-4F0E-93E1-235EFBB2FBD7}"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4943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F593B-446B-4F0E-93E1-235EFBB2FBD7}"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8161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F593B-446B-4F0E-93E1-235EFBB2FBD7}"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125065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F593B-446B-4F0E-93E1-235EFBB2FBD7}"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7529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621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70203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F593B-446B-4F0E-93E1-235EFBB2FBD7}" type="datetimeFigureOut">
              <a:rPr lang="en-US" smtClean="0"/>
              <a:t>8/24/2020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6884F-1E93-43D1-80FC-1BBA75BEB926}" type="slidenum">
              <a:rPr lang="en-US" smtClean="0"/>
              <a:t>‹#›</a:t>
            </a:fld>
            <a:endParaRPr lang="en-US"/>
          </a:p>
        </p:txBody>
      </p:sp>
    </p:spTree>
    <p:extLst>
      <p:ext uri="{BB962C8B-B14F-4D97-AF65-F5344CB8AC3E}">
        <p14:creationId xmlns:p14="http://schemas.microsoft.com/office/powerpoint/2010/main" val="159194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7282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239" y="0"/>
            <a:ext cx="6905349" cy="5556738"/>
          </a:xfrm>
          <a:prstGeom prst="rect">
            <a:avLst/>
          </a:prstGeom>
        </p:spPr>
      </p:pic>
      <p:sp>
        <p:nvSpPr>
          <p:cNvPr id="4" name="TextBox 3"/>
          <p:cNvSpPr txBox="1"/>
          <p:nvPr/>
        </p:nvSpPr>
        <p:spPr>
          <a:xfrm>
            <a:off x="2785403" y="5697416"/>
            <a:ext cx="7399606" cy="954107"/>
          </a:xfrm>
          <a:prstGeom prst="rect">
            <a:avLst/>
          </a:prstGeom>
          <a:noFill/>
        </p:spPr>
        <p:txBody>
          <a:bodyPr wrap="square" rtlCol="0">
            <a:spAutoFit/>
          </a:bodyPr>
          <a:lstStyle/>
          <a:p>
            <a:r>
              <a:rPr lang="en-US" sz="2800" b="1" dirty="0" smtClean="0">
                <a:latin typeface="Arial-SGK-TV" pitchFamily="2" charset="0"/>
                <a:cs typeface="Arial-SGK-TV" pitchFamily="2" charset="0"/>
              </a:rPr>
              <a:t>Khi tha thẩn trong rừng, hươu gặp phải chuyện gì?</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305733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61" y="0"/>
            <a:ext cx="7542714" cy="5584874"/>
          </a:xfrm>
          <a:prstGeom prst="rect">
            <a:avLst/>
          </a:prstGeom>
        </p:spPr>
      </p:pic>
      <p:sp>
        <p:nvSpPr>
          <p:cNvPr id="3" name="TextBox 2"/>
          <p:cNvSpPr txBox="1"/>
          <p:nvPr/>
        </p:nvSpPr>
        <p:spPr>
          <a:xfrm>
            <a:off x="2321170" y="5809957"/>
            <a:ext cx="7835704" cy="523220"/>
          </a:xfrm>
          <a:prstGeom prst="rect">
            <a:avLst/>
          </a:prstGeom>
          <a:noFill/>
        </p:spPr>
        <p:txBody>
          <a:bodyPr wrap="square" rtlCol="0">
            <a:spAutoFit/>
          </a:bodyPr>
          <a:lstStyle/>
          <a:p>
            <a:r>
              <a:rPr lang="en-US" sz="2800" b="1" dirty="0" smtClean="0">
                <a:latin typeface="Arial-SGK-TV" pitchFamily="2" charset="0"/>
                <a:cs typeface="Arial-SGK-TV" pitchFamily="2" charset="0"/>
              </a:rPr>
              <a:t>Cặp sừng hay đôi chân giúp hươu thoát nạn?</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140426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378" y="0"/>
            <a:ext cx="6956856" cy="5570806"/>
          </a:xfrm>
          <a:prstGeom prst="rect">
            <a:avLst/>
          </a:prstGeom>
        </p:spPr>
      </p:pic>
      <p:sp>
        <p:nvSpPr>
          <p:cNvPr id="3" name="TextBox 2"/>
          <p:cNvSpPr txBox="1"/>
          <p:nvPr/>
        </p:nvSpPr>
        <p:spPr>
          <a:xfrm>
            <a:off x="2785403" y="5697416"/>
            <a:ext cx="7399606" cy="523220"/>
          </a:xfrm>
          <a:prstGeom prst="rect">
            <a:avLst/>
          </a:prstGeom>
          <a:noFill/>
        </p:spPr>
        <p:txBody>
          <a:bodyPr wrap="square" rtlCol="0">
            <a:spAutoFit/>
          </a:bodyPr>
          <a:lstStyle/>
          <a:p>
            <a:r>
              <a:rPr lang="en-US" sz="2800" b="1" dirty="0" smtClean="0">
                <a:latin typeface="Arial-SGK-TV" pitchFamily="2" charset="0"/>
                <a:cs typeface="Arial-SGK-TV" pitchFamily="2" charset="0"/>
              </a:rPr>
              <a:t>Thoát nạn, hươu nghĩ gì?</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922465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1457521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10" name="Rectangle 2">
            <a:extLst>
              <a:ext uri="{FF2B5EF4-FFF2-40B4-BE49-F238E27FC236}">
                <a16:creationId xmlns:a16="http://schemas.microsoft.com/office/drawing/2014/main" id="{EF6EDE1F-9DE4-4193-9161-CAA38AAAB357}"/>
              </a:ext>
            </a:extLst>
          </p:cNvPr>
          <p:cNvSpPr txBox="1">
            <a:spLocks noChangeArrowheads="1"/>
          </p:cNvSpPr>
          <p:nvPr/>
        </p:nvSpPr>
        <p:spPr>
          <a:xfrm>
            <a:off x="657224" y="499533"/>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vi-VN" smtClean="0"/>
              <a:t> </a:t>
            </a:r>
            <a:endParaRPr lang="en-US" altLang="vi-VN"/>
          </a:p>
        </p:txBody>
      </p:sp>
      <p:pic>
        <p:nvPicPr>
          <p:cNvPr id="11" name="Picture 2" descr="Cartoon happy kids on the rainbow Royalty Free Vect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680449"/>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a:extLst>
              <a:ext uri="{FF2B5EF4-FFF2-40B4-BE49-F238E27FC236}">
                <a16:creationId xmlns:a16="http://schemas.microsoft.com/office/drawing/2014/main" id="{C90E0876-D01D-4673-ABEF-F7A5065069D1}"/>
              </a:ext>
            </a:extLst>
          </p:cNvPr>
          <p:cNvSpPr>
            <a:spLocks noChangeArrowheads="1" noChangeShapeType="1" noTextEdit="1"/>
          </p:cNvSpPr>
          <p:nvPr/>
        </p:nvSpPr>
        <p:spPr bwMode="auto">
          <a:xfrm>
            <a:off x="1206137" y="3940629"/>
            <a:ext cx="9753600" cy="1371600"/>
          </a:xfrm>
          <a:prstGeom prst="rect">
            <a:avLst/>
          </a:prstGeom>
        </p:spPr>
        <p:txBody>
          <a:bodyPr wrap="none" fromWordArt="1">
            <a:prstTxWarp prst="textCurveUp">
              <a:avLst>
                <a:gd name="adj" fmla="val 6500"/>
              </a:avLst>
            </a:prstTxWarp>
          </a:bodyPr>
          <a:lstStyle/>
          <a:p>
            <a:pPr algn="ctr"/>
            <a:r>
              <a:rPr lang="vi-VN" sz="3600" kern="10" dirty="0" smtClean="0">
                <a:ln w="9525">
                  <a:solidFill>
                    <a:schemeClr val="tx1"/>
                  </a:solidFill>
                  <a:round/>
                  <a:headEnd/>
                  <a:tailEnd/>
                </a:ln>
                <a:solidFill>
                  <a:schemeClr val="bg1"/>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Tạm biệt các em!</a:t>
            </a:r>
            <a:endParaRPr lang="vi-VN" sz="3600" kern="10" dirty="0">
              <a:ln w="9525">
                <a:solidFill>
                  <a:schemeClr val="tx1"/>
                </a:solidFill>
                <a:round/>
                <a:headEnd/>
                <a:tailEnd/>
              </a:ln>
              <a:solidFill>
                <a:schemeClr val="bg1"/>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29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lo Kitty HD Wallpaper | Background Image | 2048x1536 | ID:3030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1" y="-2316844"/>
            <a:ext cx="12934282" cy="970071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61D90F77-5E6B-470C-85C6-AAF3BE020A04}"/>
              </a:ext>
            </a:extLst>
          </p:cNvPr>
          <p:cNvSpPr txBox="1"/>
          <p:nvPr/>
        </p:nvSpPr>
        <p:spPr>
          <a:xfrm>
            <a:off x="2107809" y="323557"/>
            <a:ext cx="7976382" cy="954107"/>
          </a:xfrm>
          <a:prstGeom prst="rect">
            <a:avLst/>
          </a:prstGeom>
          <a:noFill/>
        </p:spPr>
        <p:txBody>
          <a:bodyPr wrap="square" rtlCol="0">
            <a:spAutoFit/>
          </a:bodyPr>
          <a:lstStyle/>
          <a:p>
            <a:pPr algn="ctr"/>
            <a:r>
              <a:rPr lang="vi-VN" sz="2800" b="1" dirty="0"/>
              <a:t>PHÒNG GIÁO DỤC &amp; ĐÀO TẠO LONG </a:t>
            </a:r>
            <a:r>
              <a:rPr lang="vi-VN" sz="2800" b="1" dirty="0" smtClean="0"/>
              <a:t>BIÊN</a:t>
            </a:r>
          </a:p>
          <a:p>
            <a:pPr algn="ctr"/>
            <a:r>
              <a:rPr lang="vi-VN" sz="2800" b="1" dirty="0" smtClean="0"/>
              <a:t>TRƯỜNG TIỂU HỌC </a:t>
            </a:r>
            <a:r>
              <a:rPr lang="en-US" sz="2800" b="1" dirty="0" smtClean="0">
                <a:latin typeface="Times New Roman" panose="02020603050405020304" pitchFamily="18" charset="0"/>
                <a:cs typeface="Times New Roman" panose="02020603050405020304" pitchFamily="18" charset="0"/>
              </a:rPr>
              <a:t>THANH AM</a:t>
            </a:r>
            <a:endParaRPr lang="vi-VN" sz="2800" b="1"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11F8414-431B-4993-9DBD-467D26AA11B8}"/>
              </a:ext>
            </a:extLst>
          </p:cNvPr>
          <p:cNvSpPr txBox="1"/>
          <p:nvPr/>
        </p:nvSpPr>
        <p:spPr>
          <a:xfrm>
            <a:off x="2286335" y="2533512"/>
            <a:ext cx="7976382" cy="1323439"/>
          </a:xfrm>
          <a:prstGeom prst="rect">
            <a:avLst/>
          </a:prstGeom>
          <a:noFill/>
        </p:spPr>
        <p:txBody>
          <a:bodyPr wrap="square" rtlCol="0">
            <a:spAutoFit/>
          </a:bodyPr>
          <a:lstStyle/>
          <a:p>
            <a:pPr algn="ctr"/>
            <a:r>
              <a:rPr lang="vi-VN" sz="4000" b="1" dirty="0"/>
              <a:t>TIẾNG VIỆT   LỚP 1</a:t>
            </a:r>
          </a:p>
          <a:p>
            <a:pPr algn="ctr"/>
            <a:r>
              <a:rPr lang="vi-VN" sz="4000" b="1" dirty="0" smtClean="0">
                <a:latin typeface="+mj-lt"/>
                <a:cs typeface="Arial-SGK-TV" pitchFamily="2" charset="0"/>
              </a:rPr>
              <a:t>Bài </a:t>
            </a:r>
            <a:r>
              <a:rPr lang="en-US" sz="4000" b="1" dirty="0" smtClean="0">
                <a:latin typeface="Times New Roman" panose="02020603050405020304" pitchFamily="18" charset="0"/>
                <a:cs typeface="Times New Roman" panose="02020603050405020304" pitchFamily="18" charset="0"/>
              </a:rPr>
              <a:t>80</a:t>
            </a:r>
            <a:r>
              <a:rPr lang="vi-VN" sz="4000" b="1" dirty="0" smtClean="0">
                <a:latin typeface="+mj-lt"/>
                <a:cs typeface="Arial-SGK-TV" pitchFamily="2" charset="0"/>
              </a:rPr>
              <a:t> :  Ôn tập và kể chuyện</a:t>
            </a:r>
            <a:endParaRPr lang="vi-VN" sz="4000" b="1" dirty="0">
              <a:latin typeface="+mj-lt"/>
              <a:cs typeface="Arial-SGK-TV" pitchFamily="2" charset="0"/>
            </a:endParaRPr>
          </a:p>
        </p:txBody>
      </p:sp>
    </p:spTree>
    <p:extLst>
      <p:ext uri="{BB962C8B-B14F-4D97-AF65-F5344CB8AC3E}">
        <p14:creationId xmlns:p14="http://schemas.microsoft.com/office/powerpoint/2010/main" val="329997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Ôn bài cũ</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2703" y="2233754"/>
            <a:ext cx="10753725" cy="2338245"/>
          </a:xfrm>
          <a:solidFill>
            <a:schemeClr val="bg1"/>
          </a:solidFill>
        </p:spPr>
        <p:txBody>
          <a:bodyPr>
            <a:normAutofit/>
          </a:bodyPr>
          <a:lstStyle/>
          <a:p>
            <a:pPr marL="0" indent="0">
              <a:buNone/>
            </a:pPr>
            <a:r>
              <a:rPr lang="en-US" sz="3600" b="1" dirty="0" smtClean="0">
                <a:solidFill>
                  <a:srgbClr val="0070C0"/>
                </a:solidFill>
                <a:latin typeface="Arial-SGK-TV" pitchFamily="2" charset="0"/>
                <a:cs typeface="Arial-SGK-TV" pitchFamily="2" charset="0"/>
              </a:rPr>
              <a:t>uân     uât     uyên     uyêt      oan      oăn   </a:t>
            </a:r>
          </a:p>
          <a:p>
            <a:pPr marL="0" indent="0">
              <a:buNone/>
            </a:pPr>
            <a:r>
              <a:rPr lang="en-US" sz="3600" b="1" dirty="0" smtClean="0">
                <a:solidFill>
                  <a:srgbClr val="0070C0"/>
                </a:solidFill>
                <a:latin typeface="Arial-SGK-TV" pitchFamily="2" charset="0"/>
                <a:cs typeface="Arial-SGK-TV" pitchFamily="2" charset="0"/>
              </a:rPr>
              <a:t> </a:t>
            </a:r>
          </a:p>
          <a:p>
            <a:pPr marL="0" indent="0">
              <a:buNone/>
            </a:pPr>
            <a:r>
              <a:rPr lang="en-US" sz="3600" b="1" dirty="0" smtClean="0">
                <a:solidFill>
                  <a:srgbClr val="0070C0"/>
                </a:solidFill>
                <a:latin typeface="Arial-SGK-TV" pitchFamily="2" charset="0"/>
                <a:cs typeface="Arial-SGK-TV" pitchFamily="2" charset="0"/>
              </a:rPr>
              <a:t>oat      oăt     oai        uê         uy</a:t>
            </a:r>
            <a:endParaRPr lang="en-US" sz="3600" b="1" dirty="0">
              <a:solidFill>
                <a:srgbClr val="0070C0"/>
              </a:solidFill>
              <a:latin typeface="Arial-SGK-TV" pitchFamily="2" charset="0"/>
              <a:cs typeface="Arial-SGK-TV" pitchFamily="2" charset="0"/>
            </a:endParaRPr>
          </a:p>
        </p:txBody>
      </p:sp>
    </p:spTree>
    <p:extLst>
      <p:ext uri="{BB962C8B-B14F-4D97-AF65-F5344CB8AC3E}">
        <p14:creationId xmlns:p14="http://schemas.microsoft.com/office/powerpoint/2010/main" val="8312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0474195"/>
              </p:ext>
            </p:extLst>
          </p:nvPr>
        </p:nvGraphicFramePr>
        <p:xfrm>
          <a:off x="838200" y="1371601"/>
          <a:ext cx="10515603" cy="1720531"/>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548115072"/>
                    </a:ext>
                  </a:extLst>
                </a:gridCol>
                <a:gridCol w="1502229">
                  <a:extLst>
                    <a:ext uri="{9D8B030D-6E8A-4147-A177-3AD203B41FA5}">
                      <a16:colId xmlns:a16="http://schemas.microsoft.com/office/drawing/2014/main" val="3256781088"/>
                    </a:ext>
                  </a:extLst>
                </a:gridCol>
                <a:gridCol w="1502229">
                  <a:extLst>
                    <a:ext uri="{9D8B030D-6E8A-4147-A177-3AD203B41FA5}">
                      <a16:colId xmlns:a16="http://schemas.microsoft.com/office/drawing/2014/main" val="3140906219"/>
                    </a:ext>
                  </a:extLst>
                </a:gridCol>
                <a:gridCol w="1502229">
                  <a:extLst>
                    <a:ext uri="{9D8B030D-6E8A-4147-A177-3AD203B41FA5}">
                      <a16:colId xmlns:a16="http://schemas.microsoft.com/office/drawing/2014/main" val="4093147966"/>
                    </a:ext>
                  </a:extLst>
                </a:gridCol>
                <a:gridCol w="1502229">
                  <a:extLst>
                    <a:ext uri="{9D8B030D-6E8A-4147-A177-3AD203B41FA5}">
                      <a16:colId xmlns:a16="http://schemas.microsoft.com/office/drawing/2014/main" val="565252291"/>
                    </a:ext>
                  </a:extLst>
                </a:gridCol>
                <a:gridCol w="1502229">
                  <a:extLst>
                    <a:ext uri="{9D8B030D-6E8A-4147-A177-3AD203B41FA5}">
                      <a16:colId xmlns:a16="http://schemas.microsoft.com/office/drawing/2014/main" val="4034670459"/>
                    </a:ext>
                  </a:extLst>
                </a:gridCol>
                <a:gridCol w="1502229">
                  <a:extLst>
                    <a:ext uri="{9D8B030D-6E8A-4147-A177-3AD203B41FA5}">
                      <a16:colId xmlns:a16="http://schemas.microsoft.com/office/drawing/2014/main" val="791158088"/>
                    </a:ext>
                  </a:extLst>
                </a:gridCol>
              </a:tblGrid>
              <a:tr h="888273">
                <a:tc>
                  <a:txBody>
                    <a:bodyPr/>
                    <a:lstStyle/>
                    <a:p>
                      <a:pPr algn="ctr"/>
                      <a:r>
                        <a:rPr lang="en-US" sz="3200" dirty="0" smtClean="0">
                          <a:solidFill>
                            <a:schemeClr val="tx1"/>
                          </a:solidFill>
                          <a:latin typeface="Arial-SGK-TV" pitchFamily="2" charset="0"/>
                          <a:cs typeface="Arial-SGK-TV" pitchFamily="2" charset="0"/>
                        </a:rPr>
                        <a:t>ngoan</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loát</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thoăn</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hoắt</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loài</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huệ</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tùy</a:t>
                      </a:r>
                      <a:endParaRPr lang="en-US" sz="3200"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261131982"/>
                  </a:ext>
                </a:extLst>
              </a:tr>
              <a:tr h="832258">
                <a:tc>
                  <a:txBody>
                    <a:bodyPr/>
                    <a:lstStyle/>
                    <a:p>
                      <a:pPr algn="ctr"/>
                      <a:r>
                        <a:rPr lang="en-US" sz="3200" b="1" dirty="0" smtClean="0">
                          <a:solidFill>
                            <a:schemeClr val="tx1"/>
                          </a:solidFill>
                          <a:latin typeface="Arial-SGK-TV" pitchFamily="2" charset="0"/>
                          <a:cs typeface="Arial-SGK-TV" pitchFamily="2" charset="0"/>
                        </a:rPr>
                        <a:t>hoãn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soát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xoăn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thoắt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ngoại</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tuế</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thủy</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3250313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42945"/>
              </p:ext>
            </p:extLst>
          </p:nvPr>
        </p:nvGraphicFramePr>
        <p:xfrm>
          <a:off x="2032001" y="3240798"/>
          <a:ext cx="8128000" cy="161858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5343816"/>
                    </a:ext>
                  </a:extLst>
                </a:gridCol>
                <a:gridCol w="2032000">
                  <a:extLst>
                    <a:ext uri="{9D8B030D-6E8A-4147-A177-3AD203B41FA5}">
                      <a16:colId xmlns:a16="http://schemas.microsoft.com/office/drawing/2014/main" val="3814090468"/>
                    </a:ext>
                  </a:extLst>
                </a:gridCol>
                <a:gridCol w="2032000">
                  <a:extLst>
                    <a:ext uri="{9D8B030D-6E8A-4147-A177-3AD203B41FA5}">
                      <a16:colId xmlns:a16="http://schemas.microsoft.com/office/drawing/2014/main" val="3912999445"/>
                    </a:ext>
                  </a:extLst>
                </a:gridCol>
                <a:gridCol w="2032000">
                  <a:extLst>
                    <a:ext uri="{9D8B030D-6E8A-4147-A177-3AD203B41FA5}">
                      <a16:colId xmlns:a16="http://schemas.microsoft.com/office/drawing/2014/main" val="1343254397"/>
                    </a:ext>
                  </a:extLst>
                </a:gridCol>
              </a:tblGrid>
              <a:tr h="809292">
                <a:tc>
                  <a:txBody>
                    <a:bodyPr/>
                    <a:lstStyle/>
                    <a:p>
                      <a:pPr algn="ctr"/>
                      <a:r>
                        <a:rPr lang="en-US" sz="3200" b="1" dirty="0" smtClean="0">
                          <a:solidFill>
                            <a:schemeClr val="tx1"/>
                          </a:solidFill>
                          <a:latin typeface="Arial-SGK-TV" pitchFamily="2" charset="0"/>
                          <a:cs typeface="Arial-SGK-TV" pitchFamily="2" charset="0"/>
                        </a:rPr>
                        <a:t>luận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luật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chuyển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duyệt</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4122384603"/>
                  </a:ext>
                </a:extLst>
              </a:tr>
              <a:tr h="809292">
                <a:tc>
                  <a:txBody>
                    <a:bodyPr/>
                    <a:lstStyle/>
                    <a:p>
                      <a:pPr algn="ctr"/>
                      <a:r>
                        <a:rPr lang="en-US" sz="3200" b="1" dirty="0" smtClean="0">
                          <a:solidFill>
                            <a:schemeClr val="tx1"/>
                          </a:solidFill>
                          <a:latin typeface="Arial-SGK-TV" pitchFamily="2" charset="0"/>
                          <a:cs typeface="Arial-SGK-TV" pitchFamily="2" charset="0"/>
                        </a:rPr>
                        <a:t>tuần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xuất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luyến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khuyết</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1767688977"/>
                  </a:ext>
                </a:extLst>
              </a:tr>
            </a:tbl>
          </a:graphicData>
        </a:graphic>
      </p:graphicFrame>
      <p:cxnSp>
        <p:nvCxnSpPr>
          <p:cNvPr id="7" name="Straight Connector 6"/>
          <p:cNvCxnSpPr/>
          <p:nvPr/>
        </p:nvCxnSpPr>
        <p:spPr>
          <a:xfrm>
            <a:off x="2769996"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63737"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8722" y="3832776"/>
            <a:ext cx="854780" cy="9714"/>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77719" y="3842490"/>
            <a:ext cx="785445"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69996"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63737"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60531" y="4592766"/>
            <a:ext cx="818271"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23084" y="4592766"/>
            <a:ext cx="739894"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1417" y="1894114"/>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17739"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3158"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52611"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73158"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3777"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14125" y="1919235"/>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00611" y="1925934"/>
            <a:ext cx="505432" cy="6699"/>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57990" y="1932633"/>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78802" y="2789421"/>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14125"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23084" y="1935648"/>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023084"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23955"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3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572275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348" y="235373"/>
            <a:ext cx="9988062" cy="6410794"/>
          </a:xfrm>
          <a:prstGeom prst="rect">
            <a:avLst/>
          </a:prstGeom>
          <a:solidFill>
            <a:srgbClr val="92D050"/>
          </a:solidFill>
          <a:ln>
            <a:solidFill>
              <a:srgbClr val="92D050"/>
            </a:solidFill>
          </a:ln>
        </p:spPr>
        <p:txBody>
          <a:bodyPr wrap="square" rtlCol="0">
            <a:spAutoFit/>
          </a:bodyPr>
          <a:lstStyle/>
          <a:p>
            <a:pPr algn="just">
              <a:lnSpc>
                <a:spcPct val="130000"/>
              </a:lnSpc>
            </a:pPr>
            <a:r>
              <a:rPr lang="en-US" sz="4000" b="1" dirty="0">
                <a:latin typeface="Arial-SGK-TV" pitchFamily="2" charset="0"/>
                <a:cs typeface="Arial-SGK-TV" pitchFamily="2" charset="0"/>
              </a:rPr>
              <a:t>	</a:t>
            </a:r>
            <a:r>
              <a:rPr lang="en-US" sz="4000" b="1" dirty="0" smtClean="0">
                <a:latin typeface="Arial-SGK-TV" pitchFamily="2" charset="0"/>
                <a:cs typeface="Arial-SGK-TV" pitchFamily="2" charset="0"/>
              </a:rPr>
              <a:t>Mỗi lần về quê, Hà lại được bà kể cho nghe nhiều câu chuyện hay. Nào là truyền thuyết về Lạc Long Quân, truyền thuyết Thánh Gióng, truyền thuyết về hồ Hoàn Kiếm. Nào là sự tích cây quất, sự tích cây xoài,... Giọng kể của bà trầm ấm. Hà bị cuốn vào các câu chuyện suốt từ đầu cho đến cuối.</a:t>
            </a:r>
            <a:endParaRPr lang="en-US" sz="4000" b="1" dirty="0">
              <a:latin typeface="Arial-SGK-TV" pitchFamily="2" charset="0"/>
              <a:cs typeface="Arial-SGK-TV" pitchFamily="2" charset="0"/>
            </a:endParaRPr>
          </a:p>
        </p:txBody>
      </p:sp>
      <p:cxnSp>
        <p:nvCxnSpPr>
          <p:cNvPr id="8" name="Straight Connector 7"/>
          <p:cNvCxnSpPr/>
          <p:nvPr/>
        </p:nvCxnSpPr>
        <p:spPr>
          <a:xfrm>
            <a:off x="6380704" y="1809709"/>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11348" y="2617600"/>
            <a:ext cx="3342083"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63473" y="3435747"/>
            <a:ext cx="3288490" cy="29145"/>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47462" y="2617600"/>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1348" y="3435747"/>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020741" y="4204220"/>
            <a:ext cx="1122065" cy="21337"/>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75726" y="4986769"/>
            <a:ext cx="977705"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5517" y="987643"/>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67098" y="4154427"/>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70329" y="5733499"/>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32652" y="5805807"/>
            <a:ext cx="1688123" cy="1719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32652" y="2609775"/>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6" y="761740"/>
            <a:ext cx="8281851" cy="3222431"/>
          </a:xfrm>
          <a:prstGeom prst="rect">
            <a:avLst/>
          </a:prstGeom>
        </p:spPr>
      </p:pic>
    </p:spTree>
    <p:extLst>
      <p:ext uri="{BB962C8B-B14F-4D97-AF65-F5344CB8AC3E}">
        <p14:creationId xmlns:p14="http://schemas.microsoft.com/office/powerpoint/2010/main" val="1973298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308713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403" y="0"/>
            <a:ext cx="7596554" cy="5584874"/>
          </a:xfrm>
          <a:prstGeom prst="rect">
            <a:avLst/>
          </a:prstGeom>
        </p:spPr>
      </p:pic>
      <p:sp>
        <p:nvSpPr>
          <p:cNvPr id="3" name="TextBox 2"/>
          <p:cNvSpPr txBox="1"/>
          <p:nvPr/>
        </p:nvSpPr>
        <p:spPr>
          <a:xfrm>
            <a:off x="2785403" y="5697416"/>
            <a:ext cx="7399606" cy="954107"/>
          </a:xfrm>
          <a:prstGeom prst="rect">
            <a:avLst/>
          </a:prstGeom>
          <a:noFill/>
        </p:spPr>
        <p:txBody>
          <a:bodyPr wrap="square" rtlCol="0">
            <a:spAutoFit/>
          </a:bodyPr>
          <a:lstStyle/>
          <a:p>
            <a:r>
              <a:rPr lang="en-US" sz="2800" b="1" dirty="0" smtClean="0">
                <a:latin typeface="Arial-SGK-TV" pitchFamily="2" charset="0"/>
                <a:cs typeface="Arial-SGK-TV" pitchFamily="2" charset="0"/>
              </a:rPr>
              <a:t>Hươu có thích cặp sừng và đôi chân của mình không?</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2817382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110</Words>
  <Application>Microsoft Office PowerPoint</Application>
  <PresentationFormat>Widescreen</PresentationFormat>
  <Paragraphs>38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Arial-SGK-TV</vt:lpstr>
      <vt:lpstr>Calibri</vt:lpstr>
      <vt:lpstr>Calibri Light</vt:lpstr>
      <vt:lpstr>Times New Roman</vt:lpstr>
      <vt:lpstr>Office Theme</vt:lpstr>
      <vt:lpstr>PowerPoint Presentation</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cp:revision>
  <dcterms:created xsi:type="dcterms:W3CDTF">2020-08-23T13:33:37Z</dcterms:created>
  <dcterms:modified xsi:type="dcterms:W3CDTF">2020-08-24T02:34:30Z</dcterms:modified>
</cp:coreProperties>
</file>