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handoutMasterIdLst>
    <p:handoutMasterId r:id="rId24"/>
  </p:handoutMasterIdLst>
  <p:sldIdLst>
    <p:sldId id="265" r:id="rId2"/>
    <p:sldId id="291" r:id="rId3"/>
    <p:sldId id="263" r:id="rId4"/>
    <p:sldId id="289" r:id="rId5"/>
    <p:sldId id="277" r:id="rId6"/>
    <p:sldId id="276" r:id="rId7"/>
    <p:sldId id="278" r:id="rId8"/>
    <p:sldId id="279" r:id="rId9"/>
    <p:sldId id="281" r:id="rId10"/>
    <p:sldId id="280" r:id="rId11"/>
    <p:sldId id="282" r:id="rId12"/>
    <p:sldId id="283" r:id="rId13"/>
    <p:sldId id="284" r:id="rId14"/>
    <p:sldId id="258" r:id="rId15"/>
    <p:sldId id="285" r:id="rId16"/>
    <p:sldId id="286" r:id="rId17"/>
    <p:sldId id="272" r:id="rId18"/>
    <p:sldId id="290" r:id="rId19"/>
    <p:sldId id="273" r:id="rId20"/>
    <p:sldId id="287" r:id="rId21"/>
    <p:sldId id="274" r:id="rId22"/>
    <p:sldId id="288" r:id="rId23"/>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33CC33"/>
    <a:srgbClr val="3333FF"/>
    <a:srgbClr val="FF0000"/>
    <a:srgbClr val="CCFF66"/>
    <a:srgbClr val="FFFF00"/>
    <a:srgbClr val="000099"/>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655" autoAdjust="0"/>
    <p:restoredTop sz="94660" autoAdjust="0"/>
  </p:normalViewPr>
  <p:slideViewPr>
    <p:cSldViewPr>
      <p:cViewPr varScale="1">
        <p:scale>
          <a:sx n="41" d="100"/>
          <a:sy n="41" d="100"/>
        </p:scale>
        <p:origin x="-115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9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3762"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73763" name="Rectangle 3"/>
          <p:cNvSpPr>
            <a:spLocks noGrp="1" noChangeArrowheads="1"/>
          </p:cNvSpPr>
          <p:nvPr>
            <p:ph type="dt" sz="quarter" idx="1"/>
          </p:nvPr>
        </p:nvSpPr>
        <p:spPr bwMode="auto">
          <a:xfrm>
            <a:off x="3884613" y="0"/>
            <a:ext cx="2971800"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73764" name="Rectangle 4"/>
          <p:cNvSpPr>
            <a:spLocks noGrp="1" noChangeArrowheads="1"/>
          </p:cNvSpPr>
          <p:nvPr>
            <p:ph type="ftr" sz="quarter" idx="2"/>
          </p:nvPr>
        </p:nvSpPr>
        <p:spPr bwMode="auto">
          <a:xfrm>
            <a:off x="0" y="8829675"/>
            <a:ext cx="2971800"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73765" name="Rectangle 5"/>
          <p:cNvSpPr>
            <a:spLocks noGrp="1" noChangeArrowheads="1"/>
          </p:cNvSpPr>
          <p:nvPr>
            <p:ph type="sldNum" sz="quarter" idx="3"/>
          </p:nvPr>
        </p:nvSpPr>
        <p:spPr bwMode="auto">
          <a:xfrm>
            <a:off x="3884613" y="8829675"/>
            <a:ext cx="2971800"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367132B9-47C3-4BDA-9E9E-E6DC5FBB3395}"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sz="2400" smtClean="0"/>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sz="2400" smtClean="0"/>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xmlns="">
                  <a:solidFill>
                    <a:srgbClr val="E0E0F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sz="2400" smtClean="0"/>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xmlns="" w="28575">
                  <a:solidFill>
                    <a:schemeClr val="accent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sz="2400" smtClean="0"/>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sz="2400" smtClean="0"/>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xmlns="">
                  <a:solidFill>
                    <a:srgbClr val="E0E0F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sz="2400" smtClean="0"/>
            </a:p>
          </p:txBody>
        </p:sp>
      </p:grpSp>
      <p:sp>
        <p:nvSpPr>
          <p:cNvPr id="394252"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en-US" noProof="0" smtClean="0"/>
              <a:t>Click to edit Master title style</a:t>
            </a:r>
          </a:p>
        </p:txBody>
      </p:sp>
      <p:sp>
        <p:nvSpPr>
          <p:cNvPr id="394253"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pPr lvl="0"/>
            <a:r>
              <a:rPr lang="en-US" noProof="0" smtClean="0"/>
              <a:t>Click to edit Master subtitle style</a:t>
            </a:r>
          </a:p>
        </p:txBody>
      </p:sp>
      <p:sp>
        <p:nvSpPr>
          <p:cNvPr id="11" name="Rectangle 9"/>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12" name="Rectangle 10"/>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13" name="Rectangle 11"/>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fld id="{79B66C0B-2CF1-475A-AD94-F3590FFB6561}" type="slidenum">
              <a:rPr lang="en-US"/>
              <a:pPr/>
              <a:t>‹#›</a:t>
            </a:fld>
            <a:endParaRPr lang="en-US"/>
          </a:p>
        </p:txBody>
      </p:sp>
    </p:spTree>
  </p:cSld>
  <p:clrMapOvr>
    <a:masterClrMapping/>
  </p:clrMapOvr>
  <p:transition spd="med">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0296F194-0272-4456-9C66-F51EBB68B083}" type="slidenum">
              <a:rPr lang="en-US"/>
              <a:pPr/>
              <a:t>‹#›</a:t>
            </a:fld>
            <a:endParaRPr lang="en-US"/>
          </a:p>
        </p:txBody>
      </p:sp>
    </p:spTree>
  </p:cSld>
  <p:clrMapOvr>
    <a:masterClrMapping/>
  </p:clrMapOvr>
  <p:transition spd="med">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E4DA734D-6378-4BFC-A917-3420DA4EF808}" type="slidenum">
              <a:rPr lang="en-US"/>
              <a:pPr/>
              <a:t>‹#›</a:t>
            </a:fld>
            <a:endParaRPr lang="en-US"/>
          </a:p>
        </p:txBody>
      </p:sp>
    </p:spTree>
  </p:cSld>
  <p:clrMapOvr>
    <a:masterClrMapping/>
  </p:clrMapOvr>
  <p:transition spd="med">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52E3F5B2-AB36-49FE-A119-041D91F2B431}" type="slidenum">
              <a:rPr lang="en-US"/>
              <a:pPr/>
              <a:t>‹#›</a:t>
            </a:fld>
            <a:endParaRPr lang="en-US"/>
          </a:p>
        </p:txBody>
      </p:sp>
    </p:spTree>
  </p:cSld>
  <p:clrMapOvr>
    <a:masterClrMapping/>
  </p:clrMapOvr>
  <p:transition spd="med">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9EFE73C0-BA7B-402F-B476-289E9DA4C1BC}" type="slidenum">
              <a:rPr lang="en-US"/>
              <a:pPr/>
              <a:t>‹#›</a:t>
            </a:fld>
            <a:endParaRPr lang="en-US"/>
          </a:p>
        </p:txBody>
      </p:sp>
    </p:spTree>
  </p:cSld>
  <p:clrMapOvr>
    <a:masterClrMapping/>
  </p:clrMapOvr>
  <p:transition spd="med">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E422F91E-8D66-4494-86C9-3F81D895424D}" type="slidenum">
              <a:rPr lang="en-US"/>
              <a:pPr/>
              <a:t>‹#›</a:t>
            </a:fld>
            <a:endParaRPr lang="en-US"/>
          </a:p>
        </p:txBody>
      </p:sp>
    </p:spTree>
  </p:cSld>
  <p:clrMapOvr>
    <a:masterClrMapping/>
  </p:clrMapOvr>
  <p:transition spd="med">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2A227277-5C32-4C89-9F36-A2E0F9619BFF}" type="slidenum">
              <a:rPr lang="en-US"/>
              <a:pPr/>
              <a:t>‹#›</a:t>
            </a:fld>
            <a:endParaRPr lang="en-US"/>
          </a:p>
        </p:txBody>
      </p:sp>
    </p:spTree>
  </p:cSld>
  <p:clrMapOvr>
    <a:masterClrMapping/>
  </p:clrMapOvr>
  <p:transition spd="med">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EF29A6CA-8D1F-4671-96F1-D39F0BAFDE99}" type="slidenum">
              <a:rPr lang="en-US"/>
              <a:pPr/>
              <a:t>‹#›</a:t>
            </a:fld>
            <a:endParaRPr lang="en-US"/>
          </a:p>
        </p:txBody>
      </p:sp>
    </p:spTree>
  </p:cSld>
  <p:clrMapOvr>
    <a:masterClrMapping/>
  </p:clrMapOvr>
  <p:transition spd="med">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52FFF6A0-E9DA-4C8A-A9B1-3BA7351832A6}" type="slidenum">
              <a:rPr lang="en-US"/>
              <a:pPr/>
              <a:t>‹#›</a:t>
            </a:fld>
            <a:endParaRPr lang="en-US"/>
          </a:p>
        </p:txBody>
      </p:sp>
    </p:spTree>
  </p:cSld>
  <p:clrMapOvr>
    <a:masterClrMapping/>
  </p:clrMapOvr>
  <p:transition spd="med">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A06F7C7F-FBDA-44FC-BC73-A529755BFCC4}" type="slidenum">
              <a:rPr lang="en-US"/>
              <a:pPr/>
              <a:t>‹#›</a:t>
            </a:fld>
            <a:endParaRPr lang="en-US"/>
          </a:p>
        </p:txBody>
      </p:sp>
    </p:spTree>
  </p:cSld>
  <p:clrMapOvr>
    <a:masterClrMapping/>
  </p:clrMapOvr>
  <p:transition spd="med">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A54D3D09-6639-4DC2-A8C4-C0288E32F04A}" type="slidenum">
              <a:rPr lang="en-US"/>
              <a:pPr/>
              <a:t>‹#›</a:t>
            </a:fld>
            <a:endParaRPr lang="en-US"/>
          </a:p>
        </p:txBody>
      </p:sp>
    </p:spTree>
  </p:cSld>
  <p:clrMapOvr>
    <a:masterClrMapping/>
  </p:clrMapOvr>
  <p:transition spd="med">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xmlns="" w="28575">
                  <a:solidFill>
                    <a:schemeClr val="accent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sz="2400" smtClean="0"/>
            </a:p>
          </p:txBody>
        </p:sp>
        <p:sp>
          <p:nvSpPr>
            <p:cNvPr id="1033"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xmlns="" w="28575">
                  <a:solidFill>
                    <a:schemeClr val="accent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sz="2400" smtClean="0"/>
            </a:p>
          </p:txBody>
        </p:sp>
        <p:sp>
          <p:nvSpPr>
            <p:cNvPr id="1034"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xmlns="" w="28575">
                  <a:solidFill>
                    <a:schemeClr val="accent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sz="2400" smtClean="0"/>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xmlns="">
                  <a:solidFill>
                    <a:srgbClr val="E0E0F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sz="2400" smtClean="0"/>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sz="2400" smtClean="0"/>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3225" name="Rectangle 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endParaRPr lang="en-US"/>
          </a:p>
        </p:txBody>
      </p:sp>
      <p:sp>
        <p:nvSpPr>
          <p:cNvPr id="393226"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endParaRPr lang="en-US"/>
          </a:p>
        </p:txBody>
      </p:sp>
      <p:sp>
        <p:nvSpPr>
          <p:cNvPr id="393227" name="Rectangle 1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fld id="{00E559C5-FDBF-443E-988B-251103CD6048}" type="slidenum">
              <a:rPr lang="en-US"/>
              <a:pPr/>
              <a:t>‹#›</a:t>
            </a:fld>
            <a:endParaRPr lang="en-US"/>
          </a:p>
        </p:txBody>
      </p:sp>
      <p:sp>
        <p:nvSpPr>
          <p:cNvPr id="1031"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wheel spokes="8"/>
  </p:transition>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E:\MUSIC\Che%20Linh\Chuyen%20tau%20hoang%20hon-Che%20Linh.wma" TargetMode="Externa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image" Target="../media/image4.jpeg"/><Relationship Id="rId12"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5.wav"/><Relationship Id="rId11" Type="http://schemas.openxmlformats.org/officeDocument/2006/relationships/image" Target="../media/image8.png"/><Relationship Id="rId5" Type="http://schemas.openxmlformats.org/officeDocument/2006/relationships/audio" Target="../media/audio4.wav"/><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audio" Target="../media/audio3.wav"/><Relationship Id="rId9" Type="http://schemas.openxmlformats.org/officeDocument/2006/relationships/image" Target="../media/image6.png"/><Relationship Id="rId1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6"/>
          <p:cNvSpPr txBox="1">
            <a:spLocks noChangeArrowheads="1"/>
          </p:cNvSpPr>
          <p:nvPr/>
        </p:nvSpPr>
        <p:spPr bwMode="auto">
          <a:xfrm>
            <a:off x="2041525" y="3390900"/>
            <a:ext cx="184150" cy="366713"/>
          </a:xfrm>
          <a:prstGeom prst="rect">
            <a:avLst/>
          </a:prstGeom>
          <a:noFill/>
          <a:ln w="9525">
            <a:noFill/>
            <a:miter lim="800000"/>
            <a:headEnd/>
            <a:tailEnd/>
          </a:ln>
          <a:effectLst/>
        </p:spPr>
        <p:txBody>
          <a:bodyPr wrap="none">
            <a:spAutoFit/>
          </a:bodyPr>
          <a:lstStyle/>
          <a:p>
            <a:endParaRPr lang="en-US">
              <a:latin typeface="Arial" charset="0"/>
            </a:endParaRPr>
          </a:p>
        </p:txBody>
      </p:sp>
      <p:sp>
        <p:nvSpPr>
          <p:cNvPr id="4099" name="WordArt 11"/>
          <p:cNvSpPr>
            <a:spLocks noChangeArrowheads="1" noChangeShapeType="1" noTextEdit="1"/>
          </p:cNvSpPr>
          <p:nvPr/>
        </p:nvSpPr>
        <p:spPr bwMode="auto">
          <a:xfrm>
            <a:off x="2362200" y="3200400"/>
            <a:ext cx="4800600" cy="8382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chemeClr val="hlink"/>
                </a:solidFill>
                <a:effectLst>
                  <a:outerShdw dist="35921" dir="2700000" algn="ctr" rotWithShape="0">
                    <a:srgbClr val="808080">
                      <a:alpha val="79999"/>
                    </a:srgbClr>
                  </a:outerShdw>
                </a:effectLst>
                <a:latin typeface="Arial"/>
                <a:cs typeface="Arial"/>
              </a:rPr>
              <a:t>MÔN LỊCH SỬ 4</a:t>
            </a:r>
          </a:p>
        </p:txBody>
      </p:sp>
      <p:pic>
        <p:nvPicPr>
          <p:cNvPr id="345103" name="Chuyen tau hoang hon-Che Linh.wma">
            <a:hlinkClick r:id="" action="ppaction://media"/>
          </p:cNvPr>
          <p:cNvPicPr>
            <a:picLocks noRot="1" noChangeAspect="1" noChangeArrowheads="1"/>
          </p:cNvPicPr>
          <p:nvPr>
            <a:audioFile r:link="rId2"/>
          </p:nvPr>
        </p:nvPicPr>
        <p:blipFill>
          <a:blip r:embed="rId4"/>
          <a:srcRect/>
          <a:stretch>
            <a:fillRect/>
          </a:stretch>
        </p:blipFill>
        <p:spPr bwMode="auto">
          <a:xfrm>
            <a:off x="8839200" y="0"/>
            <a:ext cx="304800" cy="304800"/>
          </a:xfrm>
          <a:prstGeom prst="rect">
            <a:avLst/>
          </a:prstGeom>
          <a:noFill/>
          <a:ln w="9525">
            <a:noFill/>
            <a:miter lim="800000"/>
            <a:headEnd/>
            <a:tailEnd/>
          </a:ln>
        </p:spPr>
      </p:pic>
      <p:graphicFrame>
        <p:nvGraphicFramePr>
          <p:cNvPr id="4101" name="Object 16"/>
          <p:cNvGraphicFramePr>
            <a:graphicFrameLocks noChangeAspect="1"/>
          </p:cNvGraphicFramePr>
          <p:nvPr/>
        </p:nvGraphicFramePr>
        <p:xfrm>
          <a:off x="0" y="6705600"/>
          <a:ext cx="2162175" cy="152400"/>
        </p:xfrm>
        <a:graphic>
          <a:graphicData uri="http://schemas.openxmlformats.org/presentationml/2006/ole">
            <p:oleObj spid="_x0000_s4101" name="Package" r:id="rId5" imgW="2175309" imgH="481263" progId="Package">
              <p:embed/>
            </p:oleObj>
          </a:graphicData>
        </a:graphic>
      </p:graphicFrame>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62230" fill="hold"/>
                                        <p:tgtEl>
                                          <p:spTgt spid="34510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4510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09600" y="2667000"/>
            <a:ext cx="7848600" cy="400050"/>
          </a:xfrm>
          <a:prstGeom prst="rect">
            <a:avLst/>
          </a:prstGeom>
          <a:noFill/>
          <a:ln w="9525">
            <a:noFill/>
            <a:miter lim="800000"/>
            <a:headEnd/>
            <a:tailEnd/>
          </a:ln>
          <a:effectLst/>
        </p:spPr>
        <p:txBody>
          <a:bodyPr>
            <a:spAutoFit/>
          </a:bodyPr>
          <a:lstStyle/>
          <a:p>
            <a:pPr>
              <a:spcBef>
                <a:spcPct val="50000"/>
              </a:spcBef>
            </a:pPr>
            <a:r>
              <a:rPr lang="en-US" sz="2000" u="sng">
                <a:solidFill>
                  <a:srgbClr val="3333FF"/>
                </a:solidFill>
                <a:latin typeface="Arial" charset="0"/>
              </a:rPr>
              <a:t>II/ DIỄN BIẾN TRẬN CHIẾN TRÊN SÔNG NHƯ NGUYỆT</a:t>
            </a:r>
          </a:p>
        </p:txBody>
      </p:sp>
      <p:sp>
        <p:nvSpPr>
          <p:cNvPr id="13315" name="Rectangle 3"/>
          <p:cNvSpPr>
            <a:spLocks noChangeArrowheads="1"/>
          </p:cNvSpPr>
          <p:nvPr/>
        </p:nvSpPr>
        <p:spPr bwMode="auto">
          <a:xfrm>
            <a:off x="533400" y="3246438"/>
            <a:ext cx="8305800" cy="1200150"/>
          </a:xfrm>
          <a:prstGeom prst="rect">
            <a:avLst/>
          </a:prstGeom>
          <a:noFill/>
          <a:ln w="9525">
            <a:noFill/>
            <a:miter lim="800000"/>
            <a:headEnd/>
            <a:tailEnd/>
          </a:ln>
          <a:effectLst/>
        </p:spPr>
        <p:txBody>
          <a:bodyPr>
            <a:spAutoFit/>
          </a:bodyPr>
          <a:lstStyle/>
          <a:p>
            <a:pPr>
              <a:spcBef>
                <a:spcPct val="50000"/>
              </a:spcBef>
            </a:pPr>
            <a:r>
              <a:rPr lang="en-US" sz="2400">
                <a:solidFill>
                  <a:srgbClr val="FF0000"/>
                </a:solidFill>
                <a:latin typeface="Arial" charset="0"/>
              </a:rPr>
              <a:t>1/ Lý Thường Kiệt đã làm gì để chuẩn bị chiến đấu với giặc ? Quân Tống kéo sang xâm lựợc nước ta vào thời gian nào ?</a:t>
            </a:r>
          </a:p>
        </p:txBody>
      </p:sp>
      <p:sp>
        <p:nvSpPr>
          <p:cNvPr id="365572" name="Text Box 4"/>
          <p:cNvSpPr txBox="1">
            <a:spLocks noChangeArrowheads="1"/>
          </p:cNvSpPr>
          <p:nvPr/>
        </p:nvSpPr>
        <p:spPr bwMode="auto">
          <a:xfrm>
            <a:off x="533400" y="4922838"/>
            <a:ext cx="8001000" cy="1200150"/>
          </a:xfrm>
          <a:prstGeom prst="rect">
            <a:avLst/>
          </a:prstGeom>
          <a:noFill/>
          <a:ln w="9525">
            <a:noFill/>
            <a:miter lim="800000"/>
            <a:headEnd/>
            <a:tailEnd/>
          </a:ln>
          <a:effectLst/>
        </p:spPr>
        <p:txBody>
          <a:bodyPr>
            <a:spAutoFit/>
          </a:bodyPr>
          <a:lstStyle/>
          <a:p>
            <a:pPr>
              <a:spcBef>
                <a:spcPct val="50000"/>
              </a:spcBef>
            </a:pPr>
            <a:r>
              <a:rPr lang="en-US" sz="2400">
                <a:latin typeface="Arial" charset="0"/>
              </a:rPr>
              <a:t>Lý Thường Kiệt đã xây dựng phòng tuyến sông Như Nguyệt (sông Cầu )-Quân Tống kéo sang xâm lược nước ta vào cuối năm 1076.</a:t>
            </a:r>
          </a:p>
        </p:txBody>
      </p:sp>
      <p:sp>
        <p:nvSpPr>
          <p:cNvPr id="13317" name="Text Box 8"/>
          <p:cNvSpPr txBox="1">
            <a:spLocks noChangeArrowheads="1"/>
          </p:cNvSpPr>
          <p:nvPr/>
        </p:nvSpPr>
        <p:spPr bwMode="auto">
          <a:xfrm>
            <a:off x="457200" y="1371600"/>
            <a:ext cx="8029575" cy="954088"/>
          </a:xfrm>
          <a:prstGeom prst="rect">
            <a:avLst/>
          </a:prstGeom>
          <a:noFill/>
          <a:ln w="9525">
            <a:noFill/>
            <a:miter lim="800000"/>
            <a:headEnd/>
            <a:tailEnd/>
          </a:ln>
          <a:effectLst/>
        </p:spPr>
        <p:txBody>
          <a:bodyPr wrap="none">
            <a:spAutoFit/>
          </a:bodyPr>
          <a:lstStyle/>
          <a:p>
            <a:r>
              <a:rPr lang="en-US" sz="2800" b="1">
                <a:solidFill>
                  <a:srgbClr val="FF0000"/>
                </a:solidFill>
                <a:latin typeface="Arial" charset="0"/>
              </a:rPr>
              <a:t>Cuộc kháng chiến chống quân tống xâm lược</a:t>
            </a:r>
          </a:p>
          <a:p>
            <a:r>
              <a:rPr lang="en-US" sz="2800" b="1">
                <a:solidFill>
                  <a:srgbClr val="FF0000"/>
                </a:solidFill>
                <a:latin typeface="Arial" charset="0"/>
              </a:rPr>
              <a:t>              lần thứ hai (năm 1075-1077)</a:t>
            </a:r>
          </a:p>
        </p:txBody>
      </p:sp>
      <p:sp>
        <p:nvSpPr>
          <p:cNvPr id="13318" name="Text Box 10"/>
          <p:cNvSpPr txBox="1">
            <a:spLocks noChangeArrowheads="1"/>
          </p:cNvSpPr>
          <p:nvPr/>
        </p:nvSpPr>
        <p:spPr bwMode="auto">
          <a:xfrm>
            <a:off x="3200400" y="609600"/>
            <a:ext cx="1371600" cy="461963"/>
          </a:xfrm>
          <a:prstGeom prst="rect">
            <a:avLst/>
          </a:prstGeom>
          <a:noFill/>
          <a:ln w="9525">
            <a:noFill/>
            <a:miter lim="800000"/>
            <a:headEnd/>
            <a:tailEnd/>
          </a:ln>
          <a:effectLst/>
        </p:spPr>
        <p:txBody>
          <a:bodyPr>
            <a:spAutoFit/>
          </a:bodyPr>
          <a:lstStyle/>
          <a:p>
            <a:r>
              <a:rPr lang="en-US" sz="2400" u="sng">
                <a:solidFill>
                  <a:schemeClr val="tx2"/>
                </a:solidFill>
                <a:latin typeface="Arial" charset="0"/>
              </a:rPr>
              <a:t>Lịch sử:</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5572"/>
                                        </p:tgtEl>
                                        <p:attrNameLst>
                                          <p:attrName>style.visibility</p:attrName>
                                        </p:attrNameLst>
                                      </p:cBhvr>
                                      <p:to>
                                        <p:strVal val="visible"/>
                                      </p:to>
                                    </p:set>
                                    <p:animEffect transition="in" filter="blinds(horizontal)">
                                      <p:cBhvr>
                                        <p:cTn id="7" dur="500"/>
                                        <p:tgtEl>
                                          <p:spTgt spid="365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609600" y="2971800"/>
            <a:ext cx="7848600" cy="400050"/>
          </a:xfrm>
          <a:prstGeom prst="rect">
            <a:avLst/>
          </a:prstGeom>
          <a:noFill/>
          <a:ln w="9525">
            <a:noFill/>
            <a:miter lim="800000"/>
            <a:headEnd/>
            <a:tailEnd/>
          </a:ln>
          <a:effectLst/>
        </p:spPr>
        <p:txBody>
          <a:bodyPr>
            <a:spAutoFit/>
          </a:bodyPr>
          <a:lstStyle/>
          <a:p>
            <a:pPr>
              <a:spcBef>
                <a:spcPct val="50000"/>
              </a:spcBef>
            </a:pPr>
            <a:r>
              <a:rPr lang="en-US" sz="2000" u="sng">
                <a:solidFill>
                  <a:srgbClr val="3333FF"/>
                </a:solidFill>
                <a:latin typeface="Arial" charset="0"/>
              </a:rPr>
              <a:t>II/ DIỄN BIẾN TRẬN CHIẾN TRÊN SÔNG NHƯ NGUYỆT</a:t>
            </a:r>
          </a:p>
        </p:txBody>
      </p:sp>
      <p:sp>
        <p:nvSpPr>
          <p:cNvPr id="366597" name="Rectangle 5"/>
          <p:cNvSpPr>
            <a:spLocks noChangeArrowheads="1"/>
          </p:cNvSpPr>
          <p:nvPr/>
        </p:nvSpPr>
        <p:spPr bwMode="auto">
          <a:xfrm>
            <a:off x="739775" y="3810000"/>
            <a:ext cx="8023225" cy="830263"/>
          </a:xfrm>
          <a:prstGeom prst="rect">
            <a:avLst/>
          </a:prstGeom>
          <a:noFill/>
          <a:ln w="9525">
            <a:noFill/>
            <a:miter lim="800000"/>
            <a:headEnd/>
            <a:tailEnd/>
          </a:ln>
          <a:effectLst/>
        </p:spPr>
        <p:txBody>
          <a:bodyPr>
            <a:spAutoFit/>
          </a:bodyPr>
          <a:lstStyle/>
          <a:p>
            <a:pPr>
              <a:spcBef>
                <a:spcPct val="50000"/>
              </a:spcBef>
            </a:pPr>
            <a:r>
              <a:rPr lang="en-US" sz="2400">
                <a:solidFill>
                  <a:srgbClr val="FF0000"/>
                </a:solidFill>
                <a:latin typeface="Arial" charset="0"/>
              </a:rPr>
              <a:t>2/ Lực lượng của quân Tống khi sang xâm lược nước ta như thế nào ? Do ai chỉ huy ?</a:t>
            </a:r>
          </a:p>
        </p:txBody>
      </p:sp>
      <p:sp>
        <p:nvSpPr>
          <p:cNvPr id="366598" name="Text Box 6"/>
          <p:cNvSpPr txBox="1">
            <a:spLocks noChangeArrowheads="1"/>
          </p:cNvSpPr>
          <p:nvPr/>
        </p:nvSpPr>
        <p:spPr bwMode="auto">
          <a:xfrm>
            <a:off x="762000" y="4999038"/>
            <a:ext cx="7620000" cy="1200150"/>
          </a:xfrm>
          <a:prstGeom prst="rect">
            <a:avLst/>
          </a:prstGeom>
          <a:noFill/>
          <a:ln w="9525">
            <a:noFill/>
            <a:miter lim="800000"/>
            <a:headEnd/>
            <a:tailEnd/>
          </a:ln>
          <a:effectLst/>
        </p:spPr>
        <p:txBody>
          <a:bodyPr>
            <a:spAutoFit/>
          </a:bodyPr>
          <a:lstStyle/>
          <a:p>
            <a:pPr>
              <a:spcBef>
                <a:spcPct val="50000"/>
              </a:spcBef>
            </a:pPr>
            <a:r>
              <a:rPr lang="en-US" sz="2400">
                <a:latin typeface="Arial" charset="0"/>
              </a:rPr>
              <a:t>Chúng kéo 10 vạn bộ binh, 1 vạn ngựa, 20 vạn dân phu, dưới sự chỉ huy của Quách Qùy ồ ạt tiến vào nước ta.</a:t>
            </a:r>
          </a:p>
        </p:txBody>
      </p:sp>
      <p:sp>
        <p:nvSpPr>
          <p:cNvPr id="14341" name="Text Box 10"/>
          <p:cNvSpPr txBox="1">
            <a:spLocks noChangeArrowheads="1"/>
          </p:cNvSpPr>
          <p:nvPr/>
        </p:nvSpPr>
        <p:spPr bwMode="auto">
          <a:xfrm>
            <a:off x="457200" y="1447800"/>
            <a:ext cx="8029575" cy="954088"/>
          </a:xfrm>
          <a:prstGeom prst="rect">
            <a:avLst/>
          </a:prstGeom>
          <a:noFill/>
          <a:ln w="9525">
            <a:noFill/>
            <a:miter lim="800000"/>
            <a:headEnd/>
            <a:tailEnd/>
          </a:ln>
          <a:effectLst/>
        </p:spPr>
        <p:txBody>
          <a:bodyPr wrap="none">
            <a:spAutoFit/>
          </a:bodyPr>
          <a:lstStyle/>
          <a:p>
            <a:r>
              <a:rPr lang="en-US" sz="2800" b="1">
                <a:solidFill>
                  <a:srgbClr val="FF0000"/>
                </a:solidFill>
                <a:latin typeface="Arial" charset="0"/>
              </a:rPr>
              <a:t>Cuộc kháng chiến chống quân tống xâm lược</a:t>
            </a:r>
          </a:p>
          <a:p>
            <a:r>
              <a:rPr lang="en-US" sz="2800" b="1">
                <a:solidFill>
                  <a:srgbClr val="FF0000"/>
                </a:solidFill>
                <a:latin typeface="Arial" charset="0"/>
              </a:rPr>
              <a:t>              lần thứ hai (năm 1075-1077)</a:t>
            </a:r>
          </a:p>
        </p:txBody>
      </p:sp>
      <p:sp>
        <p:nvSpPr>
          <p:cNvPr id="14342" name="Text Box 12"/>
          <p:cNvSpPr txBox="1">
            <a:spLocks noChangeArrowheads="1"/>
          </p:cNvSpPr>
          <p:nvPr/>
        </p:nvSpPr>
        <p:spPr bwMode="auto">
          <a:xfrm>
            <a:off x="3200400" y="609600"/>
            <a:ext cx="1371600" cy="461963"/>
          </a:xfrm>
          <a:prstGeom prst="rect">
            <a:avLst/>
          </a:prstGeom>
          <a:noFill/>
          <a:ln w="9525">
            <a:noFill/>
            <a:miter lim="800000"/>
            <a:headEnd/>
            <a:tailEnd/>
          </a:ln>
          <a:effectLst/>
        </p:spPr>
        <p:txBody>
          <a:bodyPr>
            <a:spAutoFit/>
          </a:bodyPr>
          <a:lstStyle/>
          <a:p>
            <a:r>
              <a:rPr lang="en-US" sz="2400" u="sng">
                <a:solidFill>
                  <a:schemeClr val="tx2"/>
                </a:solidFill>
                <a:latin typeface="Arial" charset="0"/>
              </a:rPr>
              <a:t>Lịch sử:</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66597"/>
                                        </p:tgtEl>
                                        <p:attrNameLst>
                                          <p:attrName>style.visibility</p:attrName>
                                        </p:attrNameLst>
                                      </p:cBhvr>
                                      <p:to>
                                        <p:strVal val="visible"/>
                                      </p:to>
                                    </p:set>
                                    <p:animEffect transition="in" filter="wheel(4)">
                                      <p:cBhvr>
                                        <p:cTn id="7" dur="2000"/>
                                        <p:tgtEl>
                                          <p:spTgt spid="3665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66598"/>
                                        </p:tgtEl>
                                        <p:attrNameLst>
                                          <p:attrName>style.visibility</p:attrName>
                                        </p:attrNameLst>
                                      </p:cBhvr>
                                      <p:to>
                                        <p:strVal val="visible"/>
                                      </p:to>
                                    </p:set>
                                    <p:animEffect transition="in" filter="wheel(4)">
                                      <p:cBhvr>
                                        <p:cTn id="12" dur="2000"/>
                                        <p:tgtEl>
                                          <p:spTgt spid="366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7" grpId="0"/>
      <p:bldP spid="3665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609600" y="2514600"/>
            <a:ext cx="7848600" cy="400050"/>
          </a:xfrm>
          <a:prstGeom prst="rect">
            <a:avLst/>
          </a:prstGeom>
          <a:noFill/>
          <a:ln w="9525">
            <a:noFill/>
            <a:miter lim="800000"/>
            <a:headEnd/>
            <a:tailEnd/>
          </a:ln>
          <a:effectLst/>
        </p:spPr>
        <p:txBody>
          <a:bodyPr>
            <a:spAutoFit/>
          </a:bodyPr>
          <a:lstStyle/>
          <a:p>
            <a:pPr>
              <a:spcBef>
                <a:spcPct val="50000"/>
              </a:spcBef>
            </a:pPr>
            <a:r>
              <a:rPr lang="en-US" sz="2000" u="sng">
                <a:solidFill>
                  <a:srgbClr val="3333FF"/>
                </a:solidFill>
                <a:latin typeface="Arial" charset="0"/>
              </a:rPr>
              <a:t>II/ DIỄN BIẾN TRẬN CHIẾN TRÊN SÔNG NHƯ NGUYỆT</a:t>
            </a:r>
          </a:p>
        </p:txBody>
      </p:sp>
      <p:sp>
        <p:nvSpPr>
          <p:cNvPr id="15363" name="Rectangle 5"/>
          <p:cNvSpPr>
            <a:spLocks noChangeArrowheads="1"/>
          </p:cNvSpPr>
          <p:nvPr/>
        </p:nvSpPr>
        <p:spPr bwMode="auto">
          <a:xfrm>
            <a:off x="533400" y="2984500"/>
            <a:ext cx="8458200" cy="830263"/>
          </a:xfrm>
          <a:prstGeom prst="rect">
            <a:avLst/>
          </a:prstGeom>
          <a:noFill/>
          <a:ln w="9525">
            <a:noFill/>
            <a:miter lim="800000"/>
            <a:headEnd/>
            <a:tailEnd/>
          </a:ln>
          <a:effectLst/>
        </p:spPr>
        <p:txBody>
          <a:bodyPr>
            <a:spAutoFit/>
          </a:bodyPr>
          <a:lstStyle/>
          <a:p>
            <a:pPr>
              <a:spcBef>
                <a:spcPct val="50000"/>
              </a:spcBef>
            </a:pPr>
            <a:r>
              <a:rPr lang="en-US" sz="2400">
                <a:solidFill>
                  <a:srgbClr val="FF0000"/>
                </a:solidFill>
                <a:latin typeface="Arial" charset="0"/>
              </a:rPr>
              <a:t>3/ Trận quyết chiến giữa ta và giặc diễn ra ở đâu ? Nêu vị trí quân giặc và quân ta trong trận này ?</a:t>
            </a:r>
          </a:p>
        </p:txBody>
      </p:sp>
      <p:sp>
        <p:nvSpPr>
          <p:cNvPr id="367622" name="Text Box 6"/>
          <p:cNvSpPr txBox="1">
            <a:spLocks noChangeArrowheads="1"/>
          </p:cNvSpPr>
          <p:nvPr/>
        </p:nvSpPr>
        <p:spPr bwMode="auto">
          <a:xfrm>
            <a:off x="533400" y="4813300"/>
            <a:ext cx="8153400" cy="1200150"/>
          </a:xfrm>
          <a:prstGeom prst="rect">
            <a:avLst/>
          </a:prstGeom>
          <a:noFill/>
          <a:ln w="9525">
            <a:noFill/>
            <a:miter lim="800000"/>
            <a:headEnd/>
            <a:tailEnd/>
          </a:ln>
          <a:effectLst/>
        </p:spPr>
        <p:txBody>
          <a:bodyPr>
            <a:spAutoFit/>
          </a:bodyPr>
          <a:lstStyle/>
          <a:p>
            <a:pPr>
              <a:spcBef>
                <a:spcPct val="50000"/>
              </a:spcBef>
            </a:pPr>
            <a:r>
              <a:rPr lang="en-US" sz="2400">
                <a:latin typeface="Arial" charset="0"/>
              </a:rPr>
              <a:t>Trận quyết chiến diễn ra trên phòng tuyến sông Như Nguyệt. Quân giặc ở phía  bờ Bắc của sông, quân ta ở phía nam.</a:t>
            </a:r>
          </a:p>
        </p:txBody>
      </p:sp>
      <p:sp>
        <p:nvSpPr>
          <p:cNvPr id="15365" name="Text Box 10"/>
          <p:cNvSpPr txBox="1">
            <a:spLocks noChangeArrowheads="1"/>
          </p:cNvSpPr>
          <p:nvPr/>
        </p:nvSpPr>
        <p:spPr bwMode="auto">
          <a:xfrm>
            <a:off x="457200" y="1371600"/>
            <a:ext cx="8029575" cy="954088"/>
          </a:xfrm>
          <a:prstGeom prst="rect">
            <a:avLst/>
          </a:prstGeom>
          <a:noFill/>
          <a:ln w="9525">
            <a:noFill/>
            <a:miter lim="800000"/>
            <a:headEnd/>
            <a:tailEnd/>
          </a:ln>
          <a:effectLst/>
        </p:spPr>
        <p:txBody>
          <a:bodyPr wrap="none">
            <a:spAutoFit/>
          </a:bodyPr>
          <a:lstStyle/>
          <a:p>
            <a:r>
              <a:rPr lang="en-US" sz="2800" b="1">
                <a:solidFill>
                  <a:srgbClr val="FF0000"/>
                </a:solidFill>
                <a:latin typeface="Arial" charset="0"/>
              </a:rPr>
              <a:t>Cuộc kháng chiến chống quân tống xâm lược</a:t>
            </a:r>
          </a:p>
          <a:p>
            <a:r>
              <a:rPr lang="en-US" sz="2800" b="1">
                <a:solidFill>
                  <a:srgbClr val="FF0000"/>
                </a:solidFill>
                <a:latin typeface="Arial" charset="0"/>
              </a:rPr>
              <a:t>              lần thứ hai (năm 1075-1077)</a:t>
            </a:r>
          </a:p>
        </p:txBody>
      </p:sp>
      <p:sp>
        <p:nvSpPr>
          <p:cNvPr id="15366" name="Text Box 12"/>
          <p:cNvSpPr txBox="1">
            <a:spLocks noChangeArrowheads="1"/>
          </p:cNvSpPr>
          <p:nvPr/>
        </p:nvSpPr>
        <p:spPr bwMode="auto">
          <a:xfrm>
            <a:off x="3200400" y="609600"/>
            <a:ext cx="1371600" cy="461963"/>
          </a:xfrm>
          <a:prstGeom prst="rect">
            <a:avLst/>
          </a:prstGeom>
          <a:noFill/>
          <a:ln w="9525">
            <a:noFill/>
            <a:miter lim="800000"/>
            <a:headEnd/>
            <a:tailEnd/>
          </a:ln>
          <a:effectLst/>
        </p:spPr>
        <p:txBody>
          <a:bodyPr>
            <a:spAutoFit/>
          </a:bodyPr>
          <a:lstStyle/>
          <a:p>
            <a:r>
              <a:rPr lang="en-US" sz="2400" u="sng">
                <a:solidFill>
                  <a:schemeClr val="tx2"/>
                </a:solidFill>
                <a:latin typeface="Arial" charset="0"/>
              </a:rPr>
              <a:t>Lịch sử:</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7622"/>
                                        </p:tgtEl>
                                        <p:attrNameLst>
                                          <p:attrName>style.visibility</p:attrName>
                                        </p:attrNameLst>
                                      </p:cBhvr>
                                      <p:to>
                                        <p:strVal val="visible"/>
                                      </p:to>
                                    </p:set>
                                    <p:animEffect transition="in" filter="blinds(horizontal)">
                                      <p:cBhvr>
                                        <p:cTn id="7" dur="500"/>
                                        <p:tgtEl>
                                          <p:spTgt spid="367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609600" y="304800"/>
            <a:ext cx="7848600" cy="400050"/>
          </a:xfrm>
          <a:prstGeom prst="rect">
            <a:avLst/>
          </a:prstGeom>
          <a:noFill/>
          <a:ln w="9525">
            <a:noFill/>
            <a:miter lim="800000"/>
            <a:headEnd/>
            <a:tailEnd/>
          </a:ln>
          <a:effectLst/>
        </p:spPr>
        <p:txBody>
          <a:bodyPr>
            <a:spAutoFit/>
          </a:bodyPr>
          <a:lstStyle/>
          <a:p>
            <a:pPr>
              <a:spcBef>
                <a:spcPct val="50000"/>
              </a:spcBef>
            </a:pPr>
            <a:r>
              <a:rPr lang="en-US" sz="2000" u="sng">
                <a:solidFill>
                  <a:srgbClr val="3333FF"/>
                </a:solidFill>
                <a:latin typeface="Arial" charset="0"/>
              </a:rPr>
              <a:t>II/ DIỄN BIẾN TRẬN CHIẾN TRÊN SÔNG NHƯ NGUYỆT</a:t>
            </a:r>
          </a:p>
        </p:txBody>
      </p:sp>
      <p:sp>
        <p:nvSpPr>
          <p:cNvPr id="16387" name="Rectangle 5"/>
          <p:cNvSpPr>
            <a:spLocks noChangeArrowheads="1"/>
          </p:cNvSpPr>
          <p:nvPr/>
        </p:nvSpPr>
        <p:spPr bwMode="auto">
          <a:xfrm>
            <a:off x="838200" y="990600"/>
            <a:ext cx="7239000" cy="830263"/>
          </a:xfrm>
          <a:prstGeom prst="rect">
            <a:avLst/>
          </a:prstGeom>
          <a:noFill/>
          <a:ln w="9525">
            <a:noFill/>
            <a:miter lim="800000"/>
            <a:headEnd/>
            <a:tailEnd/>
          </a:ln>
          <a:effectLst/>
        </p:spPr>
        <p:txBody>
          <a:bodyPr>
            <a:spAutoFit/>
          </a:bodyPr>
          <a:lstStyle/>
          <a:p>
            <a:pPr>
              <a:spcBef>
                <a:spcPct val="50000"/>
              </a:spcBef>
            </a:pPr>
            <a:r>
              <a:rPr lang="en-US" sz="2400">
                <a:solidFill>
                  <a:srgbClr val="FF0000"/>
                </a:solidFill>
                <a:latin typeface="Arial" charset="0"/>
              </a:rPr>
              <a:t>4/ Kể lại trận quyết chiến trên phòng tuyến sông Như Nguyệt ?</a:t>
            </a:r>
          </a:p>
        </p:txBody>
      </p:sp>
      <p:sp>
        <p:nvSpPr>
          <p:cNvPr id="368646" name="Text Box 6"/>
          <p:cNvSpPr txBox="1">
            <a:spLocks noChangeArrowheads="1"/>
          </p:cNvSpPr>
          <p:nvPr/>
        </p:nvSpPr>
        <p:spPr bwMode="auto">
          <a:xfrm>
            <a:off x="381000" y="2362200"/>
            <a:ext cx="8458200" cy="3786188"/>
          </a:xfrm>
          <a:prstGeom prst="rect">
            <a:avLst/>
          </a:prstGeom>
          <a:noFill/>
          <a:ln w="9525">
            <a:noFill/>
            <a:miter lim="800000"/>
            <a:headEnd/>
            <a:tailEnd/>
          </a:ln>
          <a:effectLst/>
        </p:spPr>
        <p:txBody>
          <a:bodyPr>
            <a:spAutoFit/>
          </a:bodyPr>
          <a:lstStyle/>
          <a:p>
            <a:pPr>
              <a:spcBef>
                <a:spcPct val="50000"/>
              </a:spcBef>
            </a:pPr>
            <a:r>
              <a:rPr lang="en-US" sz="2400">
                <a:latin typeface="Arial" charset="0"/>
              </a:rPr>
              <a:t>     Khi đã dến bờ Bắc sông Như Nguyệt, Quách Qùy nóng lòng chờ quân Thủy tiến vào phối hợp vượt sông nhưng quân Thủy của chúng đã bị ta chặn đứng ngoài bờ biển. Quách Qùy liều mạng cho quân đóng bè tổ chức tiến công ta. Hai bên giao tranh ác liệt, phòng tuyến sông Như Nguyệt tưởng như sắp vỡ. Lý Thường Kiệt thúc quân lặng lẽ vượt sông bất ngờ đánh vào doanh trại giặc. Quân giặc khiếp đảm trước cuộc phản công của quân ta. Chúng không còn hồn vía nào chống cự, vội vã vứt bỏ gươm giáo, tìm đường tháo chạy.</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46"/>
                                        </p:tgtEl>
                                        <p:attrNameLst>
                                          <p:attrName>style.visibility</p:attrName>
                                        </p:attrNameLst>
                                      </p:cBhvr>
                                      <p:to>
                                        <p:strVal val="visible"/>
                                      </p:to>
                                    </p:set>
                                    <p:animEffect transition="in" filter="fade">
                                      <p:cBhvr>
                                        <p:cTn id="7" dur="2000"/>
                                        <p:tgtEl>
                                          <p:spTgt spid="368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luoc do trang"/>
          <p:cNvPicPr>
            <a:picLocks noChangeAspect="1" noChangeArrowheads="1"/>
          </p:cNvPicPr>
          <p:nvPr/>
        </p:nvPicPr>
        <p:blipFill>
          <a:blip r:embed="rId7"/>
          <a:srcRect/>
          <a:stretch>
            <a:fillRect/>
          </a:stretch>
        </p:blipFill>
        <p:spPr bwMode="auto">
          <a:xfrm>
            <a:off x="381000" y="457200"/>
            <a:ext cx="8458200" cy="5735638"/>
          </a:xfrm>
          <a:prstGeom prst="rect">
            <a:avLst/>
          </a:prstGeom>
          <a:noFill/>
          <a:ln w="9525">
            <a:solidFill>
              <a:srgbClr val="0000FF"/>
            </a:solidFill>
            <a:miter lim="800000"/>
            <a:headEnd/>
            <a:tailEnd/>
          </a:ln>
        </p:spPr>
      </p:pic>
      <p:pic>
        <p:nvPicPr>
          <p:cNvPr id="334851" name="Picture 3" descr="phong tien song nhu nguyet"/>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752600" y="1752600"/>
            <a:ext cx="4953000" cy="2292350"/>
          </a:xfrm>
          <a:prstGeom prst="rect">
            <a:avLst/>
          </a:prstGeom>
          <a:noFill/>
          <a:ln w="9525">
            <a:noFill/>
            <a:miter lim="800000"/>
            <a:headEnd/>
            <a:tailEnd/>
          </a:ln>
        </p:spPr>
      </p:pic>
      <p:pic>
        <p:nvPicPr>
          <p:cNvPr id="334852" name="Picture 4" descr="quan tong tien cong"/>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2514600" y="1668463"/>
            <a:ext cx="2438400" cy="1455737"/>
          </a:xfrm>
          <a:prstGeom prst="rect">
            <a:avLst/>
          </a:prstGeom>
          <a:noFill/>
          <a:ln w="9525">
            <a:noFill/>
            <a:miter lim="800000"/>
            <a:headEnd/>
            <a:tailEnd/>
          </a:ln>
        </p:spPr>
      </p:pic>
      <p:pic>
        <p:nvPicPr>
          <p:cNvPr id="334853" name="Picture 5" descr="phong tien quan tong"/>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2438400" y="1497013"/>
            <a:ext cx="3200400" cy="1169987"/>
          </a:xfrm>
          <a:prstGeom prst="rect">
            <a:avLst/>
          </a:prstGeom>
          <a:noFill/>
          <a:ln w="9525">
            <a:noFill/>
            <a:miter lim="800000"/>
            <a:headEnd/>
            <a:tailEnd/>
          </a:ln>
        </p:spPr>
      </p:pic>
      <p:pic>
        <p:nvPicPr>
          <p:cNvPr id="334854" name="Picture 6" descr="quan nha ly phong ngu 1"/>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2590800" y="4114800"/>
            <a:ext cx="1828800" cy="1008063"/>
          </a:xfrm>
          <a:prstGeom prst="rect">
            <a:avLst/>
          </a:prstGeom>
          <a:noFill/>
          <a:ln w="9525">
            <a:noFill/>
            <a:miter lim="800000"/>
            <a:headEnd/>
            <a:tailEnd/>
          </a:ln>
        </p:spPr>
      </p:pic>
      <p:grpSp>
        <p:nvGrpSpPr>
          <p:cNvPr id="334855" name="Group 7"/>
          <p:cNvGrpSpPr>
            <a:grpSpLocks/>
          </p:cNvGrpSpPr>
          <p:nvPr/>
        </p:nvGrpSpPr>
        <p:grpSpPr bwMode="auto">
          <a:xfrm>
            <a:off x="2513013" y="304800"/>
            <a:ext cx="3057525" cy="2073275"/>
            <a:chOff x="1583" y="192"/>
            <a:chExt cx="1926" cy="1306"/>
          </a:xfrm>
        </p:grpSpPr>
        <p:pic>
          <p:nvPicPr>
            <p:cNvPr id="17422" name="Picture 8" descr="quan tong rut lui 1"/>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1583" y="192"/>
              <a:ext cx="337" cy="982"/>
            </a:xfrm>
            <a:prstGeom prst="rect">
              <a:avLst/>
            </a:prstGeom>
            <a:noFill/>
            <a:ln w="9525">
              <a:noFill/>
              <a:miter lim="800000"/>
              <a:headEnd/>
              <a:tailEnd/>
            </a:ln>
          </p:spPr>
        </p:pic>
        <p:pic>
          <p:nvPicPr>
            <p:cNvPr id="17423" name="Picture 9" descr="quan tong rut lui 2"/>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3264" y="1056"/>
              <a:ext cx="245" cy="442"/>
            </a:xfrm>
            <a:prstGeom prst="rect">
              <a:avLst/>
            </a:prstGeom>
            <a:noFill/>
            <a:ln w="9525">
              <a:noFill/>
              <a:miter lim="800000"/>
              <a:headEnd/>
              <a:tailEnd/>
            </a:ln>
          </p:spPr>
        </p:pic>
      </p:grpSp>
      <p:grpSp>
        <p:nvGrpSpPr>
          <p:cNvPr id="334858" name="Group 10"/>
          <p:cNvGrpSpPr>
            <a:grpSpLocks/>
          </p:cNvGrpSpPr>
          <p:nvPr/>
        </p:nvGrpSpPr>
        <p:grpSpPr bwMode="auto">
          <a:xfrm>
            <a:off x="2667000" y="3157538"/>
            <a:ext cx="1752600" cy="404812"/>
            <a:chOff x="1680" y="1989"/>
            <a:chExt cx="1104" cy="255"/>
          </a:xfrm>
        </p:grpSpPr>
        <p:pic>
          <p:nvPicPr>
            <p:cNvPr id="17420" name="Picture 11" descr="quan nha ly chan danh"/>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1680" y="1989"/>
              <a:ext cx="243" cy="255"/>
            </a:xfrm>
            <a:prstGeom prst="rect">
              <a:avLst/>
            </a:prstGeom>
            <a:noFill/>
            <a:ln w="9525">
              <a:noFill/>
              <a:miter lim="800000"/>
              <a:headEnd/>
              <a:tailEnd/>
            </a:ln>
          </p:spPr>
        </p:pic>
        <p:pic>
          <p:nvPicPr>
            <p:cNvPr id="17421" name="Picture 12" descr="quan nha ly chan danh"/>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2587" y="2001"/>
              <a:ext cx="197" cy="207"/>
            </a:xfrm>
            <a:prstGeom prst="rect">
              <a:avLst/>
            </a:prstGeom>
            <a:noFill/>
            <a:ln w="9525">
              <a:noFill/>
              <a:miter lim="800000"/>
              <a:headEnd/>
              <a:tailEnd/>
            </a:ln>
          </p:spPr>
        </p:pic>
      </p:grpSp>
      <p:pic>
        <p:nvPicPr>
          <p:cNvPr id="334861" name="Picture 13" descr="quan nha ly phong ngu 1"/>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7162800" y="4038600"/>
            <a:ext cx="1295400" cy="714375"/>
          </a:xfrm>
          <a:prstGeom prst="rect">
            <a:avLst/>
          </a:prstGeom>
          <a:noFill/>
          <a:ln w="9525">
            <a:noFill/>
            <a:miter lim="800000"/>
            <a:headEnd/>
            <a:tailEnd/>
          </a:ln>
        </p:spPr>
      </p:pic>
      <p:pic>
        <p:nvPicPr>
          <p:cNvPr id="334863" name="Picture 15" descr="nha ly tien cong"/>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2133600" y="1905000"/>
            <a:ext cx="5181600" cy="1835150"/>
          </a:xfrm>
          <a:prstGeom prst="rect">
            <a:avLst/>
          </a:prstGeom>
          <a:noFill/>
          <a:ln w="9525">
            <a:noFill/>
            <a:miter lim="800000"/>
            <a:headEnd/>
            <a:tailEnd/>
          </a:ln>
        </p:spPr>
      </p:pic>
      <p:sp>
        <p:nvSpPr>
          <p:cNvPr id="17419" name="Text Box 17"/>
          <p:cNvSpPr txBox="1">
            <a:spLocks noChangeArrowheads="1"/>
          </p:cNvSpPr>
          <p:nvPr/>
        </p:nvSpPr>
        <p:spPr bwMode="auto">
          <a:xfrm>
            <a:off x="2117725" y="6310313"/>
            <a:ext cx="5510213" cy="523875"/>
          </a:xfrm>
          <a:prstGeom prst="rect">
            <a:avLst/>
          </a:prstGeom>
          <a:noFill/>
          <a:ln w="28575">
            <a:solidFill>
              <a:schemeClr val="bg1"/>
            </a:solidFill>
            <a:miter lim="800000"/>
            <a:headEnd/>
            <a:tailEnd/>
          </a:ln>
          <a:effectLst/>
        </p:spPr>
        <p:txBody>
          <a:bodyPr wrap="none">
            <a:spAutoFit/>
          </a:bodyPr>
          <a:lstStyle/>
          <a:p>
            <a:r>
              <a:rPr lang="en-US" sz="2800">
                <a:solidFill>
                  <a:srgbClr val="000099"/>
                </a:solidFill>
                <a:latin typeface="Arial" charset="0"/>
              </a:rPr>
              <a:t>Trận chiến trên sông Như Nguyệt</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repeatCount="5000" fill="hold" nodeType="clickEffect">
                                  <p:stCondLst>
                                    <p:cond delay="0"/>
                                  </p:stCondLst>
                                  <p:childTnLst>
                                    <p:set>
                                      <p:cBhvr>
                                        <p:cTn id="6" dur="1" fill="hold">
                                          <p:stCondLst>
                                            <p:cond delay="0"/>
                                          </p:stCondLst>
                                        </p:cTn>
                                        <p:tgtEl>
                                          <p:spTgt spid="334851"/>
                                        </p:tgtEl>
                                        <p:attrNameLst>
                                          <p:attrName>style.visibility</p:attrName>
                                        </p:attrNameLst>
                                      </p:cBhvr>
                                      <p:to>
                                        <p:strVal val="visible"/>
                                      </p:to>
                                    </p:set>
                                    <p:animEffect transition="in" filter="blinds(vertical)">
                                      <p:cBhvr>
                                        <p:cTn id="7" dur="500"/>
                                        <p:tgtEl>
                                          <p:spTgt spid="334851"/>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repeatCount="5000" fill="hold" nodeType="clickEffect">
                                  <p:stCondLst>
                                    <p:cond delay="0"/>
                                  </p:stCondLst>
                                  <p:childTnLst>
                                    <p:set>
                                      <p:cBhvr>
                                        <p:cTn id="11" dur="1" fill="hold">
                                          <p:stCondLst>
                                            <p:cond delay="0"/>
                                          </p:stCondLst>
                                        </p:cTn>
                                        <p:tgtEl>
                                          <p:spTgt spid="334861"/>
                                        </p:tgtEl>
                                        <p:attrNameLst>
                                          <p:attrName>style.visibility</p:attrName>
                                        </p:attrNameLst>
                                      </p:cBhvr>
                                      <p:to>
                                        <p:strVal val="visible"/>
                                      </p:to>
                                    </p:set>
                                    <p:animEffect transition="in" filter="blinds(horizontal)">
                                      <p:cBhvr>
                                        <p:cTn id="12" dur="500"/>
                                        <p:tgtEl>
                                          <p:spTgt spid="334861"/>
                                        </p:tgtEl>
                                      </p:cBhvr>
                                    </p:animEffect>
                                  </p:childTnLst>
                                  <p:subTnLst>
                                    <p:audio>
                                      <p:cMediaNode>
                                        <p:cTn display="0" masterRel="sameClick">
                                          <p:stCondLst>
                                            <p:cond evt="begin" delay="0">
                                              <p:tn val="10"/>
                                            </p:cond>
                                          </p:stCondLst>
                                          <p:endCondLst>
                                            <p:cond evt="onStopAudio" delay="0">
                                              <p:tgtEl>
                                                <p:sldTgt/>
                                              </p:tgtEl>
                                            </p:cond>
                                          </p:endCondLst>
                                        </p:cTn>
                                        <p:tgtEl>
                                          <p:sndTgt r:embed="rId3" name="arrow.wav" builtIn="1"/>
                                        </p:tgtEl>
                                      </p:cMediaNode>
                                    </p:audio>
                                  </p:subTnLst>
                                </p:cTn>
                              </p:par>
                              <p:par>
                                <p:cTn id="13" presetID="3" presetClass="entr" presetSubtype="10" repeatCount="5000" fill="hold" nodeType="withEffect">
                                  <p:stCondLst>
                                    <p:cond delay="0"/>
                                  </p:stCondLst>
                                  <p:childTnLst>
                                    <p:set>
                                      <p:cBhvr>
                                        <p:cTn id="14" dur="1" fill="hold">
                                          <p:stCondLst>
                                            <p:cond delay="0"/>
                                          </p:stCondLst>
                                        </p:cTn>
                                        <p:tgtEl>
                                          <p:spTgt spid="334854"/>
                                        </p:tgtEl>
                                        <p:attrNameLst>
                                          <p:attrName>style.visibility</p:attrName>
                                        </p:attrNameLst>
                                      </p:cBhvr>
                                      <p:to>
                                        <p:strVal val="visible"/>
                                      </p:to>
                                    </p:set>
                                    <p:animEffect transition="in" filter="blinds(horizontal)">
                                      <p:cBhvr>
                                        <p:cTn id="15" dur="500"/>
                                        <p:tgtEl>
                                          <p:spTgt spid="334854"/>
                                        </p:tgtEl>
                                      </p:cBhvr>
                                    </p:animEffect>
                                  </p:childTnLst>
                                  <p:subTnLst>
                                    <p:audio>
                                      <p:cMediaNode>
                                        <p:cTn display="0" masterRel="sameClick">
                                          <p:stCondLst>
                                            <p:cond evt="begin" delay="0">
                                              <p:tn val="13"/>
                                            </p:cond>
                                          </p:stCondLst>
                                          <p:endCondLst>
                                            <p:cond evt="onStopAudio" delay="0">
                                              <p:tgtEl>
                                                <p:sldTgt/>
                                              </p:tgtEl>
                                            </p:cond>
                                          </p:endCondLst>
                                        </p:cTn>
                                        <p:tgtEl>
                                          <p:sndTgt r:embed="rId3" name="arrow.wav" builtIn="1"/>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repeatCount="5000" fill="hold" nodeType="clickEffect">
                                  <p:stCondLst>
                                    <p:cond delay="0"/>
                                  </p:stCondLst>
                                  <p:childTnLst>
                                    <p:set>
                                      <p:cBhvr>
                                        <p:cTn id="19" dur="1" fill="hold">
                                          <p:stCondLst>
                                            <p:cond delay="0"/>
                                          </p:stCondLst>
                                        </p:cTn>
                                        <p:tgtEl>
                                          <p:spTgt spid="334853"/>
                                        </p:tgtEl>
                                        <p:attrNameLst>
                                          <p:attrName>style.visibility</p:attrName>
                                        </p:attrNameLst>
                                      </p:cBhvr>
                                      <p:to>
                                        <p:strVal val="visible"/>
                                      </p:to>
                                    </p:set>
                                    <p:animEffect transition="in" filter="blinds(horizontal)">
                                      <p:cBhvr>
                                        <p:cTn id="20" dur="500"/>
                                        <p:tgtEl>
                                          <p:spTgt spid="334853"/>
                                        </p:tgtEl>
                                      </p:cBhvr>
                                    </p:animEffect>
                                  </p:childTnLst>
                                  <p:subTnLst>
                                    <p:audio>
                                      <p:cMediaNode>
                                        <p:cTn display="0" masterRel="sameClick">
                                          <p:stCondLst>
                                            <p:cond evt="begin" delay="0">
                                              <p:tn val="18"/>
                                            </p:cond>
                                          </p:stCondLst>
                                          <p:endCondLst>
                                            <p:cond evt="onStopAudio" delay="0">
                                              <p:tgtEl>
                                                <p:sldTgt/>
                                              </p:tgtEl>
                                            </p:cond>
                                          </p:endCondLst>
                                        </p:cTn>
                                        <p:tgtEl>
                                          <p:sndTgt r:embed="rId3" name="arrow.wav" builtIn="1"/>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repeatCount="5000" fill="hold" nodeType="clickEffect">
                                  <p:stCondLst>
                                    <p:cond delay="0"/>
                                  </p:stCondLst>
                                  <p:childTnLst>
                                    <p:set>
                                      <p:cBhvr>
                                        <p:cTn id="24" dur="1" fill="hold">
                                          <p:stCondLst>
                                            <p:cond delay="0"/>
                                          </p:stCondLst>
                                        </p:cTn>
                                        <p:tgtEl>
                                          <p:spTgt spid="334852"/>
                                        </p:tgtEl>
                                        <p:attrNameLst>
                                          <p:attrName>style.visibility</p:attrName>
                                        </p:attrNameLst>
                                      </p:cBhvr>
                                      <p:to>
                                        <p:strVal val="visible"/>
                                      </p:to>
                                    </p:set>
                                    <p:animEffect transition="in" filter="blinds(horizontal)">
                                      <p:cBhvr>
                                        <p:cTn id="25" dur="500"/>
                                        <p:tgtEl>
                                          <p:spTgt spid="334852"/>
                                        </p:tgtEl>
                                      </p:cBhvr>
                                    </p:animEffect>
                                  </p:childTnLst>
                                  <p:subTnLst>
                                    <p:audio>
                                      <p:cMediaNode>
                                        <p:cTn display="0" masterRel="sameClick">
                                          <p:stCondLst>
                                            <p:cond evt="begin" delay="0">
                                              <p:tn val="23"/>
                                            </p:cond>
                                          </p:stCondLst>
                                          <p:endCondLst>
                                            <p:cond evt="onStopAudio" delay="0">
                                              <p:tgtEl>
                                                <p:sldTgt/>
                                              </p:tgtEl>
                                            </p:cond>
                                          </p:endCondLst>
                                        </p:cTn>
                                        <p:tgtEl>
                                          <p:sndTgt r:embed="rId3" name="arrow.wav" builtIn="1"/>
                                        </p:tgtEl>
                                      </p:cMediaNode>
                                    </p:audio>
                                  </p:subTnLst>
                                </p:cTn>
                              </p:par>
                              <p:par>
                                <p:cTn id="26" presetID="3" presetClass="entr" presetSubtype="5" repeatCount="3000" fill="hold" nodeType="withEffect">
                                  <p:stCondLst>
                                    <p:cond delay="0"/>
                                  </p:stCondLst>
                                  <p:childTnLst>
                                    <p:set>
                                      <p:cBhvr>
                                        <p:cTn id="27" dur="1" fill="hold">
                                          <p:stCondLst>
                                            <p:cond delay="0"/>
                                          </p:stCondLst>
                                        </p:cTn>
                                        <p:tgtEl>
                                          <p:spTgt spid="334858"/>
                                        </p:tgtEl>
                                        <p:attrNameLst>
                                          <p:attrName>style.visibility</p:attrName>
                                        </p:attrNameLst>
                                      </p:cBhvr>
                                      <p:to>
                                        <p:strVal val="visible"/>
                                      </p:to>
                                    </p:set>
                                    <p:animEffect transition="in" filter="blinds(vertical)">
                                      <p:cBhvr>
                                        <p:cTn id="28" dur="500"/>
                                        <p:tgtEl>
                                          <p:spTgt spid="334858"/>
                                        </p:tgtEl>
                                      </p:cBhvr>
                                    </p:animEffect>
                                  </p:childTnLst>
                                  <p:subTnLst>
                                    <p:audio>
                                      <p:cMediaNode>
                                        <p:cTn display="0" masterRel="sameClick">
                                          <p:stCondLst>
                                            <p:cond evt="begin" delay="0">
                                              <p:tn val="26"/>
                                            </p:cond>
                                          </p:stCondLst>
                                          <p:endCondLst>
                                            <p:cond evt="onStopAudio" delay="0">
                                              <p:tgtEl>
                                                <p:sldTgt/>
                                              </p:tgtEl>
                                            </p:cond>
                                          </p:endCondLst>
                                        </p:cTn>
                                        <p:tgtEl>
                                          <p:sndTgt r:embed="rId4" name="push.wav" builtIn="1"/>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repeatCount="5000" fill="hold" nodeType="clickEffect">
                                  <p:stCondLst>
                                    <p:cond delay="0"/>
                                  </p:stCondLst>
                                  <p:childTnLst>
                                    <p:set>
                                      <p:cBhvr>
                                        <p:cTn id="32" dur="1" fill="hold">
                                          <p:stCondLst>
                                            <p:cond delay="0"/>
                                          </p:stCondLst>
                                        </p:cTn>
                                        <p:tgtEl>
                                          <p:spTgt spid="334863"/>
                                        </p:tgtEl>
                                        <p:attrNameLst>
                                          <p:attrName>style.visibility</p:attrName>
                                        </p:attrNameLst>
                                      </p:cBhvr>
                                      <p:to>
                                        <p:strVal val="visible"/>
                                      </p:to>
                                    </p:set>
                                    <p:animEffect transition="in" filter="blinds(horizontal)">
                                      <p:cBhvr>
                                        <p:cTn id="33" dur="500"/>
                                        <p:tgtEl>
                                          <p:spTgt spid="334863"/>
                                        </p:tgtEl>
                                      </p:cBhvr>
                                    </p:animEffect>
                                  </p:childTnLst>
                                  <p:subTnLst>
                                    <p:audio>
                                      <p:cMediaNode>
                                        <p:cTn display="0" masterRel="sameClick">
                                          <p:stCondLst>
                                            <p:cond evt="begin" delay="0">
                                              <p:tn val="31"/>
                                            </p:cond>
                                          </p:stCondLst>
                                          <p:endCondLst>
                                            <p:cond evt="onStopAudio" delay="0">
                                              <p:tgtEl>
                                                <p:sldTgt/>
                                              </p:tgtEl>
                                            </p:cond>
                                          </p:endCondLst>
                                        </p:cTn>
                                        <p:tgtEl>
                                          <p:sndTgt r:embed="rId5" name="breeze.wav" builtIn="1"/>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repeatCount="5000" fill="hold" nodeType="clickEffect">
                                  <p:stCondLst>
                                    <p:cond delay="0"/>
                                  </p:stCondLst>
                                  <p:childTnLst>
                                    <p:set>
                                      <p:cBhvr>
                                        <p:cTn id="37" dur="1" fill="hold">
                                          <p:stCondLst>
                                            <p:cond delay="0"/>
                                          </p:stCondLst>
                                        </p:cTn>
                                        <p:tgtEl>
                                          <p:spTgt spid="334855"/>
                                        </p:tgtEl>
                                        <p:attrNameLst>
                                          <p:attrName>style.visibility</p:attrName>
                                        </p:attrNameLst>
                                      </p:cBhvr>
                                      <p:to>
                                        <p:strVal val="visible"/>
                                      </p:to>
                                    </p:set>
                                    <p:animEffect transition="in" filter="blinds(horizontal)">
                                      <p:cBhvr>
                                        <p:cTn id="38" dur="500"/>
                                        <p:tgtEl>
                                          <p:spTgt spid="334855"/>
                                        </p:tgtEl>
                                      </p:cBhvr>
                                    </p:animEffect>
                                  </p:childTnLst>
                                  <p:subTnLst>
                                    <p:audio>
                                      <p:cMediaNode>
                                        <p:cTn display="0" masterRel="sameClick">
                                          <p:stCondLst>
                                            <p:cond evt="begin" delay="0">
                                              <p:tn val="36"/>
                                            </p:cond>
                                          </p:stCondLst>
                                          <p:endCondLst>
                                            <p:cond evt="onStopAudio" delay="0">
                                              <p:tgtEl>
                                                <p:sldTgt/>
                                              </p:tgtEl>
                                            </p:cond>
                                          </p:endCondLst>
                                        </p:cTn>
                                        <p:tgtEl>
                                          <p:sndTgt r:embed="rId6" name="wind.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381000" y="2590800"/>
            <a:ext cx="8458200" cy="1016000"/>
          </a:xfrm>
          <a:prstGeom prst="rect">
            <a:avLst/>
          </a:prstGeom>
          <a:noFill/>
          <a:ln w="9525">
            <a:noFill/>
            <a:miter lim="800000"/>
            <a:headEnd/>
            <a:tailEnd/>
          </a:ln>
          <a:effectLst/>
        </p:spPr>
        <p:txBody>
          <a:bodyPr>
            <a:spAutoFit/>
          </a:bodyPr>
          <a:lstStyle/>
          <a:p>
            <a:pPr>
              <a:spcBef>
                <a:spcPct val="50000"/>
              </a:spcBef>
            </a:pPr>
            <a:r>
              <a:rPr lang="en-US" sz="2400" u="sng">
                <a:solidFill>
                  <a:srgbClr val="000099"/>
                </a:solidFill>
                <a:latin typeface="Arial" charset="0"/>
              </a:rPr>
              <a:t>III/ Kết quả của cuộc kháng chiến và nguyên nhân </a:t>
            </a:r>
          </a:p>
          <a:p>
            <a:pPr>
              <a:spcBef>
                <a:spcPct val="50000"/>
              </a:spcBef>
            </a:pPr>
            <a:r>
              <a:rPr lang="en-US" sz="2400" u="sng">
                <a:solidFill>
                  <a:srgbClr val="000099"/>
                </a:solidFill>
                <a:latin typeface="Arial" charset="0"/>
              </a:rPr>
              <a:t>thắng lợi:</a:t>
            </a:r>
          </a:p>
        </p:txBody>
      </p:sp>
      <p:sp>
        <p:nvSpPr>
          <p:cNvPr id="18435" name="Text Box 10"/>
          <p:cNvSpPr txBox="1">
            <a:spLocks noChangeArrowheads="1"/>
          </p:cNvSpPr>
          <p:nvPr/>
        </p:nvSpPr>
        <p:spPr bwMode="auto">
          <a:xfrm>
            <a:off x="533400" y="1447800"/>
            <a:ext cx="8029575" cy="954088"/>
          </a:xfrm>
          <a:prstGeom prst="rect">
            <a:avLst/>
          </a:prstGeom>
          <a:noFill/>
          <a:ln w="9525">
            <a:noFill/>
            <a:miter lim="800000"/>
            <a:headEnd/>
            <a:tailEnd/>
          </a:ln>
          <a:effectLst/>
        </p:spPr>
        <p:txBody>
          <a:bodyPr wrap="none">
            <a:spAutoFit/>
          </a:bodyPr>
          <a:lstStyle/>
          <a:p>
            <a:r>
              <a:rPr lang="en-US" sz="2800" b="1">
                <a:solidFill>
                  <a:srgbClr val="FF0000"/>
                </a:solidFill>
                <a:latin typeface="Arial" charset="0"/>
              </a:rPr>
              <a:t>Cuộc kháng chiến chống quân tống xâm lược</a:t>
            </a:r>
          </a:p>
          <a:p>
            <a:r>
              <a:rPr lang="en-US" sz="2800" b="1">
                <a:solidFill>
                  <a:srgbClr val="FF0000"/>
                </a:solidFill>
                <a:latin typeface="Arial" charset="0"/>
              </a:rPr>
              <a:t>              lần thứ hai (năm 1075-1077)</a:t>
            </a:r>
          </a:p>
        </p:txBody>
      </p:sp>
      <p:sp>
        <p:nvSpPr>
          <p:cNvPr id="18436" name="Text Box 12"/>
          <p:cNvSpPr txBox="1">
            <a:spLocks noChangeArrowheads="1"/>
          </p:cNvSpPr>
          <p:nvPr/>
        </p:nvSpPr>
        <p:spPr bwMode="auto">
          <a:xfrm>
            <a:off x="3200400" y="609600"/>
            <a:ext cx="1371600" cy="461963"/>
          </a:xfrm>
          <a:prstGeom prst="rect">
            <a:avLst/>
          </a:prstGeom>
          <a:noFill/>
          <a:ln w="9525">
            <a:noFill/>
            <a:miter lim="800000"/>
            <a:headEnd/>
            <a:tailEnd/>
          </a:ln>
          <a:effectLst/>
        </p:spPr>
        <p:txBody>
          <a:bodyPr>
            <a:spAutoFit/>
          </a:bodyPr>
          <a:lstStyle/>
          <a:p>
            <a:r>
              <a:rPr lang="en-US" sz="2400" u="sng">
                <a:solidFill>
                  <a:schemeClr val="tx2"/>
                </a:solidFill>
                <a:latin typeface="Arial" charset="0"/>
              </a:rPr>
              <a:t>Lịch sử:</a:t>
            </a:r>
          </a:p>
        </p:txBody>
      </p:sp>
    </p:spTree>
  </p:cSld>
  <p:clrMapOvr>
    <a:masterClrMapping/>
  </p:clrMapOvr>
  <p:transition spd="med">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1143000" y="3854450"/>
            <a:ext cx="6934200" cy="830263"/>
          </a:xfrm>
          <a:prstGeom prst="rect">
            <a:avLst/>
          </a:prstGeom>
          <a:noFill/>
          <a:ln w="9525">
            <a:noFill/>
            <a:miter lim="800000"/>
            <a:headEnd/>
            <a:tailEnd/>
          </a:ln>
          <a:effectLst/>
        </p:spPr>
        <p:txBody>
          <a:bodyPr>
            <a:spAutoFit/>
          </a:bodyPr>
          <a:lstStyle/>
          <a:p>
            <a:pPr>
              <a:spcBef>
                <a:spcPct val="50000"/>
              </a:spcBef>
            </a:pPr>
            <a:r>
              <a:rPr lang="en-US" sz="2400">
                <a:solidFill>
                  <a:srgbClr val="FF0000"/>
                </a:solidFill>
                <a:latin typeface="Arial" charset="0"/>
              </a:rPr>
              <a:t>+Em hãy trình bày kết quả của cuộc kháng chiến chống quân Tống xâm lược lần thứ hai ?</a:t>
            </a:r>
          </a:p>
        </p:txBody>
      </p:sp>
      <p:sp>
        <p:nvSpPr>
          <p:cNvPr id="370694" name="Text Box 6"/>
          <p:cNvSpPr txBox="1">
            <a:spLocks noChangeArrowheads="1"/>
          </p:cNvSpPr>
          <p:nvPr/>
        </p:nvSpPr>
        <p:spPr bwMode="auto">
          <a:xfrm>
            <a:off x="1143000" y="4965700"/>
            <a:ext cx="6629400" cy="830263"/>
          </a:xfrm>
          <a:prstGeom prst="rect">
            <a:avLst/>
          </a:prstGeom>
          <a:noFill/>
          <a:ln w="9525">
            <a:noFill/>
            <a:miter lim="800000"/>
            <a:headEnd/>
            <a:tailEnd/>
          </a:ln>
          <a:effectLst/>
        </p:spPr>
        <p:txBody>
          <a:bodyPr>
            <a:spAutoFit/>
          </a:bodyPr>
          <a:lstStyle/>
          <a:p>
            <a:pPr>
              <a:spcBef>
                <a:spcPct val="50000"/>
              </a:spcBef>
            </a:pPr>
            <a:r>
              <a:rPr lang="en-US" sz="2400">
                <a:latin typeface="Arial" charset="0"/>
              </a:rPr>
              <a:t>-Quân Tống chết quá nửa và phải rút về nước, nền độc lập của nước Đại Việt được giữ vững.</a:t>
            </a:r>
          </a:p>
        </p:txBody>
      </p:sp>
      <p:sp>
        <p:nvSpPr>
          <p:cNvPr id="19460" name="Text Box 10"/>
          <p:cNvSpPr txBox="1">
            <a:spLocks noChangeArrowheads="1"/>
          </p:cNvSpPr>
          <p:nvPr/>
        </p:nvSpPr>
        <p:spPr bwMode="auto">
          <a:xfrm>
            <a:off x="609600" y="1066800"/>
            <a:ext cx="8029575" cy="954088"/>
          </a:xfrm>
          <a:prstGeom prst="rect">
            <a:avLst/>
          </a:prstGeom>
          <a:noFill/>
          <a:ln w="9525">
            <a:noFill/>
            <a:miter lim="800000"/>
            <a:headEnd/>
            <a:tailEnd/>
          </a:ln>
          <a:effectLst/>
        </p:spPr>
        <p:txBody>
          <a:bodyPr wrap="none">
            <a:spAutoFit/>
          </a:bodyPr>
          <a:lstStyle/>
          <a:p>
            <a:r>
              <a:rPr lang="en-US" sz="2800" b="1">
                <a:solidFill>
                  <a:srgbClr val="FF0000"/>
                </a:solidFill>
                <a:latin typeface="Arial" charset="0"/>
              </a:rPr>
              <a:t>Cuộc kháng chiến chống quân tống xâm lược</a:t>
            </a:r>
          </a:p>
          <a:p>
            <a:r>
              <a:rPr lang="en-US" sz="2800" b="1">
                <a:solidFill>
                  <a:srgbClr val="FF0000"/>
                </a:solidFill>
                <a:latin typeface="Arial" charset="0"/>
              </a:rPr>
              <a:t>              lần thứ hai (năm 1075-1077)</a:t>
            </a:r>
          </a:p>
        </p:txBody>
      </p:sp>
      <p:sp>
        <p:nvSpPr>
          <p:cNvPr id="19461" name="Text Box 11"/>
          <p:cNvSpPr txBox="1">
            <a:spLocks noChangeArrowheads="1"/>
          </p:cNvSpPr>
          <p:nvPr/>
        </p:nvSpPr>
        <p:spPr bwMode="auto">
          <a:xfrm>
            <a:off x="685800" y="2344738"/>
            <a:ext cx="8458200" cy="1016000"/>
          </a:xfrm>
          <a:prstGeom prst="rect">
            <a:avLst/>
          </a:prstGeom>
          <a:noFill/>
          <a:ln w="9525">
            <a:noFill/>
            <a:miter lim="800000"/>
            <a:headEnd/>
            <a:tailEnd/>
          </a:ln>
          <a:effectLst/>
        </p:spPr>
        <p:txBody>
          <a:bodyPr>
            <a:spAutoFit/>
          </a:bodyPr>
          <a:lstStyle/>
          <a:p>
            <a:pPr>
              <a:spcBef>
                <a:spcPct val="50000"/>
              </a:spcBef>
            </a:pPr>
            <a:r>
              <a:rPr lang="en-US" sz="2400" u="sng">
                <a:solidFill>
                  <a:srgbClr val="000099"/>
                </a:solidFill>
                <a:latin typeface="Arial" charset="0"/>
              </a:rPr>
              <a:t>III/ Kết quả của cuộc kháng chiến và nguyên nhân </a:t>
            </a:r>
          </a:p>
          <a:p>
            <a:pPr>
              <a:spcBef>
                <a:spcPct val="50000"/>
              </a:spcBef>
            </a:pPr>
            <a:r>
              <a:rPr lang="en-US" sz="2400">
                <a:solidFill>
                  <a:srgbClr val="000099"/>
                </a:solidFill>
                <a:latin typeface="Arial" charset="0"/>
              </a:rPr>
              <a:t>                              </a:t>
            </a:r>
            <a:r>
              <a:rPr lang="en-US" sz="2400" u="sng">
                <a:solidFill>
                  <a:srgbClr val="000099"/>
                </a:solidFill>
                <a:latin typeface="Arial" charset="0"/>
              </a:rPr>
              <a:t>thắng lợi:</a:t>
            </a:r>
          </a:p>
        </p:txBody>
      </p:sp>
      <p:sp>
        <p:nvSpPr>
          <p:cNvPr id="19462" name="Text Box 13"/>
          <p:cNvSpPr txBox="1">
            <a:spLocks noChangeArrowheads="1"/>
          </p:cNvSpPr>
          <p:nvPr/>
        </p:nvSpPr>
        <p:spPr bwMode="auto">
          <a:xfrm>
            <a:off x="3200400" y="609600"/>
            <a:ext cx="1371600" cy="461963"/>
          </a:xfrm>
          <a:prstGeom prst="rect">
            <a:avLst/>
          </a:prstGeom>
          <a:noFill/>
          <a:ln w="9525">
            <a:noFill/>
            <a:miter lim="800000"/>
            <a:headEnd/>
            <a:tailEnd/>
          </a:ln>
          <a:effectLst/>
        </p:spPr>
        <p:txBody>
          <a:bodyPr>
            <a:spAutoFit/>
          </a:bodyPr>
          <a:lstStyle/>
          <a:p>
            <a:r>
              <a:rPr lang="en-US" sz="2400" u="sng">
                <a:solidFill>
                  <a:schemeClr val="tx2"/>
                </a:solidFill>
                <a:latin typeface="Arial" charset="0"/>
              </a:rPr>
              <a:t>Lịch sử:</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70694"/>
                                        </p:tgtEl>
                                        <p:attrNameLst>
                                          <p:attrName>style.visibility</p:attrName>
                                        </p:attrNameLst>
                                      </p:cBhvr>
                                      <p:to>
                                        <p:strVal val="visible"/>
                                      </p:to>
                                    </p:set>
                                    <p:animEffect transition="in" filter="strips(downLeft)">
                                      <p:cBhvr>
                                        <p:cTn id="7" dur="500"/>
                                        <p:tgtEl>
                                          <p:spTgt spid="370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914400" y="990600"/>
            <a:ext cx="7315200" cy="830263"/>
          </a:xfrm>
          <a:prstGeom prst="rect">
            <a:avLst/>
          </a:prstGeom>
          <a:noFill/>
          <a:ln w="9525">
            <a:noFill/>
            <a:miter lim="800000"/>
            <a:headEnd/>
            <a:tailEnd/>
          </a:ln>
          <a:effectLst/>
        </p:spPr>
        <p:txBody>
          <a:bodyPr>
            <a:spAutoFit/>
          </a:bodyPr>
          <a:lstStyle/>
          <a:p>
            <a:pPr>
              <a:spcBef>
                <a:spcPct val="50000"/>
              </a:spcBef>
            </a:pPr>
            <a:r>
              <a:rPr lang="en-US" sz="2400">
                <a:solidFill>
                  <a:schemeClr val="hlink"/>
                </a:solidFill>
                <a:latin typeface="Arial" charset="0"/>
              </a:rPr>
              <a:t>+Theo em, vì sao nhân dân ta có thể giành được chiến thắng vẻ vang ấy ?</a:t>
            </a:r>
          </a:p>
        </p:txBody>
      </p:sp>
      <p:sp>
        <p:nvSpPr>
          <p:cNvPr id="354310" name="Text Box 6"/>
          <p:cNvSpPr txBox="1">
            <a:spLocks noChangeArrowheads="1"/>
          </p:cNvSpPr>
          <p:nvPr/>
        </p:nvSpPr>
        <p:spPr bwMode="auto">
          <a:xfrm>
            <a:off x="381000" y="2386013"/>
            <a:ext cx="8458200" cy="3416300"/>
          </a:xfrm>
          <a:prstGeom prst="rect">
            <a:avLst/>
          </a:prstGeom>
          <a:noFill/>
          <a:ln w="9525">
            <a:noFill/>
            <a:miter lim="800000"/>
            <a:headEnd/>
            <a:tailEnd/>
          </a:ln>
          <a:effectLst/>
        </p:spPr>
        <p:txBody>
          <a:bodyPr>
            <a:spAutoFit/>
          </a:bodyPr>
          <a:lstStyle/>
          <a:p>
            <a:pPr>
              <a:spcBef>
                <a:spcPct val="50000"/>
              </a:spcBef>
            </a:pPr>
            <a:r>
              <a:rPr lang="en-US" sz="2400">
                <a:latin typeface="Arial" charset="0"/>
              </a:rPr>
              <a:t>-Có vị tướng tài lãnh đạo là Lý Thường Kiệt.</a:t>
            </a:r>
          </a:p>
          <a:p>
            <a:pPr>
              <a:spcBef>
                <a:spcPct val="50000"/>
              </a:spcBef>
            </a:pPr>
            <a:r>
              <a:rPr lang="en-US" sz="2400">
                <a:latin typeface="Arial" charset="0"/>
              </a:rPr>
              <a:t>-Quân và dân ta có lòng nồng nàn yêu nước, tinh thần dũng cảm.</a:t>
            </a:r>
          </a:p>
          <a:p>
            <a:pPr>
              <a:spcBef>
                <a:spcPct val="50000"/>
              </a:spcBef>
            </a:pPr>
            <a:r>
              <a:rPr lang="en-US" sz="2400">
                <a:latin typeface="Arial" charset="0"/>
              </a:rPr>
              <a:t>-Hệ thống phòng tuyến chắc chắn, kiên cố, lợi hại</a:t>
            </a:r>
          </a:p>
          <a:p>
            <a:pPr>
              <a:spcBef>
                <a:spcPct val="50000"/>
              </a:spcBef>
            </a:pPr>
            <a:r>
              <a:rPr lang="en-US" sz="2400">
                <a:latin typeface="Arial" charset="0"/>
              </a:rPr>
              <a:t>-Sự cổ vũ tinh thần tướng sĩ từ bài thơ do Lý Thường Kiệt sáng tác.</a:t>
            </a:r>
          </a:p>
          <a:p>
            <a:pPr>
              <a:spcBef>
                <a:spcPct val="50000"/>
              </a:spcBef>
            </a:pPr>
            <a:r>
              <a:rPr lang="en-US" sz="2400">
                <a:latin typeface="Arial" charset="0"/>
              </a:rPr>
              <a:t>-Sự ủng hộ hết mình của triều đình nhà Lý.</a:t>
            </a:r>
          </a:p>
        </p:txBody>
      </p:sp>
      <p:sp>
        <p:nvSpPr>
          <p:cNvPr id="354312" name="Rectangle 8"/>
          <p:cNvSpPr>
            <a:spLocks noChangeArrowheads="1"/>
          </p:cNvSpPr>
          <p:nvPr/>
        </p:nvSpPr>
        <p:spPr bwMode="auto">
          <a:xfrm>
            <a:off x="381000" y="2057400"/>
            <a:ext cx="7848600" cy="1200150"/>
          </a:xfrm>
          <a:prstGeom prst="rect">
            <a:avLst/>
          </a:prstGeom>
          <a:solidFill>
            <a:srgbClr val="FF9900"/>
          </a:solidFill>
          <a:ln w="9525">
            <a:noFill/>
            <a:miter lim="800000"/>
            <a:headEnd/>
            <a:tailEnd/>
          </a:ln>
          <a:effectLst/>
        </p:spPr>
        <p:txBody>
          <a:bodyPr>
            <a:spAutoFit/>
          </a:bodyPr>
          <a:lstStyle/>
          <a:p>
            <a:r>
              <a:rPr lang="en-US" sz="2400">
                <a:solidFill>
                  <a:srgbClr val="FFFFFF"/>
                </a:solidFill>
                <a:latin typeface="Arial" charset="0"/>
              </a:rPr>
              <a:t>-Có vị tướng tài lãnh đạo là Lý Thường Kiệt.</a:t>
            </a:r>
          </a:p>
          <a:p>
            <a:r>
              <a:rPr lang="en-US" sz="2400">
                <a:solidFill>
                  <a:srgbClr val="FFFFFF"/>
                </a:solidFill>
                <a:latin typeface="Arial" charset="0"/>
              </a:rPr>
              <a:t>-Quân và dân ta có lòng nồng nàn yêu nước, tinh thần dũng cảm.</a:t>
            </a:r>
          </a:p>
        </p:txBody>
      </p:sp>
      <p:sp>
        <p:nvSpPr>
          <p:cNvPr id="20485" name="Text Box 11"/>
          <p:cNvSpPr txBox="1">
            <a:spLocks noChangeArrowheads="1"/>
          </p:cNvSpPr>
          <p:nvPr/>
        </p:nvSpPr>
        <p:spPr bwMode="auto">
          <a:xfrm>
            <a:off x="0" y="457200"/>
            <a:ext cx="9144000" cy="461963"/>
          </a:xfrm>
          <a:prstGeom prst="rect">
            <a:avLst/>
          </a:prstGeom>
          <a:noFill/>
          <a:ln w="9525">
            <a:noFill/>
            <a:miter lim="800000"/>
            <a:headEnd/>
            <a:tailEnd/>
          </a:ln>
          <a:effectLst/>
        </p:spPr>
        <p:txBody>
          <a:bodyPr>
            <a:spAutoFit/>
          </a:bodyPr>
          <a:lstStyle/>
          <a:p>
            <a:pPr>
              <a:spcBef>
                <a:spcPct val="50000"/>
              </a:spcBef>
            </a:pPr>
            <a:r>
              <a:rPr lang="en-US" sz="2400" u="sng">
                <a:solidFill>
                  <a:srgbClr val="000099"/>
                </a:solidFill>
                <a:latin typeface="Arial" charset="0"/>
              </a:rPr>
              <a:t>III/ Kết quả của cuộc kháng chiến và nguyên nhân</a:t>
            </a:r>
            <a:r>
              <a:rPr lang="en-US" sz="2400">
                <a:solidFill>
                  <a:srgbClr val="000099"/>
                </a:solidFill>
                <a:latin typeface="Arial" charset="0"/>
              </a:rPr>
              <a:t> </a:t>
            </a:r>
            <a:r>
              <a:rPr lang="en-US" sz="2400" u="sng">
                <a:solidFill>
                  <a:srgbClr val="000099"/>
                </a:solidFill>
                <a:latin typeface="Arial" charset="0"/>
              </a:rPr>
              <a:t>thắng lợi:</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54310"/>
                                        </p:tgtEl>
                                        <p:attrNameLst>
                                          <p:attrName>style.visibility</p:attrName>
                                        </p:attrNameLst>
                                      </p:cBhvr>
                                      <p:to>
                                        <p:strVal val="visible"/>
                                      </p:to>
                                    </p:set>
                                    <p:animEffect transition="in" filter="strips(downLeft)">
                                      <p:cBhvr>
                                        <p:cTn id="7" dur="500"/>
                                        <p:tgtEl>
                                          <p:spTgt spid="3543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54312"/>
                                        </p:tgtEl>
                                        <p:attrNameLst>
                                          <p:attrName>style.visibility</p:attrName>
                                        </p:attrNameLst>
                                      </p:cBhvr>
                                      <p:to>
                                        <p:strVal val="visible"/>
                                      </p:to>
                                    </p:set>
                                    <p:animEffect transition="in" filter="diamond(in)">
                                      <p:cBhvr>
                                        <p:cTn id="12" dur="2000"/>
                                        <p:tgtEl>
                                          <p:spTgt spid="354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10" grpId="0"/>
      <p:bldP spid="3543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381000" y="2682875"/>
            <a:ext cx="8305800" cy="2308225"/>
          </a:xfrm>
          <a:prstGeom prst="rect">
            <a:avLst/>
          </a:prstGeom>
          <a:noFill/>
          <a:ln w="9525">
            <a:solidFill>
              <a:srgbClr val="FF0000"/>
            </a:solidFill>
            <a:miter lim="800000"/>
            <a:headEnd/>
            <a:tailEnd/>
          </a:ln>
          <a:effectLst/>
        </p:spPr>
        <p:txBody>
          <a:bodyPr>
            <a:spAutoFit/>
          </a:bodyPr>
          <a:lstStyle/>
          <a:p>
            <a:pPr>
              <a:spcBef>
                <a:spcPct val="50000"/>
              </a:spcBef>
            </a:pPr>
            <a:r>
              <a:rPr lang="en-US" sz="2400">
                <a:latin typeface="Arial" charset="0"/>
              </a:rPr>
              <a:t>Cuộc kháng chiến chống quân Tống xâm lựoc lần thứ hai đã kết thúc thắng lợi vẻ vang, nền độc lập của nước ta được giữ vững. Có được thắng lợi ấy chính là vì nhân dân ta có lòng nồng nàn yêu nước, tinh thần quyết tâm chống giặc bên cạnh đó lại có sự lãnh đạo tài tình của Lý Thường Kiệt.</a:t>
            </a:r>
          </a:p>
        </p:txBody>
      </p:sp>
      <p:sp>
        <p:nvSpPr>
          <p:cNvPr id="21507" name="Text Box 8"/>
          <p:cNvSpPr txBox="1">
            <a:spLocks noChangeArrowheads="1"/>
          </p:cNvSpPr>
          <p:nvPr/>
        </p:nvSpPr>
        <p:spPr bwMode="auto">
          <a:xfrm>
            <a:off x="0" y="1981200"/>
            <a:ext cx="9144000" cy="461963"/>
          </a:xfrm>
          <a:prstGeom prst="rect">
            <a:avLst/>
          </a:prstGeom>
          <a:noFill/>
          <a:ln w="9525">
            <a:noFill/>
            <a:miter lim="800000"/>
            <a:headEnd/>
            <a:tailEnd/>
          </a:ln>
          <a:effectLst/>
        </p:spPr>
        <p:txBody>
          <a:bodyPr>
            <a:spAutoFit/>
          </a:bodyPr>
          <a:lstStyle/>
          <a:p>
            <a:pPr>
              <a:spcBef>
                <a:spcPct val="50000"/>
              </a:spcBef>
            </a:pPr>
            <a:r>
              <a:rPr lang="en-US" sz="2400" u="sng">
                <a:solidFill>
                  <a:srgbClr val="000099"/>
                </a:solidFill>
                <a:latin typeface="Arial" charset="0"/>
              </a:rPr>
              <a:t>III/ Kết quả của cuộc kháng chiến và nguyên nhân</a:t>
            </a:r>
            <a:r>
              <a:rPr lang="en-US" sz="2400">
                <a:solidFill>
                  <a:srgbClr val="000099"/>
                </a:solidFill>
                <a:latin typeface="Arial" charset="0"/>
              </a:rPr>
              <a:t> </a:t>
            </a:r>
            <a:r>
              <a:rPr lang="en-US" sz="2400" u="sng">
                <a:solidFill>
                  <a:srgbClr val="000099"/>
                </a:solidFill>
                <a:latin typeface="Arial" charset="0"/>
              </a:rPr>
              <a:t>thắng lợi:</a:t>
            </a:r>
          </a:p>
        </p:txBody>
      </p:sp>
      <p:sp>
        <p:nvSpPr>
          <p:cNvPr id="21508" name="Text Box 11"/>
          <p:cNvSpPr txBox="1">
            <a:spLocks noChangeArrowheads="1"/>
          </p:cNvSpPr>
          <p:nvPr/>
        </p:nvSpPr>
        <p:spPr bwMode="auto">
          <a:xfrm>
            <a:off x="609600" y="1066800"/>
            <a:ext cx="8029575" cy="954088"/>
          </a:xfrm>
          <a:prstGeom prst="rect">
            <a:avLst/>
          </a:prstGeom>
          <a:noFill/>
          <a:ln w="9525">
            <a:noFill/>
            <a:miter lim="800000"/>
            <a:headEnd/>
            <a:tailEnd/>
          </a:ln>
          <a:effectLst/>
        </p:spPr>
        <p:txBody>
          <a:bodyPr wrap="none">
            <a:spAutoFit/>
          </a:bodyPr>
          <a:lstStyle/>
          <a:p>
            <a:r>
              <a:rPr lang="en-US" sz="2800" b="1">
                <a:solidFill>
                  <a:srgbClr val="FF0000"/>
                </a:solidFill>
                <a:latin typeface="Arial" charset="0"/>
              </a:rPr>
              <a:t>Cuộc kháng chiến chống quân tống xâm lược</a:t>
            </a:r>
          </a:p>
          <a:p>
            <a:r>
              <a:rPr lang="en-US" sz="2800" b="1">
                <a:solidFill>
                  <a:srgbClr val="FF0000"/>
                </a:solidFill>
                <a:latin typeface="Arial" charset="0"/>
              </a:rPr>
              <a:t>              lần thứ hai (năm 1075-1077)</a:t>
            </a:r>
          </a:p>
        </p:txBody>
      </p:sp>
      <p:sp>
        <p:nvSpPr>
          <p:cNvPr id="21509" name="Text Box 13"/>
          <p:cNvSpPr txBox="1">
            <a:spLocks noChangeArrowheads="1"/>
          </p:cNvSpPr>
          <p:nvPr/>
        </p:nvSpPr>
        <p:spPr bwMode="auto">
          <a:xfrm>
            <a:off x="3200400" y="609600"/>
            <a:ext cx="1371600" cy="461963"/>
          </a:xfrm>
          <a:prstGeom prst="rect">
            <a:avLst/>
          </a:prstGeom>
          <a:noFill/>
          <a:ln w="9525">
            <a:noFill/>
            <a:miter lim="800000"/>
            <a:headEnd/>
            <a:tailEnd/>
          </a:ln>
          <a:effectLst/>
        </p:spPr>
        <p:txBody>
          <a:bodyPr>
            <a:spAutoFit/>
          </a:bodyPr>
          <a:lstStyle/>
          <a:p>
            <a:r>
              <a:rPr lang="en-US" sz="2400" u="sng">
                <a:solidFill>
                  <a:schemeClr val="tx2"/>
                </a:solidFill>
                <a:latin typeface="Arial" charset="0"/>
              </a:rPr>
              <a:t>Lịch sử:</a:t>
            </a:r>
          </a:p>
        </p:txBody>
      </p:sp>
    </p:spTree>
  </p:cSld>
  <p:clrMapOvr>
    <a:masterClrMapping/>
  </p:clrMapOvr>
  <p:transition spd="med">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6"/>
          <p:cNvSpPr txBox="1">
            <a:spLocks noChangeArrowheads="1"/>
          </p:cNvSpPr>
          <p:nvPr/>
        </p:nvSpPr>
        <p:spPr bwMode="auto">
          <a:xfrm>
            <a:off x="762000" y="3505200"/>
            <a:ext cx="7696200" cy="1570038"/>
          </a:xfrm>
          <a:prstGeom prst="rect">
            <a:avLst/>
          </a:prstGeom>
          <a:noFill/>
          <a:ln w="9525">
            <a:solidFill>
              <a:srgbClr val="FF0000"/>
            </a:solidFill>
            <a:miter lim="800000"/>
            <a:headEnd/>
            <a:tailEnd/>
          </a:ln>
          <a:effectLst/>
        </p:spPr>
        <p:txBody>
          <a:bodyPr>
            <a:spAutoFit/>
          </a:bodyPr>
          <a:lstStyle/>
          <a:p>
            <a:pPr>
              <a:spcBef>
                <a:spcPct val="50000"/>
              </a:spcBef>
            </a:pPr>
            <a:r>
              <a:rPr lang="en-US" sz="2400">
                <a:latin typeface="Arial" charset="0"/>
              </a:rPr>
              <a:t>Dưới thời nhà Lý, bằng trí thông minh và lòng dũng cảm, nhân dân ta dưới sự chỉ huy của Lý Thường Kiệt, đã bảo vệ được nền độc lập của đất nước trước sự xâm lược của nhà Tống.</a:t>
            </a:r>
          </a:p>
        </p:txBody>
      </p:sp>
      <p:sp>
        <p:nvSpPr>
          <p:cNvPr id="22531" name="Rectangle 7"/>
          <p:cNvSpPr>
            <a:spLocks noChangeArrowheads="1"/>
          </p:cNvSpPr>
          <p:nvPr/>
        </p:nvSpPr>
        <p:spPr bwMode="auto">
          <a:xfrm>
            <a:off x="2971800" y="2660650"/>
            <a:ext cx="1697038" cy="461963"/>
          </a:xfrm>
          <a:prstGeom prst="rect">
            <a:avLst/>
          </a:prstGeom>
          <a:noFill/>
          <a:ln w="28575">
            <a:solidFill>
              <a:schemeClr val="tx1"/>
            </a:solidFill>
            <a:miter lim="800000"/>
            <a:headEnd/>
            <a:tailEnd/>
          </a:ln>
          <a:effectLst/>
        </p:spPr>
        <p:txBody>
          <a:bodyPr wrap="none">
            <a:spAutoFit/>
          </a:bodyPr>
          <a:lstStyle/>
          <a:p>
            <a:r>
              <a:rPr lang="en-US" sz="2400" u="sng">
                <a:solidFill>
                  <a:schemeClr val="hlink"/>
                </a:solidFill>
                <a:latin typeface="Arial" charset="0"/>
              </a:rPr>
              <a:t>GHI NHỚ</a:t>
            </a:r>
            <a:r>
              <a:rPr lang="en-US" sz="2400">
                <a:solidFill>
                  <a:schemeClr val="hlink"/>
                </a:solidFill>
                <a:latin typeface="Arial" charset="0"/>
              </a:rPr>
              <a:t> :</a:t>
            </a:r>
          </a:p>
        </p:txBody>
      </p:sp>
      <p:sp>
        <p:nvSpPr>
          <p:cNvPr id="22532" name="Text Box 11"/>
          <p:cNvSpPr txBox="1">
            <a:spLocks noChangeArrowheads="1"/>
          </p:cNvSpPr>
          <p:nvPr/>
        </p:nvSpPr>
        <p:spPr bwMode="auto">
          <a:xfrm>
            <a:off x="609600" y="1219200"/>
            <a:ext cx="8029575" cy="954088"/>
          </a:xfrm>
          <a:prstGeom prst="rect">
            <a:avLst/>
          </a:prstGeom>
          <a:noFill/>
          <a:ln w="9525">
            <a:noFill/>
            <a:miter lim="800000"/>
            <a:headEnd/>
            <a:tailEnd/>
          </a:ln>
          <a:effectLst/>
        </p:spPr>
        <p:txBody>
          <a:bodyPr wrap="none">
            <a:spAutoFit/>
          </a:bodyPr>
          <a:lstStyle/>
          <a:p>
            <a:r>
              <a:rPr lang="en-US" sz="2800" b="1">
                <a:solidFill>
                  <a:srgbClr val="FF0000"/>
                </a:solidFill>
                <a:latin typeface="Arial" charset="0"/>
              </a:rPr>
              <a:t>Cuộc kháng chiến chống quân tống xâm lược</a:t>
            </a:r>
          </a:p>
          <a:p>
            <a:r>
              <a:rPr lang="en-US" sz="2800" b="1">
                <a:solidFill>
                  <a:srgbClr val="FF0000"/>
                </a:solidFill>
                <a:latin typeface="Arial" charset="0"/>
              </a:rPr>
              <a:t>              lần thứ hai (năm 1075-1077)</a:t>
            </a:r>
          </a:p>
        </p:txBody>
      </p:sp>
      <p:sp>
        <p:nvSpPr>
          <p:cNvPr id="22533" name="Text Box 13"/>
          <p:cNvSpPr txBox="1">
            <a:spLocks noChangeArrowheads="1"/>
          </p:cNvSpPr>
          <p:nvPr/>
        </p:nvSpPr>
        <p:spPr bwMode="auto">
          <a:xfrm>
            <a:off x="3200400" y="609600"/>
            <a:ext cx="1371600" cy="461963"/>
          </a:xfrm>
          <a:prstGeom prst="rect">
            <a:avLst/>
          </a:prstGeom>
          <a:noFill/>
          <a:ln w="9525">
            <a:noFill/>
            <a:miter lim="800000"/>
            <a:headEnd/>
            <a:tailEnd/>
          </a:ln>
          <a:effectLst/>
        </p:spPr>
        <p:txBody>
          <a:bodyPr>
            <a:spAutoFit/>
          </a:bodyPr>
          <a:lstStyle/>
          <a:p>
            <a:r>
              <a:rPr lang="en-US" sz="2400" u="sng">
                <a:solidFill>
                  <a:schemeClr val="tx2"/>
                </a:solidFill>
                <a:latin typeface="Arial" charset="0"/>
              </a:rPr>
              <a:t>Lịch sử:</a:t>
            </a:r>
          </a:p>
        </p:txBody>
      </p:sp>
    </p:spTree>
  </p:cSld>
  <p:clrMapOvr>
    <a:masterClrMapping/>
  </p:clrMapOvr>
  <p:transition spd="med">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7860" name="Text Box 4"/>
          <p:cNvSpPr txBox="1">
            <a:spLocks noChangeArrowheads="1"/>
          </p:cNvSpPr>
          <p:nvPr/>
        </p:nvSpPr>
        <p:spPr bwMode="auto">
          <a:xfrm>
            <a:off x="381000" y="1758950"/>
            <a:ext cx="8458200" cy="2228850"/>
          </a:xfrm>
          <a:prstGeom prst="rect">
            <a:avLst/>
          </a:prstGeom>
          <a:noFill/>
          <a:ln w="9525">
            <a:noFill/>
            <a:miter lim="800000"/>
            <a:headEnd/>
            <a:tailEnd/>
          </a:ln>
          <a:effectLst/>
        </p:spPr>
        <p:txBody>
          <a:bodyPr>
            <a:spAutoFit/>
          </a:bodyPr>
          <a:lstStyle/>
          <a:p>
            <a:pPr>
              <a:spcBef>
                <a:spcPct val="50000"/>
              </a:spcBef>
            </a:pPr>
            <a:endParaRPr lang="en-US" sz="2800">
              <a:latin typeface="Arial" charset="0"/>
            </a:endParaRPr>
          </a:p>
          <a:p>
            <a:pPr>
              <a:spcBef>
                <a:spcPct val="50000"/>
              </a:spcBef>
            </a:pPr>
            <a:r>
              <a:rPr lang="en-US" sz="2800">
                <a:latin typeface="Arial" charset="0"/>
              </a:rPr>
              <a:t>  1/Những chi tiết nào cho thấy : thời Lý, nhà nước rất quan tâm đến đạo Phật ?</a:t>
            </a:r>
          </a:p>
          <a:p>
            <a:pPr>
              <a:spcBef>
                <a:spcPct val="50000"/>
              </a:spcBef>
            </a:pPr>
            <a:endParaRPr lang="en-US" sz="2800">
              <a:latin typeface="Arial" charset="0"/>
            </a:endParaRPr>
          </a:p>
        </p:txBody>
      </p:sp>
      <p:sp>
        <p:nvSpPr>
          <p:cNvPr id="5123" name="Text Box 16"/>
          <p:cNvSpPr txBox="1">
            <a:spLocks noChangeArrowheads="1"/>
          </p:cNvSpPr>
          <p:nvPr/>
        </p:nvSpPr>
        <p:spPr bwMode="auto">
          <a:xfrm>
            <a:off x="533400" y="1752600"/>
            <a:ext cx="4038600" cy="519113"/>
          </a:xfrm>
          <a:prstGeom prst="rect">
            <a:avLst/>
          </a:prstGeom>
          <a:noFill/>
          <a:ln w="9525">
            <a:noFill/>
            <a:miter lim="800000"/>
            <a:headEnd/>
            <a:tailEnd/>
          </a:ln>
          <a:effectLst/>
        </p:spPr>
        <p:txBody>
          <a:bodyPr>
            <a:spAutoFit/>
          </a:bodyPr>
          <a:lstStyle/>
          <a:p>
            <a:pPr>
              <a:spcBef>
                <a:spcPct val="50000"/>
              </a:spcBef>
            </a:pPr>
            <a:r>
              <a:rPr lang="en-US" sz="2800" u="sng">
                <a:solidFill>
                  <a:srgbClr val="FF0000"/>
                </a:solidFill>
                <a:latin typeface="Arial" charset="0"/>
              </a:rPr>
              <a:t>1/KIỂM TRA BÀI CŨ:</a:t>
            </a:r>
          </a:p>
        </p:txBody>
      </p:sp>
      <p:sp>
        <p:nvSpPr>
          <p:cNvPr id="5124" name="Text Box 22"/>
          <p:cNvSpPr txBox="1">
            <a:spLocks noChangeArrowheads="1"/>
          </p:cNvSpPr>
          <p:nvPr/>
        </p:nvSpPr>
        <p:spPr bwMode="auto">
          <a:xfrm>
            <a:off x="3200400" y="609600"/>
            <a:ext cx="1463675" cy="523875"/>
          </a:xfrm>
          <a:prstGeom prst="rect">
            <a:avLst/>
          </a:prstGeom>
          <a:noFill/>
          <a:ln w="9525">
            <a:noFill/>
            <a:miter lim="800000"/>
            <a:headEnd/>
            <a:tailEnd/>
          </a:ln>
          <a:effectLst/>
        </p:spPr>
        <p:txBody>
          <a:bodyPr wrap="none">
            <a:spAutoFit/>
          </a:bodyPr>
          <a:lstStyle/>
          <a:p>
            <a:r>
              <a:rPr lang="en-US" sz="2800" u="sng">
                <a:solidFill>
                  <a:schemeClr val="tx2"/>
                </a:solidFill>
                <a:latin typeface="Arial" charset="0"/>
              </a:rPr>
              <a:t>Lịch sử:</a:t>
            </a:r>
          </a:p>
        </p:txBody>
      </p:sp>
      <p:sp>
        <p:nvSpPr>
          <p:cNvPr id="377879" name="Text Box 23"/>
          <p:cNvSpPr txBox="1">
            <a:spLocks noChangeArrowheads="1"/>
          </p:cNvSpPr>
          <p:nvPr/>
        </p:nvSpPr>
        <p:spPr bwMode="auto">
          <a:xfrm>
            <a:off x="381000" y="2819400"/>
            <a:ext cx="7772400" cy="1160463"/>
          </a:xfrm>
          <a:prstGeom prst="rect">
            <a:avLst/>
          </a:prstGeom>
          <a:noFill/>
          <a:ln w="9525">
            <a:noFill/>
            <a:miter lim="800000"/>
            <a:headEnd/>
            <a:tailEnd/>
          </a:ln>
          <a:effectLst/>
        </p:spPr>
        <p:txBody>
          <a:bodyPr>
            <a:spAutoFit/>
          </a:bodyPr>
          <a:lstStyle/>
          <a:p>
            <a:pPr>
              <a:spcBef>
                <a:spcPct val="50000"/>
              </a:spcBef>
            </a:pPr>
            <a:endParaRPr lang="en-US" sz="2800">
              <a:latin typeface="Arial" charset="0"/>
            </a:endParaRPr>
          </a:p>
          <a:p>
            <a:pPr>
              <a:spcBef>
                <a:spcPct val="50000"/>
              </a:spcBef>
            </a:pPr>
            <a:r>
              <a:rPr lang="en-US" sz="2800">
                <a:latin typeface="Arial" charset="0"/>
              </a:rPr>
              <a:t>  2/Chùa thời Lý được dùng vào việc gì ?</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77860"/>
                                        </p:tgtEl>
                                        <p:attrNameLst>
                                          <p:attrName>style.visibility</p:attrName>
                                        </p:attrNameLst>
                                      </p:cBhvr>
                                      <p:to>
                                        <p:strVal val="visible"/>
                                      </p:to>
                                    </p:set>
                                    <p:animEffect transition="in" filter="wheel(4)">
                                      <p:cBhvr>
                                        <p:cTn id="7" dur="2000"/>
                                        <p:tgtEl>
                                          <p:spTgt spid="3778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377879"/>
                                        </p:tgtEl>
                                        <p:attrNameLst>
                                          <p:attrName>style.visibility</p:attrName>
                                        </p:attrNameLst>
                                      </p:cBhvr>
                                      <p:to>
                                        <p:strVal val="visible"/>
                                      </p:to>
                                    </p:set>
                                    <p:animEffect transition="in" filter="fade">
                                      <p:cBhvr>
                                        <p:cTn id="12" dur="1000"/>
                                        <p:tgtEl>
                                          <p:spTgt spid="377879"/>
                                        </p:tgtEl>
                                      </p:cBhvr>
                                    </p:animEffect>
                                    <p:anim calcmode="lin" valueType="num">
                                      <p:cBhvr>
                                        <p:cTn id="13" dur="1000" fill="hold"/>
                                        <p:tgtEl>
                                          <p:spTgt spid="377879"/>
                                        </p:tgtEl>
                                        <p:attrNameLst>
                                          <p:attrName>ppt_x</p:attrName>
                                        </p:attrNameLst>
                                      </p:cBhvr>
                                      <p:tavLst>
                                        <p:tav tm="0">
                                          <p:val>
                                            <p:strVal val="#ppt_x-.1"/>
                                          </p:val>
                                        </p:tav>
                                        <p:tav tm="100000">
                                          <p:val>
                                            <p:strVal val="#ppt_x"/>
                                          </p:val>
                                        </p:tav>
                                      </p:tavLst>
                                    </p:anim>
                                    <p:anim calcmode="lin" valueType="num">
                                      <p:cBhvr>
                                        <p:cTn id="14" dur="1000" fill="hold"/>
                                        <p:tgtEl>
                                          <p:spTgt spid="3778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60" grpId="0"/>
      <p:bldP spid="37787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2362200" y="2482850"/>
            <a:ext cx="5105400" cy="461963"/>
          </a:xfrm>
          <a:prstGeom prst="rect">
            <a:avLst/>
          </a:prstGeom>
          <a:noFill/>
          <a:ln w="9525">
            <a:noFill/>
            <a:miter lim="800000"/>
            <a:headEnd/>
            <a:tailEnd/>
          </a:ln>
          <a:effectLst/>
        </p:spPr>
        <p:txBody>
          <a:bodyPr>
            <a:spAutoFit/>
          </a:bodyPr>
          <a:lstStyle/>
          <a:p>
            <a:pPr>
              <a:spcBef>
                <a:spcPct val="50000"/>
              </a:spcBef>
            </a:pPr>
            <a:r>
              <a:rPr lang="en-US" sz="2400" u="sng">
                <a:solidFill>
                  <a:srgbClr val="000099"/>
                </a:solidFill>
                <a:latin typeface="Arial" charset="0"/>
              </a:rPr>
              <a:t>NAM QUỐC SƠN HÀ</a:t>
            </a:r>
          </a:p>
        </p:txBody>
      </p:sp>
      <p:sp>
        <p:nvSpPr>
          <p:cNvPr id="23555" name="Text Box 5"/>
          <p:cNvSpPr txBox="1">
            <a:spLocks noChangeArrowheads="1"/>
          </p:cNvSpPr>
          <p:nvPr/>
        </p:nvSpPr>
        <p:spPr bwMode="auto">
          <a:xfrm>
            <a:off x="1219200" y="3049588"/>
            <a:ext cx="6705600" cy="2124075"/>
          </a:xfrm>
          <a:prstGeom prst="rect">
            <a:avLst/>
          </a:prstGeom>
          <a:noFill/>
          <a:ln w="9525">
            <a:solidFill>
              <a:srgbClr val="CC00FF"/>
            </a:solidFill>
            <a:miter lim="800000"/>
            <a:headEnd/>
            <a:tailEnd/>
          </a:ln>
          <a:effectLst/>
        </p:spPr>
        <p:txBody>
          <a:bodyPr>
            <a:spAutoFit/>
          </a:bodyPr>
          <a:lstStyle/>
          <a:p>
            <a:pPr>
              <a:spcBef>
                <a:spcPct val="50000"/>
              </a:spcBef>
            </a:pPr>
            <a:r>
              <a:rPr lang="en-US" sz="2400">
                <a:latin typeface="Arial" charset="0"/>
              </a:rPr>
              <a:t>“Sông núi nước Nam, vua Nam ở,</a:t>
            </a:r>
          </a:p>
          <a:p>
            <a:pPr>
              <a:spcBef>
                <a:spcPct val="50000"/>
              </a:spcBef>
            </a:pPr>
            <a:r>
              <a:rPr lang="en-US" sz="2400">
                <a:latin typeface="Arial" charset="0"/>
              </a:rPr>
              <a:t>Rành rành định phận ở sách trời.</a:t>
            </a:r>
          </a:p>
          <a:p>
            <a:pPr>
              <a:spcBef>
                <a:spcPct val="50000"/>
              </a:spcBef>
            </a:pPr>
            <a:r>
              <a:rPr lang="en-US" sz="2400">
                <a:latin typeface="Arial" charset="0"/>
              </a:rPr>
              <a:t>Cớ sao lũ bay sang xâm lược,</a:t>
            </a:r>
          </a:p>
          <a:p>
            <a:pPr>
              <a:spcBef>
                <a:spcPct val="50000"/>
              </a:spcBef>
            </a:pPr>
            <a:r>
              <a:rPr lang="en-US" sz="2400">
                <a:latin typeface="Arial" charset="0"/>
              </a:rPr>
              <a:t>Lũ bay sẽ bị đánh tơi bời.”</a:t>
            </a:r>
          </a:p>
        </p:txBody>
      </p:sp>
      <p:sp>
        <p:nvSpPr>
          <p:cNvPr id="371718" name="Text Box 6"/>
          <p:cNvSpPr txBox="1">
            <a:spLocks noChangeArrowheads="1"/>
          </p:cNvSpPr>
          <p:nvPr/>
        </p:nvSpPr>
        <p:spPr bwMode="auto">
          <a:xfrm>
            <a:off x="1219200" y="5715000"/>
            <a:ext cx="6934200" cy="461963"/>
          </a:xfrm>
          <a:prstGeom prst="rect">
            <a:avLst/>
          </a:prstGeom>
          <a:noFill/>
          <a:ln w="9525">
            <a:noFill/>
            <a:miter lim="800000"/>
            <a:headEnd/>
            <a:tailEnd/>
          </a:ln>
          <a:effectLst/>
        </p:spPr>
        <p:txBody>
          <a:bodyPr>
            <a:spAutoFit/>
          </a:bodyPr>
          <a:lstStyle/>
          <a:p>
            <a:pPr>
              <a:spcBef>
                <a:spcPct val="50000"/>
              </a:spcBef>
            </a:pPr>
            <a:r>
              <a:rPr lang="en-US" sz="2400">
                <a:latin typeface="Arial" charset="0"/>
              </a:rPr>
              <a:t>+Em có suy nghĩ gì về bài thơ này ?</a:t>
            </a:r>
          </a:p>
        </p:txBody>
      </p:sp>
      <p:sp>
        <p:nvSpPr>
          <p:cNvPr id="23557" name="Text Box 10"/>
          <p:cNvSpPr txBox="1">
            <a:spLocks noChangeArrowheads="1"/>
          </p:cNvSpPr>
          <p:nvPr/>
        </p:nvSpPr>
        <p:spPr bwMode="auto">
          <a:xfrm>
            <a:off x="609600" y="1295400"/>
            <a:ext cx="8029575" cy="954088"/>
          </a:xfrm>
          <a:prstGeom prst="rect">
            <a:avLst/>
          </a:prstGeom>
          <a:noFill/>
          <a:ln w="9525">
            <a:noFill/>
            <a:miter lim="800000"/>
            <a:headEnd/>
            <a:tailEnd/>
          </a:ln>
          <a:effectLst/>
        </p:spPr>
        <p:txBody>
          <a:bodyPr wrap="none">
            <a:spAutoFit/>
          </a:bodyPr>
          <a:lstStyle/>
          <a:p>
            <a:r>
              <a:rPr lang="en-US" sz="2800" b="1">
                <a:solidFill>
                  <a:srgbClr val="FF0000"/>
                </a:solidFill>
                <a:latin typeface="Arial" charset="0"/>
              </a:rPr>
              <a:t>Cuộc kháng chiến chống quân tống xâm lược</a:t>
            </a:r>
          </a:p>
          <a:p>
            <a:r>
              <a:rPr lang="en-US" sz="2800" b="1">
                <a:solidFill>
                  <a:srgbClr val="FF0000"/>
                </a:solidFill>
                <a:latin typeface="Arial" charset="0"/>
              </a:rPr>
              <a:t>              lần thứ hai (năm 1075-1077)</a:t>
            </a:r>
          </a:p>
        </p:txBody>
      </p:sp>
      <p:sp>
        <p:nvSpPr>
          <p:cNvPr id="23558" name="Text Box 12"/>
          <p:cNvSpPr txBox="1">
            <a:spLocks noChangeArrowheads="1"/>
          </p:cNvSpPr>
          <p:nvPr/>
        </p:nvSpPr>
        <p:spPr bwMode="auto">
          <a:xfrm>
            <a:off x="3200400" y="609600"/>
            <a:ext cx="1371600" cy="461963"/>
          </a:xfrm>
          <a:prstGeom prst="rect">
            <a:avLst/>
          </a:prstGeom>
          <a:noFill/>
          <a:ln w="9525">
            <a:noFill/>
            <a:miter lim="800000"/>
            <a:headEnd/>
            <a:tailEnd/>
          </a:ln>
          <a:effectLst/>
        </p:spPr>
        <p:txBody>
          <a:bodyPr>
            <a:spAutoFit/>
          </a:bodyPr>
          <a:lstStyle/>
          <a:p>
            <a:r>
              <a:rPr lang="en-US" sz="2400" u="sng">
                <a:solidFill>
                  <a:schemeClr val="tx2"/>
                </a:solidFill>
                <a:latin typeface="Arial" charset="0"/>
              </a:rPr>
              <a:t>Lịch sử:</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71718"/>
                                        </p:tgtEl>
                                        <p:attrNameLst>
                                          <p:attrName>style.visibility</p:attrName>
                                        </p:attrNameLst>
                                      </p:cBhvr>
                                      <p:to>
                                        <p:strVal val="visible"/>
                                      </p:to>
                                    </p:set>
                                    <p:animEffect transition="in" filter="strips(downLeft)">
                                      <p:cBhvr>
                                        <p:cTn id="7" dur="500"/>
                                        <p:tgtEl>
                                          <p:spTgt spid="371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2971800" y="2481263"/>
            <a:ext cx="3038475" cy="461962"/>
          </a:xfrm>
          <a:prstGeom prst="rect">
            <a:avLst/>
          </a:prstGeom>
          <a:noFill/>
          <a:ln w="9525">
            <a:noFill/>
            <a:miter lim="800000"/>
            <a:headEnd/>
            <a:tailEnd/>
          </a:ln>
          <a:effectLst/>
        </p:spPr>
        <p:txBody>
          <a:bodyPr wrap="none" anchor="ctr">
            <a:spAutoFit/>
          </a:bodyPr>
          <a:lstStyle/>
          <a:p>
            <a:pPr eaLnBrk="1" hangingPunct="1"/>
            <a:r>
              <a:rPr lang="en-US" sz="2400">
                <a:solidFill>
                  <a:srgbClr val="000099"/>
                </a:solidFill>
                <a:latin typeface="Arial" charset="0"/>
              </a:rPr>
              <a:t>(Xem sách trang 34)</a:t>
            </a:r>
            <a:r>
              <a:rPr lang="en-US" sz="1600">
                <a:latin typeface="Arial" charset="0"/>
              </a:rPr>
              <a:t> </a:t>
            </a:r>
          </a:p>
        </p:txBody>
      </p:sp>
      <p:sp>
        <p:nvSpPr>
          <p:cNvPr id="24579" name="Text Box 11"/>
          <p:cNvSpPr txBox="1">
            <a:spLocks noChangeArrowheads="1"/>
          </p:cNvSpPr>
          <p:nvPr/>
        </p:nvSpPr>
        <p:spPr bwMode="auto">
          <a:xfrm>
            <a:off x="609600" y="1295400"/>
            <a:ext cx="8029575" cy="954088"/>
          </a:xfrm>
          <a:prstGeom prst="rect">
            <a:avLst/>
          </a:prstGeom>
          <a:noFill/>
          <a:ln w="9525">
            <a:noFill/>
            <a:miter lim="800000"/>
            <a:headEnd/>
            <a:tailEnd/>
          </a:ln>
          <a:effectLst/>
        </p:spPr>
        <p:txBody>
          <a:bodyPr wrap="none">
            <a:spAutoFit/>
          </a:bodyPr>
          <a:lstStyle/>
          <a:p>
            <a:r>
              <a:rPr lang="en-US" sz="2800" b="1">
                <a:solidFill>
                  <a:srgbClr val="FF0000"/>
                </a:solidFill>
                <a:latin typeface="Arial" charset="0"/>
              </a:rPr>
              <a:t>Cuộc kháng chiến chống quân tống xâm lược</a:t>
            </a:r>
          </a:p>
          <a:p>
            <a:r>
              <a:rPr lang="en-US" sz="2800" b="1">
                <a:solidFill>
                  <a:srgbClr val="FF0000"/>
                </a:solidFill>
                <a:latin typeface="Arial" charset="0"/>
              </a:rPr>
              <a:t>              lần thứ hai (năm 1075-1077)</a:t>
            </a:r>
          </a:p>
        </p:txBody>
      </p:sp>
      <p:sp>
        <p:nvSpPr>
          <p:cNvPr id="24580" name="Line 12"/>
          <p:cNvSpPr>
            <a:spLocks noChangeShapeType="1"/>
          </p:cNvSpPr>
          <p:nvPr/>
        </p:nvSpPr>
        <p:spPr bwMode="auto">
          <a:xfrm>
            <a:off x="1828800" y="3581400"/>
            <a:ext cx="5638800" cy="0"/>
          </a:xfrm>
          <a:prstGeom prst="line">
            <a:avLst/>
          </a:prstGeom>
          <a:noFill/>
          <a:ln w="38100">
            <a:solidFill>
              <a:srgbClr val="000099"/>
            </a:solidFill>
            <a:round/>
            <a:headEnd/>
            <a:tailEnd/>
          </a:ln>
          <a:effectLst/>
        </p:spPr>
        <p:txBody>
          <a:bodyPr/>
          <a:lstStyle/>
          <a:p>
            <a:endParaRPr lang="en-US"/>
          </a:p>
        </p:txBody>
      </p:sp>
      <p:sp>
        <p:nvSpPr>
          <p:cNvPr id="24581" name="Text Box 14"/>
          <p:cNvSpPr txBox="1">
            <a:spLocks noChangeArrowheads="1"/>
          </p:cNvSpPr>
          <p:nvPr/>
        </p:nvSpPr>
        <p:spPr bwMode="auto">
          <a:xfrm>
            <a:off x="3200400" y="609600"/>
            <a:ext cx="1371600" cy="461963"/>
          </a:xfrm>
          <a:prstGeom prst="rect">
            <a:avLst/>
          </a:prstGeom>
          <a:noFill/>
          <a:ln w="9525">
            <a:noFill/>
            <a:miter lim="800000"/>
            <a:headEnd/>
            <a:tailEnd/>
          </a:ln>
          <a:effectLst/>
        </p:spPr>
        <p:txBody>
          <a:bodyPr>
            <a:spAutoFit/>
          </a:bodyPr>
          <a:lstStyle/>
          <a:p>
            <a:r>
              <a:rPr lang="en-US" sz="2400" u="sng">
                <a:solidFill>
                  <a:schemeClr val="tx2"/>
                </a:solidFill>
                <a:latin typeface="Arial" charset="0"/>
              </a:rPr>
              <a:t>Lịch sử:</a:t>
            </a:r>
          </a:p>
        </p:txBody>
      </p:sp>
    </p:spTree>
  </p:cSld>
  <p:clrMapOvr>
    <a:masterClrMapping/>
  </p:clrMapOvr>
  <p:transition spd="med">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6" descr="nature_040"/>
          <p:cNvPicPr>
            <a:picLocks noChangeAspect="1" noChangeArrowheads="1"/>
          </p:cNvPicPr>
          <p:nvPr/>
        </p:nvPicPr>
        <p:blipFill>
          <a:blip r:embed="rId2"/>
          <a:srcRect/>
          <a:stretch>
            <a:fillRect/>
          </a:stretch>
        </p:blipFill>
        <p:spPr bwMode="auto">
          <a:xfrm>
            <a:off x="381000" y="457200"/>
            <a:ext cx="8382000" cy="6019800"/>
          </a:xfrm>
          <a:prstGeom prst="rect">
            <a:avLst/>
          </a:prstGeom>
          <a:blipFill dpi="0" rotWithShape="1">
            <a:blip r:embed="rId3"/>
            <a:srcRect/>
            <a:tile tx="0" ty="0" sx="100000" sy="100000" flip="none" algn="tl"/>
          </a:blipFill>
          <a:ln w="38100">
            <a:solidFill>
              <a:srgbClr val="FF0000"/>
            </a:solidFill>
            <a:miter lim="800000"/>
            <a:headEnd/>
            <a:tailEnd/>
          </a:ln>
        </p:spPr>
      </p:pic>
      <p:pic>
        <p:nvPicPr>
          <p:cNvPr id="25603" name="Picture 8" descr="blueflower"/>
          <p:cNvPicPr>
            <a:picLocks noChangeAspect="1" noChangeArrowheads="1" noCrop="1"/>
          </p:cNvPicPr>
          <p:nvPr/>
        </p:nvPicPr>
        <p:blipFill>
          <a:blip r:embed="rId4"/>
          <a:srcRect/>
          <a:stretch>
            <a:fillRect/>
          </a:stretch>
        </p:blipFill>
        <p:spPr bwMode="auto">
          <a:xfrm>
            <a:off x="5334000" y="2209800"/>
            <a:ext cx="3124200" cy="4267200"/>
          </a:xfrm>
          <a:prstGeom prst="rect">
            <a:avLst/>
          </a:prstGeom>
          <a:noFill/>
          <a:ln w="9525">
            <a:noFill/>
            <a:miter lim="800000"/>
            <a:headEnd/>
            <a:tailEnd/>
          </a:ln>
        </p:spPr>
      </p:pic>
      <p:sp>
        <p:nvSpPr>
          <p:cNvPr id="372746" name="WordArt 10"/>
          <p:cNvSpPr>
            <a:spLocks noChangeArrowheads="1" noChangeShapeType="1" noTextEdit="1"/>
          </p:cNvSpPr>
          <p:nvPr/>
        </p:nvSpPr>
        <p:spPr bwMode="auto">
          <a:xfrm>
            <a:off x="762000" y="2057400"/>
            <a:ext cx="5029200" cy="1981200"/>
          </a:xfrm>
          <a:prstGeom prst="rect">
            <a:avLst/>
          </a:prstGeom>
        </p:spPr>
        <p:txBody>
          <a:bodyPr wrap="none" fromWordArt="1">
            <a:prstTxWarp prst="textWave1">
              <a:avLst>
                <a:gd name="adj1" fmla="val 13005"/>
                <a:gd name="adj2" fmla="val 0"/>
              </a:avLst>
            </a:prstTxWarp>
          </a:bodyPr>
          <a:lstStyle/>
          <a:p>
            <a:pPr algn="ctr"/>
            <a:r>
              <a:rPr lang="en-US" sz="3600" kern="10">
                <a:ln w="9525">
                  <a:no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effectLst>
                  <a:outerShdw dist="53882" dir="2700000" algn="ctr" rotWithShape="0">
                    <a:srgbClr val="C0C0C0">
                      <a:alpha val="79999"/>
                    </a:srgbClr>
                  </a:outerShdw>
                </a:effectLst>
                <a:latin typeface="Arial"/>
                <a:cs typeface="Arial"/>
              </a:rPr>
              <a:t> Chào tạm biệt</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0.69166 -0.02222 L 1.20834 0.02223 " pathEditMode="relative" rAng="0" ptsTypes="AA">
                                      <p:cBhvr>
                                        <p:cTn id="6" dur="5000" fill="hold"/>
                                        <p:tgtEl>
                                          <p:spTgt spid="372746"/>
                                        </p:tgtEl>
                                        <p:attrNameLst>
                                          <p:attrName>ppt_x</p:attrName>
                                          <p:attrName>ppt_y</p:attrName>
                                        </p:attrNameLst>
                                      </p:cBhvr>
                                      <p:rCtr x="950" y="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1050925" y="66675"/>
            <a:ext cx="184150" cy="519113"/>
          </a:xfrm>
          <a:prstGeom prst="rect">
            <a:avLst/>
          </a:prstGeom>
          <a:noFill/>
          <a:ln w="9525">
            <a:noFill/>
            <a:miter lim="800000"/>
            <a:headEnd/>
            <a:tailEnd/>
          </a:ln>
          <a:effectLst/>
        </p:spPr>
        <p:txBody>
          <a:bodyPr wrap="none">
            <a:spAutoFit/>
          </a:bodyPr>
          <a:lstStyle/>
          <a:p>
            <a:endParaRPr lang="en-US" sz="2800">
              <a:latin typeface="Arial" charset="0"/>
            </a:endParaRPr>
          </a:p>
        </p:txBody>
      </p:sp>
      <p:sp>
        <p:nvSpPr>
          <p:cNvPr id="6147" name="Text Box 8"/>
          <p:cNvSpPr txBox="1">
            <a:spLocks noChangeArrowheads="1"/>
          </p:cNvSpPr>
          <p:nvPr/>
        </p:nvSpPr>
        <p:spPr bwMode="auto">
          <a:xfrm>
            <a:off x="741363" y="1219200"/>
            <a:ext cx="8029575" cy="954088"/>
          </a:xfrm>
          <a:prstGeom prst="rect">
            <a:avLst/>
          </a:prstGeom>
          <a:noFill/>
          <a:ln w="9525">
            <a:noFill/>
            <a:miter lim="800000"/>
            <a:headEnd/>
            <a:tailEnd/>
          </a:ln>
          <a:effectLst/>
        </p:spPr>
        <p:txBody>
          <a:bodyPr wrap="none">
            <a:spAutoFit/>
          </a:bodyPr>
          <a:lstStyle/>
          <a:p>
            <a:r>
              <a:rPr lang="en-US" sz="2800" b="1">
                <a:solidFill>
                  <a:srgbClr val="FF0000"/>
                </a:solidFill>
                <a:latin typeface="Arial" charset="0"/>
              </a:rPr>
              <a:t>Cuộc kháng chiến chống quân tống xâm lược</a:t>
            </a:r>
          </a:p>
          <a:p>
            <a:r>
              <a:rPr lang="en-US" sz="2800" b="1">
                <a:solidFill>
                  <a:srgbClr val="FF0000"/>
                </a:solidFill>
                <a:latin typeface="Arial" charset="0"/>
              </a:rPr>
              <a:t>              lần thứ hai (năm 1075-1077)</a:t>
            </a:r>
          </a:p>
        </p:txBody>
      </p:sp>
      <p:sp>
        <p:nvSpPr>
          <p:cNvPr id="343051" name="Text Box 11"/>
          <p:cNvSpPr txBox="1">
            <a:spLocks noChangeArrowheads="1"/>
          </p:cNvSpPr>
          <p:nvPr/>
        </p:nvSpPr>
        <p:spPr bwMode="auto">
          <a:xfrm>
            <a:off x="457200" y="3200400"/>
            <a:ext cx="8686800" cy="954088"/>
          </a:xfrm>
          <a:prstGeom prst="rect">
            <a:avLst/>
          </a:prstGeom>
          <a:noFill/>
          <a:ln w="9525">
            <a:noFill/>
            <a:miter lim="800000"/>
            <a:headEnd/>
            <a:tailEnd/>
          </a:ln>
          <a:effectLst/>
        </p:spPr>
        <p:txBody>
          <a:bodyPr>
            <a:spAutoFit/>
          </a:bodyPr>
          <a:lstStyle/>
          <a:p>
            <a:pPr>
              <a:spcBef>
                <a:spcPct val="50000"/>
              </a:spcBef>
            </a:pPr>
            <a:r>
              <a:rPr lang="en-US" sz="2800" u="sng">
                <a:solidFill>
                  <a:srgbClr val="000099"/>
                </a:solidFill>
                <a:latin typeface="Arial" charset="0"/>
              </a:rPr>
              <a:t>I/ Lý Thường Kiệt chủ động tấn công quân xâm lượcTống</a:t>
            </a:r>
            <a:r>
              <a:rPr lang="en-US" sz="2800" u="sng">
                <a:latin typeface="Arial" charset="0"/>
              </a:rPr>
              <a:t>:</a:t>
            </a:r>
          </a:p>
        </p:txBody>
      </p:sp>
      <p:sp>
        <p:nvSpPr>
          <p:cNvPr id="343053" name="Text Box 13"/>
          <p:cNvSpPr txBox="1">
            <a:spLocks noChangeArrowheads="1"/>
          </p:cNvSpPr>
          <p:nvPr/>
        </p:nvSpPr>
        <p:spPr bwMode="auto">
          <a:xfrm>
            <a:off x="762000" y="3962400"/>
            <a:ext cx="7772400" cy="946150"/>
          </a:xfrm>
          <a:prstGeom prst="rect">
            <a:avLst/>
          </a:prstGeom>
          <a:noFill/>
          <a:ln w="9525">
            <a:noFill/>
            <a:miter lim="800000"/>
            <a:headEnd/>
            <a:tailEnd/>
          </a:ln>
          <a:effectLst/>
        </p:spPr>
        <p:txBody>
          <a:bodyPr>
            <a:spAutoFit/>
          </a:bodyPr>
          <a:lstStyle/>
          <a:p>
            <a:pPr>
              <a:spcBef>
                <a:spcPct val="50000"/>
              </a:spcBef>
            </a:pPr>
            <a:r>
              <a:rPr lang="en-US" sz="2800">
                <a:latin typeface="Arial" charset="0"/>
              </a:rPr>
              <a:t> Ai là người được triều đình tin cẩn giao cho việc chỉ huy chống quân xâm lược nhà Tống ?</a:t>
            </a:r>
          </a:p>
        </p:txBody>
      </p:sp>
      <p:sp>
        <p:nvSpPr>
          <p:cNvPr id="343054" name="Text Box 14"/>
          <p:cNvSpPr txBox="1">
            <a:spLocks noChangeArrowheads="1"/>
          </p:cNvSpPr>
          <p:nvPr/>
        </p:nvSpPr>
        <p:spPr bwMode="auto">
          <a:xfrm>
            <a:off x="1524000" y="5410200"/>
            <a:ext cx="5791200" cy="519113"/>
          </a:xfrm>
          <a:prstGeom prst="rect">
            <a:avLst/>
          </a:prstGeom>
          <a:noFill/>
          <a:ln w="9525">
            <a:noFill/>
            <a:miter lim="800000"/>
            <a:headEnd/>
            <a:tailEnd/>
          </a:ln>
          <a:effectLst/>
        </p:spPr>
        <p:txBody>
          <a:bodyPr>
            <a:spAutoFit/>
          </a:bodyPr>
          <a:lstStyle/>
          <a:p>
            <a:pPr>
              <a:spcBef>
                <a:spcPct val="50000"/>
              </a:spcBef>
            </a:pPr>
            <a:r>
              <a:rPr lang="en-US" sz="2800">
                <a:solidFill>
                  <a:srgbClr val="FF0000"/>
                </a:solidFill>
                <a:latin typeface="Arial" charset="0"/>
              </a:rPr>
              <a:t>Giới thiệu về Lý Thường Kiệt</a:t>
            </a:r>
          </a:p>
        </p:txBody>
      </p:sp>
      <p:sp>
        <p:nvSpPr>
          <p:cNvPr id="6151" name="Text Box 16"/>
          <p:cNvSpPr txBox="1">
            <a:spLocks noChangeArrowheads="1"/>
          </p:cNvSpPr>
          <p:nvPr/>
        </p:nvSpPr>
        <p:spPr bwMode="auto">
          <a:xfrm>
            <a:off x="3200400" y="609600"/>
            <a:ext cx="1463675" cy="523875"/>
          </a:xfrm>
          <a:prstGeom prst="rect">
            <a:avLst/>
          </a:prstGeom>
          <a:noFill/>
          <a:ln w="9525">
            <a:noFill/>
            <a:miter lim="800000"/>
            <a:headEnd/>
            <a:tailEnd/>
          </a:ln>
          <a:effectLst/>
        </p:spPr>
        <p:txBody>
          <a:bodyPr wrap="none">
            <a:spAutoFit/>
          </a:bodyPr>
          <a:lstStyle/>
          <a:p>
            <a:r>
              <a:rPr lang="en-US" sz="2800" u="sng">
                <a:solidFill>
                  <a:schemeClr val="tx2"/>
                </a:solidFill>
                <a:latin typeface="Arial" charset="0"/>
              </a:rPr>
              <a:t>Lịch sử:</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43053"/>
                                        </p:tgtEl>
                                        <p:attrNameLst>
                                          <p:attrName>style.visibility</p:attrName>
                                        </p:attrNameLst>
                                      </p:cBhvr>
                                      <p:to>
                                        <p:strVal val="visible"/>
                                      </p:to>
                                    </p:set>
                                    <p:animEffect transition="in" filter="fade">
                                      <p:cBhvr>
                                        <p:cTn id="7" dur="500"/>
                                        <p:tgtEl>
                                          <p:spTgt spid="343053"/>
                                        </p:tgtEl>
                                      </p:cBhvr>
                                    </p:animEffect>
                                    <p:anim calcmode="lin" valueType="num">
                                      <p:cBhvr>
                                        <p:cTn id="8" dur="500" fill="hold"/>
                                        <p:tgtEl>
                                          <p:spTgt spid="343053"/>
                                        </p:tgtEl>
                                        <p:attrNameLst>
                                          <p:attrName>ppt_x</p:attrName>
                                        </p:attrNameLst>
                                      </p:cBhvr>
                                      <p:tavLst>
                                        <p:tav tm="0">
                                          <p:val>
                                            <p:strVal val="#ppt_x-.1"/>
                                          </p:val>
                                        </p:tav>
                                        <p:tav tm="100000">
                                          <p:val>
                                            <p:strVal val="#ppt_x"/>
                                          </p:val>
                                        </p:tav>
                                      </p:tavLst>
                                    </p:anim>
                                    <p:anim calcmode="lin" valueType="num">
                                      <p:cBhvr>
                                        <p:cTn id="9" dur="500" fill="hold"/>
                                        <p:tgtEl>
                                          <p:spTgt spid="343053"/>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343054"/>
                                        </p:tgtEl>
                                        <p:attrNameLst>
                                          <p:attrName>style.visibility</p:attrName>
                                        </p:attrNameLst>
                                      </p:cBhvr>
                                      <p:to>
                                        <p:strVal val="visible"/>
                                      </p:to>
                                    </p:set>
                                    <p:animEffect transition="in" filter="box(in)">
                                      <p:cBhvr>
                                        <p:cTn id="14" dur="500"/>
                                        <p:tgtEl>
                                          <p:spTgt spid="34305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43051"/>
                                        </p:tgtEl>
                                        <p:attrNameLst>
                                          <p:attrName>style.visibility</p:attrName>
                                        </p:attrNameLst>
                                      </p:cBhvr>
                                      <p:to>
                                        <p:strVal val="visible"/>
                                      </p:to>
                                    </p:set>
                                    <p:anim calcmode="lin" valueType="num">
                                      <p:cBhvr>
                                        <p:cTn id="19" dur="1000" fill="hold"/>
                                        <p:tgtEl>
                                          <p:spTgt spid="343051"/>
                                        </p:tgtEl>
                                        <p:attrNameLst>
                                          <p:attrName>ppt_w</p:attrName>
                                        </p:attrNameLst>
                                      </p:cBhvr>
                                      <p:tavLst>
                                        <p:tav tm="0">
                                          <p:val>
                                            <p:strVal val="#ppt_w*0.70"/>
                                          </p:val>
                                        </p:tav>
                                        <p:tav tm="100000">
                                          <p:val>
                                            <p:strVal val="#ppt_w"/>
                                          </p:val>
                                        </p:tav>
                                      </p:tavLst>
                                    </p:anim>
                                    <p:anim calcmode="lin" valueType="num">
                                      <p:cBhvr>
                                        <p:cTn id="20" dur="1000" fill="hold"/>
                                        <p:tgtEl>
                                          <p:spTgt spid="343051"/>
                                        </p:tgtEl>
                                        <p:attrNameLst>
                                          <p:attrName>ppt_h</p:attrName>
                                        </p:attrNameLst>
                                      </p:cBhvr>
                                      <p:tavLst>
                                        <p:tav tm="0">
                                          <p:val>
                                            <p:strVal val="#ppt_h"/>
                                          </p:val>
                                        </p:tav>
                                        <p:tav tm="100000">
                                          <p:val>
                                            <p:strVal val="#ppt_h"/>
                                          </p:val>
                                        </p:tav>
                                      </p:tavLst>
                                    </p:anim>
                                    <p:animEffect transition="in" filter="fade">
                                      <p:cBhvr>
                                        <p:cTn id="21" dur="1000"/>
                                        <p:tgtEl>
                                          <p:spTgt spid="343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51" grpId="0"/>
      <p:bldP spid="343053" grpId="0"/>
      <p:bldP spid="3430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685800" y="3470275"/>
            <a:ext cx="8001000" cy="2678113"/>
          </a:xfrm>
          <a:prstGeom prst="rect">
            <a:avLst/>
          </a:prstGeom>
          <a:noFill/>
          <a:ln w="9525">
            <a:noFill/>
            <a:miter lim="800000"/>
            <a:headEnd/>
            <a:tailEnd/>
          </a:ln>
          <a:effectLst/>
        </p:spPr>
        <p:txBody>
          <a:bodyPr>
            <a:spAutoFit/>
          </a:bodyPr>
          <a:lstStyle/>
          <a:p>
            <a:pPr>
              <a:spcBef>
                <a:spcPct val="50000"/>
              </a:spcBef>
            </a:pPr>
            <a:r>
              <a:rPr lang="en-US" sz="2400">
                <a:latin typeface="Arial" charset="0"/>
              </a:rPr>
              <a:t>+Khi biết quân Tống đang xúc tiến việc chuẩn bị xâm lược nước ta lần thứ hai, Lý Thường Kiệt có chủ trương gì ?</a:t>
            </a:r>
          </a:p>
          <a:p>
            <a:pPr>
              <a:spcBef>
                <a:spcPct val="50000"/>
              </a:spcBef>
            </a:pPr>
            <a:r>
              <a:rPr lang="en-US" sz="2400">
                <a:latin typeface="Arial" charset="0"/>
              </a:rPr>
              <a:t>+Ông đã thực hiện chủ trương đó như thế nào ?</a:t>
            </a:r>
          </a:p>
          <a:p>
            <a:pPr>
              <a:spcBef>
                <a:spcPct val="50000"/>
              </a:spcBef>
            </a:pPr>
            <a:r>
              <a:rPr lang="en-US" sz="2400">
                <a:latin typeface="Arial" charset="0"/>
              </a:rPr>
              <a:t>+Theo em, việc Lý Thường Kiệt chủ động cho quân sang đánh Tống có dụng ý gì ?</a:t>
            </a:r>
          </a:p>
        </p:txBody>
      </p:sp>
      <p:sp>
        <p:nvSpPr>
          <p:cNvPr id="7171" name="Text Box 6"/>
          <p:cNvSpPr txBox="1">
            <a:spLocks noChangeArrowheads="1"/>
          </p:cNvSpPr>
          <p:nvPr/>
        </p:nvSpPr>
        <p:spPr bwMode="auto">
          <a:xfrm>
            <a:off x="2819400" y="2840038"/>
            <a:ext cx="3505200" cy="461962"/>
          </a:xfrm>
          <a:prstGeom prst="rect">
            <a:avLst/>
          </a:prstGeom>
          <a:noFill/>
          <a:ln w="9525">
            <a:solidFill>
              <a:schemeClr val="bg1"/>
            </a:solidFill>
            <a:miter lim="800000"/>
            <a:headEnd/>
            <a:tailEnd/>
          </a:ln>
          <a:effectLst/>
        </p:spPr>
        <p:txBody>
          <a:bodyPr>
            <a:spAutoFit/>
          </a:bodyPr>
          <a:lstStyle/>
          <a:p>
            <a:pPr>
              <a:spcBef>
                <a:spcPct val="50000"/>
              </a:spcBef>
            </a:pPr>
            <a:r>
              <a:rPr lang="en-US" sz="2400" u="sng">
                <a:solidFill>
                  <a:srgbClr val="3333FF"/>
                </a:solidFill>
                <a:latin typeface="Arial" charset="0"/>
              </a:rPr>
              <a:t>Thảo luận nhóm đôi</a:t>
            </a:r>
          </a:p>
        </p:txBody>
      </p:sp>
      <p:sp>
        <p:nvSpPr>
          <p:cNvPr id="7172" name="Text Box 11"/>
          <p:cNvSpPr txBox="1">
            <a:spLocks noChangeArrowheads="1"/>
          </p:cNvSpPr>
          <p:nvPr/>
        </p:nvSpPr>
        <p:spPr bwMode="auto">
          <a:xfrm>
            <a:off x="457200" y="962025"/>
            <a:ext cx="6894513" cy="830263"/>
          </a:xfrm>
          <a:prstGeom prst="rect">
            <a:avLst/>
          </a:prstGeom>
          <a:noFill/>
          <a:ln w="9525">
            <a:noFill/>
            <a:miter lim="800000"/>
            <a:headEnd/>
            <a:tailEnd/>
          </a:ln>
          <a:effectLst/>
        </p:spPr>
        <p:txBody>
          <a:bodyPr wrap="none">
            <a:spAutoFit/>
          </a:bodyPr>
          <a:lstStyle/>
          <a:p>
            <a:r>
              <a:rPr lang="en-US" sz="2400" b="1">
                <a:solidFill>
                  <a:srgbClr val="FF0000"/>
                </a:solidFill>
                <a:latin typeface="Arial" charset="0"/>
              </a:rPr>
              <a:t>Cuộc kháng chiến chống quân tống xâm lược</a:t>
            </a:r>
          </a:p>
          <a:p>
            <a:r>
              <a:rPr lang="en-US" sz="2400" b="1">
                <a:solidFill>
                  <a:srgbClr val="FF0000"/>
                </a:solidFill>
                <a:latin typeface="Arial" charset="0"/>
              </a:rPr>
              <a:t>              lần thứ hai (năm 1075-1077)</a:t>
            </a:r>
          </a:p>
        </p:txBody>
      </p:sp>
      <p:sp>
        <p:nvSpPr>
          <p:cNvPr id="7173" name="Text Box 15"/>
          <p:cNvSpPr txBox="1">
            <a:spLocks noChangeArrowheads="1"/>
          </p:cNvSpPr>
          <p:nvPr/>
        </p:nvSpPr>
        <p:spPr bwMode="auto">
          <a:xfrm>
            <a:off x="3200400" y="609600"/>
            <a:ext cx="1281113" cy="461963"/>
          </a:xfrm>
          <a:prstGeom prst="rect">
            <a:avLst/>
          </a:prstGeom>
          <a:noFill/>
          <a:ln w="9525">
            <a:noFill/>
            <a:miter lim="800000"/>
            <a:headEnd/>
            <a:tailEnd/>
          </a:ln>
          <a:effectLst/>
        </p:spPr>
        <p:txBody>
          <a:bodyPr wrap="none">
            <a:spAutoFit/>
          </a:bodyPr>
          <a:lstStyle/>
          <a:p>
            <a:r>
              <a:rPr lang="en-US" sz="2400" u="sng">
                <a:solidFill>
                  <a:schemeClr val="tx2"/>
                </a:solidFill>
                <a:latin typeface="Arial" charset="0"/>
              </a:rPr>
              <a:t>Lịch sử:</a:t>
            </a:r>
          </a:p>
        </p:txBody>
      </p:sp>
      <p:sp>
        <p:nvSpPr>
          <p:cNvPr id="7174" name="Text Box 16"/>
          <p:cNvSpPr txBox="1">
            <a:spLocks noChangeArrowheads="1"/>
          </p:cNvSpPr>
          <p:nvPr/>
        </p:nvSpPr>
        <p:spPr bwMode="auto">
          <a:xfrm>
            <a:off x="381000" y="2286000"/>
            <a:ext cx="8686800" cy="461963"/>
          </a:xfrm>
          <a:prstGeom prst="rect">
            <a:avLst/>
          </a:prstGeom>
          <a:noFill/>
          <a:ln w="9525">
            <a:noFill/>
            <a:miter lim="800000"/>
            <a:headEnd/>
            <a:tailEnd/>
          </a:ln>
          <a:effectLst/>
        </p:spPr>
        <p:txBody>
          <a:bodyPr>
            <a:spAutoFit/>
          </a:bodyPr>
          <a:lstStyle/>
          <a:p>
            <a:pPr>
              <a:spcBef>
                <a:spcPct val="50000"/>
              </a:spcBef>
            </a:pPr>
            <a:r>
              <a:rPr lang="en-US" sz="2400" u="sng">
                <a:solidFill>
                  <a:srgbClr val="000099"/>
                </a:solidFill>
                <a:latin typeface="Arial" charset="0"/>
              </a:rPr>
              <a:t>I/ Lý Thường Kiệt chủ động tấn công quân xâm lượcTống</a:t>
            </a:r>
            <a:r>
              <a:rPr lang="en-US" sz="2400" u="sng">
                <a:latin typeface="Arial" charset="0"/>
              </a:rPr>
              <a:t>:</a:t>
            </a:r>
          </a:p>
        </p:txBody>
      </p:sp>
    </p:spTree>
  </p:cSld>
  <p:clrMapOvr>
    <a:masterClrMapping/>
  </p:clrMapOvr>
  <p:transition spd="med">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8" name="Text Box 6"/>
          <p:cNvSpPr txBox="1">
            <a:spLocks noChangeArrowheads="1"/>
          </p:cNvSpPr>
          <p:nvPr/>
        </p:nvSpPr>
        <p:spPr bwMode="auto">
          <a:xfrm>
            <a:off x="525463" y="2819400"/>
            <a:ext cx="8737600" cy="830263"/>
          </a:xfrm>
          <a:prstGeom prst="rect">
            <a:avLst/>
          </a:prstGeom>
          <a:noFill/>
          <a:ln w="9525">
            <a:noFill/>
            <a:miter lim="800000"/>
            <a:headEnd/>
            <a:tailEnd/>
          </a:ln>
          <a:effectLst/>
        </p:spPr>
        <p:txBody>
          <a:bodyPr>
            <a:spAutoFit/>
          </a:bodyPr>
          <a:lstStyle/>
          <a:p>
            <a:pPr>
              <a:spcBef>
                <a:spcPct val="50000"/>
              </a:spcBef>
            </a:pPr>
            <a:r>
              <a:rPr lang="en-US" sz="2400">
                <a:latin typeface="Arial" charset="0"/>
              </a:rPr>
              <a:t>-Lý Thường Kiệt đã chủ trương “ngồi yên đợi giặc không bằng đem quân đánh trước để chặn thế mạnh của giặc”.</a:t>
            </a:r>
          </a:p>
        </p:txBody>
      </p:sp>
      <p:sp>
        <p:nvSpPr>
          <p:cNvPr id="361480" name="Text Box 8"/>
          <p:cNvSpPr txBox="1">
            <a:spLocks noChangeArrowheads="1"/>
          </p:cNvSpPr>
          <p:nvPr/>
        </p:nvSpPr>
        <p:spPr bwMode="auto">
          <a:xfrm>
            <a:off x="533400" y="3733800"/>
            <a:ext cx="8659813" cy="1200150"/>
          </a:xfrm>
          <a:prstGeom prst="rect">
            <a:avLst/>
          </a:prstGeom>
          <a:noFill/>
          <a:ln w="9525">
            <a:noFill/>
            <a:miter lim="800000"/>
            <a:headEnd/>
            <a:tailEnd/>
          </a:ln>
          <a:effectLst/>
        </p:spPr>
        <p:txBody>
          <a:bodyPr>
            <a:spAutoFit/>
          </a:bodyPr>
          <a:lstStyle/>
          <a:p>
            <a:pPr>
              <a:spcBef>
                <a:spcPct val="50000"/>
              </a:spcBef>
            </a:pPr>
            <a:r>
              <a:rPr lang="en-US" sz="2400">
                <a:latin typeface="Arial" charset="0"/>
              </a:rPr>
              <a:t>-Cuối năm 1075, Lý Thường Kiệt chia quân thành hai cánh, bất ngờ đánh vào nơi tập trung quân lương của nhà Tống ở Ung Châu, Khâm Châu, Liêm Châu, rồi rút về nước.</a:t>
            </a:r>
          </a:p>
        </p:txBody>
      </p:sp>
      <p:sp>
        <p:nvSpPr>
          <p:cNvPr id="361482" name="Text Box 10"/>
          <p:cNvSpPr txBox="1">
            <a:spLocks noChangeArrowheads="1"/>
          </p:cNvSpPr>
          <p:nvPr/>
        </p:nvSpPr>
        <p:spPr bwMode="auto">
          <a:xfrm>
            <a:off x="533400" y="5410200"/>
            <a:ext cx="7880350" cy="1016000"/>
          </a:xfrm>
          <a:prstGeom prst="rect">
            <a:avLst/>
          </a:prstGeom>
          <a:noFill/>
          <a:ln w="9525">
            <a:noFill/>
            <a:miter lim="800000"/>
            <a:headEnd/>
            <a:tailEnd/>
          </a:ln>
          <a:effectLst/>
        </p:spPr>
        <p:txBody>
          <a:bodyPr>
            <a:spAutoFit/>
          </a:bodyPr>
          <a:lstStyle/>
          <a:p>
            <a:pPr>
              <a:spcBef>
                <a:spcPct val="50000"/>
              </a:spcBef>
            </a:pPr>
            <a:r>
              <a:rPr lang="en-US" sz="2400">
                <a:latin typeface="Arial" charset="0"/>
              </a:rPr>
              <a:t>-Phá tan âm mưu xâm lược của nhà Tống.</a:t>
            </a:r>
          </a:p>
          <a:p>
            <a:pPr>
              <a:spcBef>
                <a:spcPct val="50000"/>
              </a:spcBef>
            </a:pPr>
            <a:r>
              <a:rPr lang="en-US" sz="2400">
                <a:latin typeface="Arial" charset="0"/>
              </a:rPr>
              <a:t>-Uy hiếp tinh thần nhà Tống.</a:t>
            </a:r>
          </a:p>
        </p:txBody>
      </p:sp>
      <p:sp>
        <p:nvSpPr>
          <p:cNvPr id="8197" name="Text Box 13"/>
          <p:cNvSpPr txBox="1">
            <a:spLocks noChangeArrowheads="1"/>
          </p:cNvSpPr>
          <p:nvPr/>
        </p:nvSpPr>
        <p:spPr bwMode="auto">
          <a:xfrm>
            <a:off x="457200" y="1035050"/>
            <a:ext cx="7127875" cy="830263"/>
          </a:xfrm>
          <a:prstGeom prst="rect">
            <a:avLst/>
          </a:prstGeom>
          <a:noFill/>
          <a:ln w="9525">
            <a:noFill/>
            <a:miter lim="800000"/>
            <a:headEnd/>
            <a:tailEnd/>
          </a:ln>
          <a:effectLst/>
        </p:spPr>
        <p:txBody>
          <a:bodyPr>
            <a:spAutoFit/>
          </a:bodyPr>
          <a:lstStyle/>
          <a:p>
            <a:r>
              <a:rPr lang="en-US" sz="2400" b="1">
                <a:solidFill>
                  <a:srgbClr val="FF0000"/>
                </a:solidFill>
                <a:latin typeface="Arial" charset="0"/>
              </a:rPr>
              <a:t>Cuộc kháng chiến chống quân tống xâm lược</a:t>
            </a:r>
          </a:p>
          <a:p>
            <a:r>
              <a:rPr lang="en-US" sz="2400" b="1">
                <a:solidFill>
                  <a:srgbClr val="FF0000"/>
                </a:solidFill>
                <a:latin typeface="Arial" charset="0"/>
              </a:rPr>
              <a:t>              lần thứ hai (năm 1075-1077)</a:t>
            </a:r>
          </a:p>
        </p:txBody>
      </p:sp>
      <p:sp>
        <p:nvSpPr>
          <p:cNvPr id="8198" name="Text Box 15"/>
          <p:cNvSpPr txBox="1">
            <a:spLocks noChangeArrowheads="1"/>
          </p:cNvSpPr>
          <p:nvPr/>
        </p:nvSpPr>
        <p:spPr bwMode="auto">
          <a:xfrm>
            <a:off x="3200400" y="609600"/>
            <a:ext cx="1371600" cy="461963"/>
          </a:xfrm>
          <a:prstGeom prst="rect">
            <a:avLst/>
          </a:prstGeom>
          <a:noFill/>
          <a:ln w="9525">
            <a:noFill/>
            <a:miter lim="800000"/>
            <a:headEnd/>
            <a:tailEnd/>
          </a:ln>
          <a:effectLst/>
        </p:spPr>
        <p:txBody>
          <a:bodyPr>
            <a:spAutoFit/>
          </a:bodyPr>
          <a:lstStyle/>
          <a:p>
            <a:r>
              <a:rPr lang="en-US" sz="2400" u="sng">
                <a:solidFill>
                  <a:schemeClr val="tx2"/>
                </a:solidFill>
                <a:latin typeface="Arial" charset="0"/>
              </a:rPr>
              <a:t>Lịch sử:</a:t>
            </a:r>
          </a:p>
        </p:txBody>
      </p:sp>
      <p:sp>
        <p:nvSpPr>
          <p:cNvPr id="8199" name="Text Box 16"/>
          <p:cNvSpPr txBox="1">
            <a:spLocks noChangeArrowheads="1"/>
          </p:cNvSpPr>
          <p:nvPr/>
        </p:nvSpPr>
        <p:spPr bwMode="auto">
          <a:xfrm>
            <a:off x="381000" y="2224088"/>
            <a:ext cx="8126413" cy="461962"/>
          </a:xfrm>
          <a:prstGeom prst="rect">
            <a:avLst/>
          </a:prstGeom>
          <a:noFill/>
          <a:ln w="9525">
            <a:noFill/>
            <a:miter lim="800000"/>
            <a:headEnd/>
            <a:tailEnd/>
          </a:ln>
          <a:effectLst/>
        </p:spPr>
        <p:txBody>
          <a:bodyPr wrap="none">
            <a:spAutoFit/>
          </a:bodyPr>
          <a:lstStyle/>
          <a:p>
            <a:r>
              <a:rPr lang="en-US" sz="2400">
                <a:solidFill>
                  <a:srgbClr val="000099"/>
                </a:solidFill>
                <a:latin typeface="Arial" charset="0"/>
              </a:rPr>
              <a:t>I/Lý Thường Kiệt chủ động tấn công quân Tống xâm lược </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1478"/>
                                        </p:tgtEl>
                                        <p:attrNameLst>
                                          <p:attrName>style.visibility</p:attrName>
                                        </p:attrNameLst>
                                      </p:cBhvr>
                                      <p:to>
                                        <p:strVal val="visible"/>
                                      </p:to>
                                    </p:set>
                                    <p:animEffect transition="in" filter="box(in)">
                                      <p:cBhvr>
                                        <p:cTn id="7" dur="500"/>
                                        <p:tgtEl>
                                          <p:spTgt spid="3614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61480"/>
                                        </p:tgtEl>
                                        <p:attrNameLst>
                                          <p:attrName>style.visibility</p:attrName>
                                        </p:attrNameLst>
                                      </p:cBhvr>
                                      <p:to>
                                        <p:strVal val="visible"/>
                                      </p:to>
                                    </p:set>
                                    <p:animEffect transition="in" filter="strips(downLeft)">
                                      <p:cBhvr>
                                        <p:cTn id="12" dur="500"/>
                                        <p:tgtEl>
                                          <p:spTgt spid="3614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4" presetClass="entr" presetSubtype="0" fill="hold" grpId="0" nodeType="clickEffect">
                                  <p:stCondLst>
                                    <p:cond delay="0"/>
                                  </p:stCondLst>
                                  <p:childTnLst>
                                    <p:set>
                                      <p:cBhvr>
                                        <p:cTn id="16" dur="1" fill="hold">
                                          <p:stCondLst>
                                            <p:cond delay="0"/>
                                          </p:stCondLst>
                                        </p:cTn>
                                        <p:tgtEl>
                                          <p:spTgt spid="361482"/>
                                        </p:tgtEl>
                                        <p:attrNameLst>
                                          <p:attrName>style.visibility</p:attrName>
                                        </p:attrNameLst>
                                      </p:cBhvr>
                                      <p:to>
                                        <p:strVal val="visible"/>
                                      </p:to>
                                    </p:set>
                                    <p:anim from="(-#ppt_w/2)" to="(#ppt_x)" calcmode="lin" valueType="num">
                                      <p:cBhvr>
                                        <p:cTn id="17" dur="600" fill="hold">
                                          <p:stCondLst>
                                            <p:cond delay="0"/>
                                          </p:stCondLst>
                                        </p:cTn>
                                        <p:tgtEl>
                                          <p:spTgt spid="361482"/>
                                        </p:tgtEl>
                                        <p:attrNameLst>
                                          <p:attrName>ppt_x</p:attrName>
                                        </p:attrNameLst>
                                      </p:cBhvr>
                                    </p:anim>
                                    <p:anim from="0" to="-1.0" calcmode="lin" valueType="num">
                                      <p:cBhvr>
                                        <p:cTn id="18" dur="200" decel="50000" autoRev="1" fill="hold">
                                          <p:stCondLst>
                                            <p:cond delay="600"/>
                                          </p:stCondLst>
                                        </p:cTn>
                                        <p:tgtEl>
                                          <p:spTgt spid="361482"/>
                                        </p:tgtEl>
                                        <p:attrNameLst>
                                          <p:attrName>xshear</p:attrName>
                                        </p:attrNameLst>
                                      </p:cBhvr>
                                    </p:anim>
                                    <p:animScale>
                                      <p:cBhvr>
                                        <p:cTn id="19" dur="200" decel="100000" autoRev="1" fill="hold">
                                          <p:stCondLst>
                                            <p:cond delay="600"/>
                                          </p:stCondLst>
                                        </p:cTn>
                                        <p:tgtEl>
                                          <p:spTgt spid="361482"/>
                                        </p:tgtEl>
                                      </p:cBhvr>
                                      <p:from x="100000" y="100000"/>
                                      <p:to x="80000" y="100000"/>
                                    </p:animScale>
                                    <p:anim by="(#ppt_h/3+#ppt_w*0.1)" calcmode="lin" valueType="num">
                                      <p:cBhvr additive="sum">
                                        <p:cTn id="20" dur="200" decel="100000" autoRev="1" fill="hold">
                                          <p:stCondLst>
                                            <p:cond delay="600"/>
                                          </p:stCondLst>
                                        </p:cTn>
                                        <p:tgtEl>
                                          <p:spTgt spid="36148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8" grpId="0"/>
      <p:bldP spid="361480" grpId="0"/>
      <p:bldP spid="36148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762000" y="3124200"/>
            <a:ext cx="7696200" cy="1570038"/>
          </a:xfrm>
          <a:prstGeom prst="rect">
            <a:avLst/>
          </a:prstGeom>
          <a:noFill/>
          <a:ln w="9525">
            <a:solidFill>
              <a:srgbClr val="FF0000"/>
            </a:solidFill>
            <a:miter lim="800000"/>
            <a:headEnd/>
            <a:tailEnd/>
          </a:ln>
          <a:effectLst/>
        </p:spPr>
        <p:txBody>
          <a:bodyPr>
            <a:spAutoFit/>
          </a:bodyPr>
          <a:lstStyle/>
          <a:p>
            <a:pPr>
              <a:spcBef>
                <a:spcPct val="50000"/>
              </a:spcBef>
            </a:pPr>
            <a:r>
              <a:rPr lang="en-US" sz="2400">
                <a:latin typeface="Arial" charset="0"/>
              </a:rPr>
              <a:t>Lý Thường Kiệt chủ động tấn công nơi tập trung lương thảo của quân Tống để uy hiếp tinh thần và phá tan âm mưu xâm lược nước ta của nhà Tống. Đó là việc làm đúng đắn. Thể hiện tài trí chỉ huy của Lý Thường Kiệt.</a:t>
            </a:r>
          </a:p>
        </p:txBody>
      </p:sp>
      <p:sp>
        <p:nvSpPr>
          <p:cNvPr id="9219" name="Text Box 9"/>
          <p:cNvSpPr txBox="1">
            <a:spLocks noChangeArrowheads="1"/>
          </p:cNvSpPr>
          <p:nvPr/>
        </p:nvSpPr>
        <p:spPr bwMode="auto">
          <a:xfrm>
            <a:off x="457200" y="990600"/>
            <a:ext cx="8029575" cy="954088"/>
          </a:xfrm>
          <a:prstGeom prst="rect">
            <a:avLst/>
          </a:prstGeom>
          <a:noFill/>
          <a:ln w="9525">
            <a:noFill/>
            <a:miter lim="800000"/>
            <a:headEnd/>
            <a:tailEnd/>
          </a:ln>
          <a:effectLst/>
        </p:spPr>
        <p:txBody>
          <a:bodyPr wrap="none">
            <a:spAutoFit/>
          </a:bodyPr>
          <a:lstStyle/>
          <a:p>
            <a:r>
              <a:rPr lang="en-US" sz="2800" b="1">
                <a:solidFill>
                  <a:srgbClr val="FF0000"/>
                </a:solidFill>
                <a:latin typeface="Arial" charset="0"/>
              </a:rPr>
              <a:t>Cuộc kháng chiến chống quân tống xâm lược</a:t>
            </a:r>
          </a:p>
          <a:p>
            <a:r>
              <a:rPr lang="en-US" sz="2800" b="1">
                <a:solidFill>
                  <a:srgbClr val="FF0000"/>
                </a:solidFill>
                <a:latin typeface="Arial" charset="0"/>
              </a:rPr>
              <a:t>              lần thứ hai (năm 1075-1077)</a:t>
            </a:r>
          </a:p>
        </p:txBody>
      </p:sp>
      <p:sp>
        <p:nvSpPr>
          <p:cNvPr id="9220" name="Text Box 10"/>
          <p:cNvSpPr txBox="1">
            <a:spLocks noChangeArrowheads="1"/>
          </p:cNvSpPr>
          <p:nvPr/>
        </p:nvSpPr>
        <p:spPr bwMode="auto">
          <a:xfrm>
            <a:off x="381000" y="2224088"/>
            <a:ext cx="8126413" cy="461962"/>
          </a:xfrm>
          <a:prstGeom prst="rect">
            <a:avLst/>
          </a:prstGeom>
          <a:noFill/>
          <a:ln w="9525">
            <a:noFill/>
            <a:miter lim="800000"/>
            <a:headEnd/>
            <a:tailEnd/>
          </a:ln>
          <a:effectLst/>
        </p:spPr>
        <p:txBody>
          <a:bodyPr wrap="none">
            <a:spAutoFit/>
          </a:bodyPr>
          <a:lstStyle/>
          <a:p>
            <a:r>
              <a:rPr lang="en-US" sz="2400">
                <a:solidFill>
                  <a:srgbClr val="000099"/>
                </a:solidFill>
                <a:latin typeface="Arial" charset="0"/>
              </a:rPr>
              <a:t>I/Lý Thường Kiệt chủ động tấn công quân Tống xâm lược </a:t>
            </a:r>
          </a:p>
        </p:txBody>
      </p:sp>
      <p:sp>
        <p:nvSpPr>
          <p:cNvPr id="9221" name="Text Box 12"/>
          <p:cNvSpPr txBox="1">
            <a:spLocks noChangeArrowheads="1"/>
          </p:cNvSpPr>
          <p:nvPr/>
        </p:nvSpPr>
        <p:spPr bwMode="auto">
          <a:xfrm>
            <a:off x="3200400" y="528638"/>
            <a:ext cx="1371600" cy="461962"/>
          </a:xfrm>
          <a:prstGeom prst="rect">
            <a:avLst/>
          </a:prstGeom>
          <a:noFill/>
          <a:ln w="9525">
            <a:noFill/>
            <a:miter lim="800000"/>
            <a:headEnd/>
            <a:tailEnd/>
          </a:ln>
          <a:effectLst/>
        </p:spPr>
        <p:txBody>
          <a:bodyPr>
            <a:spAutoFit/>
          </a:bodyPr>
          <a:lstStyle/>
          <a:p>
            <a:r>
              <a:rPr lang="en-US" sz="2400" u="sng">
                <a:solidFill>
                  <a:schemeClr val="tx2"/>
                </a:solidFill>
                <a:latin typeface="Arial" charset="0"/>
              </a:rPr>
              <a:t>Lịch sử:</a:t>
            </a:r>
          </a:p>
        </p:txBody>
      </p:sp>
    </p:spTree>
  </p:cSld>
  <p:clrMapOvr>
    <a:masterClrMapping/>
  </p:clrMapOvr>
  <p:transition spd="med">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762000" y="2909888"/>
            <a:ext cx="7315200" cy="461962"/>
          </a:xfrm>
          <a:prstGeom prst="rect">
            <a:avLst/>
          </a:prstGeom>
          <a:noFill/>
          <a:ln w="9525">
            <a:noFill/>
            <a:miter lim="800000"/>
            <a:headEnd/>
            <a:tailEnd/>
          </a:ln>
          <a:effectLst/>
        </p:spPr>
        <p:txBody>
          <a:bodyPr>
            <a:spAutoFit/>
          </a:bodyPr>
          <a:lstStyle/>
          <a:p>
            <a:pPr>
              <a:spcBef>
                <a:spcPct val="50000"/>
              </a:spcBef>
            </a:pPr>
            <a:r>
              <a:rPr lang="en-US" sz="2400" u="sng">
                <a:solidFill>
                  <a:srgbClr val="000099"/>
                </a:solidFill>
                <a:latin typeface="Arial" charset="0"/>
              </a:rPr>
              <a:t>II/Diễn biến trận chiến trên sông Như Nguyệt</a:t>
            </a:r>
          </a:p>
        </p:txBody>
      </p:sp>
      <p:sp>
        <p:nvSpPr>
          <p:cNvPr id="10243" name="Text Box 9"/>
          <p:cNvSpPr txBox="1">
            <a:spLocks noChangeArrowheads="1"/>
          </p:cNvSpPr>
          <p:nvPr/>
        </p:nvSpPr>
        <p:spPr bwMode="auto">
          <a:xfrm>
            <a:off x="457200" y="1371600"/>
            <a:ext cx="8029575" cy="954088"/>
          </a:xfrm>
          <a:prstGeom prst="rect">
            <a:avLst/>
          </a:prstGeom>
          <a:noFill/>
          <a:ln w="9525">
            <a:noFill/>
            <a:miter lim="800000"/>
            <a:headEnd/>
            <a:tailEnd/>
          </a:ln>
          <a:effectLst/>
        </p:spPr>
        <p:txBody>
          <a:bodyPr wrap="none">
            <a:spAutoFit/>
          </a:bodyPr>
          <a:lstStyle/>
          <a:p>
            <a:r>
              <a:rPr lang="en-US" sz="2800" b="1">
                <a:solidFill>
                  <a:srgbClr val="FF0000"/>
                </a:solidFill>
                <a:latin typeface="Arial" charset="0"/>
              </a:rPr>
              <a:t>Cuộc kháng chiến chống quân tống xâm lược</a:t>
            </a:r>
          </a:p>
          <a:p>
            <a:r>
              <a:rPr lang="en-US" sz="2800" b="1">
                <a:solidFill>
                  <a:srgbClr val="FF0000"/>
                </a:solidFill>
                <a:latin typeface="Arial" charset="0"/>
              </a:rPr>
              <a:t>              lần thứ hai (năm 1075-1077)</a:t>
            </a:r>
          </a:p>
        </p:txBody>
      </p:sp>
      <p:sp>
        <p:nvSpPr>
          <p:cNvPr id="10244" name="Text Box 12"/>
          <p:cNvSpPr txBox="1">
            <a:spLocks noChangeArrowheads="1"/>
          </p:cNvSpPr>
          <p:nvPr/>
        </p:nvSpPr>
        <p:spPr bwMode="auto">
          <a:xfrm>
            <a:off x="3200400" y="609600"/>
            <a:ext cx="1371600" cy="461963"/>
          </a:xfrm>
          <a:prstGeom prst="rect">
            <a:avLst/>
          </a:prstGeom>
          <a:noFill/>
          <a:ln w="9525">
            <a:noFill/>
            <a:miter lim="800000"/>
            <a:headEnd/>
            <a:tailEnd/>
          </a:ln>
          <a:effectLst/>
        </p:spPr>
        <p:txBody>
          <a:bodyPr>
            <a:spAutoFit/>
          </a:bodyPr>
          <a:lstStyle/>
          <a:p>
            <a:r>
              <a:rPr lang="en-US" sz="2400" u="sng">
                <a:solidFill>
                  <a:schemeClr val="tx2"/>
                </a:solidFill>
                <a:latin typeface="Arial" charset="0"/>
              </a:rPr>
              <a:t>Lịch sử:</a:t>
            </a:r>
          </a:p>
        </p:txBody>
      </p:sp>
    </p:spTree>
  </p:cSld>
  <p:clrMapOvr>
    <a:masterClrMapping/>
  </p:clrMapOvr>
  <p:transition spd="med">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5"/>
          <p:cNvGrpSpPr>
            <a:grpSpLocks/>
          </p:cNvGrpSpPr>
          <p:nvPr/>
        </p:nvGrpSpPr>
        <p:grpSpPr bwMode="auto">
          <a:xfrm>
            <a:off x="76200" y="457200"/>
            <a:ext cx="9144000" cy="6165850"/>
            <a:chOff x="0" y="672"/>
            <a:chExt cx="5760" cy="3617"/>
          </a:xfrm>
        </p:grpSpPr>
        <p:pic>
          <p:nvPicPr>
            <p:cNvPr id="11267" name="Picture 6" descr="luoc do"/>
            <p:cNvPicPr>
              <a:picLocks noChangeAspect="1" noChangeArrowheads="1"/>
            </p:cNvPicPr>
            <p:nvPr/>
          </p:nvPicPr>
          <p:blipFill>
            <a:blip r:embed="rId2"/>
            <a:srcRect/>
            <a:stretch>
              <a:fillRect/>
            </a:stretch>
          </p:blipFill>
          <p:spPr bwMode="auto">
            <a:xfrm>
              <a:off x="576" y="672"/>
              <a:ext cx="4560" cy="3338"/>
            </a:xfrm>
            <a:prstGeom prst="rect">
              <a:avLst/>
            </a:prstGeom>
            <a:noFill/>
            <a:ln w="9525">
              <a:solidFill>
                <a:srgbClr val="0000FF"/>
              </a:solidFill>
              <a:miter lim="800000"/>
              <a:headEnd/>
              <a:tailEnd/>
            </a:ln>
          </p:spPr>
        </p:pic>
        <p:sp>
          <p:nvSpPr>
            <p:cNvPr id="11268" name="Text Box 7"/>
            <p:cNvSpPr txBox="1">
              <a:spLocks noChangeArrowheads="1"/>
            </p:cNvSpPr>
            <p:nvPr/>
          </p:nvSpPr>
          <p:spPr bwMode="auto">
            <a:xfrm>
              <a:off x="0" y="3984"/>
              <a:ext cx="5760" cy="305"/>
            </a:xfrm>
            <a:prstGeom prst="rect">
              <a:avLst/>
            </a:prstGeom>
            <a:noFill/>
            <a:ln w="9525">
              <a:noFill/>
              <a:miter lim="800000"/>
              <a:headEnd/>
              <a:tailEnd/>
            </a:ln>
            <a:effectLst/>
          </p:spPr>
          <p:txBody>
            <a:bodyPr>
              <a:spAutoFit/>
            </a:bodyPr>
            <a:lstStyle/>
            <a:p>
              <a:pPr algn="ctr" eaLnBrk="1" hangingPunct="1">
                <a:spcBef>
                  <a:spcPct val="50000"/>
                </a:spcBef>
              </a:pPr>
              <a:r>
                <a:rPr lang="en-US" sz="2800">
                  <a:solidFill>
                    <a:srgbClr val="000099"/>
                  </a:solidFill>
                  <a:latin typeface="Arial" charset="0"/>
                </a:rPr>
                <a:t>Diễn biến trận chiến trên sông Như Nguyệt</a:t>
              </a:r>
            </a:p>
          </p:txBody>
        </p:sp>
      </p:grpSp>
    </p:spTree>
  </p:cSld>
  <p:clrMapOvr>
    <a:masterClrMapping/>
  </p:clrMapOvr>
  <p:transition spd="med">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609600" y="152400"/>
            <a:ext cx="7848600" cy="400050"/>
          </a:xfrm>
          <a:prstGeom prst="rect">
            <a:avLst/>
          </a:prstGeom>
          <a:noFill/>
          <a:ln w="9525">
            <a:noFill/>
            <a:miter lim="800000"/>
            <a:headEnd/>
            <a:tailEnd/>
          </a:ln>
          <a:effectLst/>
        </p:spPr>
        <p:txBody>
          <a:bodyPr>
            <a:spAutoFit/>
          </a:bodyPr>
          <a:lstStyle/>
          <a:p>
            <a:pPr>
              <a:spcBef>
                <a:spcPct val="50000"/>
              </a:spcBef>
            </a:pPr>
            <a:r>
              <a:rPr lang="en-US" sz="2000" u="sng">
                <a:solidFill>
                  <a:srgbClr val="3333FF"/>
                </a:solidFill>
                <a:latin typeface="Arial" charset="0"/>
              </a:rPr>
              <a:t>II/ DIỄN BIẾN TRẬN CHIẾN TRÊN SÔNG NHƯ NGUYỆT</a:t>
            </a:r>
          </a:p>
        </p:txBody>
      </p:sp>
      <p:sp>
        <p:nvSpPr>
          <p:cNvPr id="364549" name="Text Box 5"/>
          <p:cNvSpPr txBox="1">
            <a:spLocks noChangeArrowheads="1"/>
          </p:cNvSpPr>
          <p:nvPr/>
        </p:nvSpPr>
        <p:spPr bwMode="auto">
          <a:xfrm>
            <a:off x="381000" y="1524000"/>
            <a:ext cx="8458200" cy="3600450"/>
          </a:xfrm>
          <a:prstGeom prst="rect">
            <a:avLst/>
          </a:prstGeom>
          <a:noFill/>
          <a:ln w="9525">
            <a:noFill/>
            <a:miter lim="800000"/>
            <a:headEnd/>
            <a:tailEnd/>
          </a:ln>
          <a:effectLst/>
        </p:spPr>
        <p:txBody>
          <a:bodyPr>
            <a:spAutoFit/>
          </a:bodyPr>
          <a:lstStyle/>
          <a:p>
            <a:pPr>
              <a:spcBef>
                <a:spcPct val="50000"/>
              </a:spcBef>
            </a:pPr>
            <a:r>
              <a:rPr lang="en-US" sz="2400">
                <a:solidFill>
                  <a:srgbClr val="FF0000"/>
                </a:solidFill>
                <a:latin typeface="Arial" charset="0"/>
              </a:rPr>
              <a:t>1/ Lý Thường Kiệt đã làm gì để chuẩn bị chiến đấu với giặc ? Quân Tống kéo sang xâm lựợc nước ta vào thời gian nào ?</a:t>
            </a:r>
          </a:p>
          <a:p>
            <a:pPr>
              <a:spcBef>
                <a:spcPct val="50000"/>
              </a:spcBef>
            </a:pPr>
            <a:r>
              <a:rPr lang="en-US" sz="2400">
                <a:solidFill>
                  <a:srgbClr val="FF0000"/>
                </a:solidFill>
                <a:latin typeface="Arial" charset="0"/>
              </a:rPr>
              <a:t>2/ Lực lượng của quân Tống khi sang xâm lược nước ta như thế nào ? Do ai chỉ huy ?</a:t>
            </a:r>
          </a:p>
          <a:p>
            <a:pPr>
              <a:spcBef>
                <a:spcPct val="50000"/>
              </a:spcBef>
            </a:pPr>
            <a:r>
              <a:rPr lang="en-US" sz="2400">
                <a:solidFill>
                  <a:srgbClr val="FF0000"/>
                </a:solidFill>
                <a:latin typeface="Arial" charset="0"/>
              </a:rPr>
              <a:t>3/ Trận quyết chiến giữa ta và giặc diễn ra ở đâu ? Nêu vị trí quân giặc và quân ta trong trận này ?</a:t>
            </a:r>
          </a:p>
          <a:p>
            <a:pPr>
              <a:spcBef>
                <a:spcPct val="50000"/>
              </a:spcBef>
            </a:pPr>
            <a:r>
              <a:rPr lang="en-US" sz="2400">
                <a:solidFill>
                  <a:srgbClr val="FF0000"/>
                </a:solidFill>
                <a:latin typeface="Arial" charset="0"/>
              </a:rPr>
              <a:t>4/ Kể lại trận quyết chiến trên phòng tuyến sông Như Nguyệt ?</a:t>
            </a:r>
          </a:p>
        </p:txBody>
      </p:sp>
      <p:sp>
        <p:nvSpPr>
          <p:cNvPr id="364550" name="Text Box 6"/>
          <p:cNvSpPr txBox="1">
            <a:spLocks noChangeArrowheads="1"/>
          </p:cNvSpPr>
          <p:nvPr/>
        </p:nvSpPr>
        <p:spPr bwMode="auto">
          <a:xfrm>
            <a:off x="2667000" y="685800"/>
            <a:ext cx="3657600" cy="461963"/>
          </a:xfrm>
          <a:prstGeom prst="rect">
            <a:avLst/>
          </a:prstGeom>
          <a:noFill/>
          <a:ln w="9525">
            <a:solidFill>
              <a:schemeClr val="tx1"/>
            </a:solidFill>
            <a:miter lim="800000"/>
            <a:headEnd/>
            <a:tailEnd/>
          </a:ln>
          <a:effectLst/>
        </p:spPr>
        <p:txBody>
          <a:bodyPr>
            <a:spAutoFit/>
          </a:bodyPr>
          <a:lstStyle/>
          <a:p>
            <a:pPr>
              <a:spcBef>
                <a:spcPct val="50000"/>
              </a:spcBef>
            </a:pPr>
            <a:r>
              <a:rPr lang="en-US" sz="2400" u="sng">
                <a:solidFill>
                  <a:srgbClr val="3333FF"/>
                </a:solidFill>
                <a:latin typeface="Arial" charset="0"/>
              </a:rPr>
              <a:t>Thảo luận nhóm 6</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4549"/>
                                        </p:tgtEl>
                                        <p:attrNameLst>
                                          <p:attrName>style.visibility</p:attrName>
                                        </p:attrNameLst>
                                      </p:cBhvr>
                                      <p:to>
                                        <p:strVal val="visible"/>
                                      </p:to>
                                    </p:set>
                                    <p:animEffect transition="in" filter="checkerboard(across)">
                                      <p:cBhvr>
                                        <p:cTn id="7" dur="500"/>
                                        <p:tgtEl>
                                          <p:spTgt spid="3645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64550"/>
                                        </p:tgtEl>
                                        <p:attrNameLst>
                                          <p:attrName>style.visibility</p:attrName>
                                        </p:attrNameLst>
                                      </p:cBhvr>
                                      <p:to>
                                        <p:strVal val="visible"/>
                                      </p:to>
                                    </p:set>
                                    <p:animEffect transition="in" filter="wheel(4)">
                                      <p:cBhvr>
                                        <p:cTn id="12" dur="2000"/>
                                        <p:tgtEl>
                                          <p:spTgt spid="364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9" grpId="0"/>
      <p:bldP spid="364550" grpId="0" animBg="1"/>
    </p:bld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Crayons</Template>
  <TotalTime>883</TotalTime>
  <Words>1437</Words>
  <Application>Microsoft Office PowerPoint</Application>
  <PresentationFormat>On-screen Show (4:3)</PresentationFormat>
  <Paragraphs>112</Paragraphs>
  <Slides>22</Slides>
  <Notes>0</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Times New Roman</vt:lpstr>
      <vt:lpstr>Arial</vt:lpstr>
      <vt:lpstr>Wingdings</vt:lpstr>
      <vt:lpstr>Calibri</vt:lpstr>
      <vt:lpstr>Watermark</vt:lpstr>
      <vt:lpstr>Package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164A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xp sp2 Full</dc:creator>
  <cp:lastModifiedBy>CSTeam</cp:lastModifiedBy>
  <cp:revision>39</cp:revision>
  <cp:lastPrinted>1601-01-01T00:00:00Z</cp:lastPrinted>
  <dcterms:created xsi:type="dcterms:W3CDTF">2008-11-16T14:22:25Z</dcterms:created>
  <dcterms:modified xsi:type="dcterms:W3CDTF">2016-06-30T01:16:19Z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