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NI-Avo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NI-Avo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NI-Avo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NI-Avo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NI-Avo" pitchFamily="2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NI-Avo" pitchFamily="2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NI-Avo" pitchFamily="2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NI-Avo" pitchFamily="2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NI-Avo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FF3300"/>
    <a:srgbClr val="66FFFF"/>
    <a:srgbClr val="66FF99"/>
    <a:srgbClr val="660066"/>
    <a:srgbClr val="6600CC"/>
    <a:srgbClr val="0000FF"/>
    <a:srgbClr val="FF9999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58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44BEE-F8BD-4EC5-BB3C-397DE719DE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3BD58-D0F1-4938-B9DC-B66481E646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54088-515E-4E5A-9654-B22A80EE46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65D69-6CB2-4487-90AE-4F7E83DD44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789F2-F370-4905-B0E3-28CEDCF44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E9121-CABA-461A-B216-417957FCE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2F455-3539-4B78-92FF-E012A270E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E81DF-210B-41E8-B6B7-E25DF7BCC0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FD867-C1AB-4F0C-AB6A-2009457396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5D932-FF7B-4125-9DCA-82A95C1A49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26850-9A7C-430A-99D4-FE5399167A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62D76-1558-41CC-B9F4-07FBE6E836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BB13269B-633B-4485-8EA7-4AC72D1F5E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Nguyen%20Van%20Tien\My%20Documents\Len%20Dang%20-%20Luu%20Huu%20Phuoc.wav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folHlink"/>
            </a:gs>
            <a:gs pos="100000">
              <a:srgbClr val="FF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5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chao mun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1447800"/>
            <a:ext cx="62484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9" name="WordArt 11" descr="Wide upward diagonal"/>
          <p:cNvSpPr>
            <a:spLocks noChangeArrowheads="1" noChangeShapeType="1" noTextEdit="1"/>
          </p:cNvSpPr>
          <p:nvPr/>
        </p:nvSpPr>
        <p:spPr bwMode="auto">
          <a:xfrm>
            <a:off x="1219200" y="4343400"/>
            <a:ext cx="6677025" cy="1066800"/>
          </a:xfrm>
          <a:prstGeom prst="rect">
            <a:avLst/>
          </a:prstGeom>
        </p:spPr>
        <p:txBody>
          <a:bodyPr wrap="none" fromWordArt="1">
            <a:prstTxWarp prst="textDeflateTop">
              <a:avLst>
                <a:gd name="adj" fmla="val 46875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FFFF99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pattFill prst="wdUpDiag">
                  <a:fgClr>
                    <a:schemeClr val="hlink"/>
                  </a:fgClr>
                  <a:bgClr>
                    <a:schemeClr val="accent2"/>
                  </a:bgClr>
                </a:pattFill>
                <a:latin typeface="Arial"/>
                <a:cs typeface="Arial"/>
              </a:rPr>
              <a:t>Thao giảng môn Khoa học - Lớp 4</a:t>
            </a:r>
          </a:p>
        </p:txBody>
      </p:sp>
      <p:sp>
        <p:nvSpPr>
          <p:cNvPr id="2060" name="WordArt 12"/>
          <p:cNvSpPr>
            <a:spLocks noChangeArrowheads="1" noChangeShapeType="1" noTextEdit="1"/>
          </p:cNvSpPr>
          <p:nvPr/>
        </p:nvSpPr>
        <p:spPr bwMode="auto">
          <a:xfrm>
            <a:off x="2971800" y="4038600"/>
            <a:ext cx="2971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Tham dự</a:t>
            </a:r>
          </a:p>
        </p:txBody>
      </p:sp>
      <p:pic>
        <p:nvPicPr>
          <p:cNvPr id="2061" name="Len Dang - Luu Huu Phuoc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  <p:sndAc>
      <p:stSnd>
        <p:snd r:embed="rId3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5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46779" fill="hold"/>
                                        <p:tgtEl>
                                          <p:spTgt spid="20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1"/>
                </p:tgtEl>
              </p:cMediaNode>
            </p:audio>
          </p:childTnLst>
        </p:cTn>
      </p:par>
    </p:tnLst>
    <p:bldLst>
      <p:bldP spid="2059" grpId="0" animBg="1"/>
      <p:bldP spid="2059" grpId="1" animBg="1"/>
      <p:bldP spid="2060" grpId="0" animBg="1"/>
      <p:bldP spid="2060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200025" y="2628900"/>
            <a:ext cx="8743950" cy="3657600"/>
          </a:xfrm>
          <a:prstGeom prst="ribbon2">
            <a:avLst>
              <a:gd name="adj1" fmla="val 12500"/>
              <a:gd name="adj2" fmla="val 75000"/>
            </a:avLst>
          </a:prstGeom>
          <a:gradFill rotWithShape="1">
            <a:gsLst>
              <a:gs pos="0">
                <a:srgbClr val="FFCC99"/>
              </a:gs>
              <a:gs pos="50000">
                <a:srgbClr val="99FF99"/>
              </a:gs>
              <a:gs pos="100000">
                <a:srgbClr val="FFCC99"/>
              </a:gs>
            </a:gsLst>
            <a:lin ang="2700000" scaled="1"/>
          </a:gradFill>
          <a:ln w="76200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 rot="681816">
            <a:off x="0" y="0"/>
            <a:ext cx="6311900" cy="3006725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33CC33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858000"/>
            <a:ext cx="228600" cy="304800"/>
          </a:xfrm>
          <a:noFill/>
        </p:spPr>
        <p:txBody>
          <a:bodyPr/>
          <a:lstStyle/>
          <a:p>
            <a:pPr eaLnBrk="1" hangingPunct="1"/>
            <a:r>
              <a:rPr lang="en-US" sz="100" smtClean="0"/>
              <a:t>Dan do</a:t>
            </a:r>
          </a:p>
        </p:txBody>
      </p:sp>
      <p:sp>
        <p:nvSpPr>
          <p:cNvPr id="11271" name="WordArt 7"/>
          <p:cNvSpPr>
            <a:spLocks noChangeArrowheads="1" noChangeShapeType="1" noTextEdit="1"/>
          </p:cNvSpPr>
          <p:nvPr/>
        </p:nvSpPr>
        <p:spPr bwMode="auto">
          <a:xfrm>
            <a:off x="1663700" y="914400"/>
            <a:ext cx="2914650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Left"/>
              <a:lightRig rig="legacyFlat3" dir="t"/>
            </a:scene3d>
            <a:sp3d extrusionH="430200" prstMaterial="legacyMatte">
              <a:extrusionClr>
                <a:srgbClr val="FF33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DẶN DÒ</a:t>
            </a:r>
          </a:p>
        </p:txBody>
      </p:sp>
      <p:sp>
        <p:nvSpPr>
          <p:cNvPr id="11272" name="WordArt 8"/>
          <p:cNvSpPr>
            <a:spLocks noChangeArrowheads="1" noChangeShapeType="1" noTextEdit="1"/>
          </p:cNvSpPr>
          <p:nvPr/>
        </p:nvSpPr>
        <p:spPr bwMode="auto">
          <a:xfrm>
            <a:off x="1676400" y="3581400"/>
            <a:ext cx="5791200" cy="53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92457" dir="15243276" algn="ctr" rotWithShape="0">
                    <a:srgbClr val="FFFF00"/>
                  </a:outerShdw>
                </a:effectLst>
                <a:latin typeface="Arial"/>
                <a:cs typeface="Arial"/>
              </a:rPr>
              <a:t>Thuộc mục bạn cần biết.</a:t>
            </a:r>
          </a:p>
        </p:txBody>
      </p:sp>
      <p:sp>
        <p:nvSpPr>
          <p:cNvPr id="11273" name="WordArt 9"/>
          <p:cNvSpPr>
            <a:spLocks noChangeArrowheads="1" noChangeShapeType="1" noTextEdit="1"/>
          </p:cNvSpPr>
          <p:nvPr/>
        </p:nvSpPr>
        <p:spPr bwMode="auto">
          <a:xfrm>
            <a:off x="1676400" y="4495800"/>
            <a:ext cx="5867400" cy="520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spc="-36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92457" dir="15243276" algn="ctr" rotWithShape="0">
                    <a:schemeClr val="bg1"/>
                  </a:outerShdw>
                </a:effectLst>
                <a:latin typeface="Arial"/>
                <a:cs typeface="Arial"/>
              </a:rPr>
              <a:t>Chuẩn bị bài: Ba thể của nước</a:t>
            </a:r>
            <a:endParaRPr lang="en-US" sz="3600" kern="10" spc="-360">
              <a:ln w="12700">
                <a:solidFill>
                  <a:srgbClr val="80008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92457" dir="15243276" algn="ctr" rotWithShape="0">
                  <a:schemeClr val="bg1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3" name="Picture 10" descr="Quyen sach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5981700"/>
            <a:ext cx="16002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1" descr="Phao hoa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0"/>
            <a:ext cx="2601913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112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268" grpId="1" animBg="1"/>
      <p:bldP spid="11269" grpId="0" animBg="1"/>
      <p:bldP spid="11271" grpId="0" animBg="1"/>
      <p:bldP spid="11272" grpId="0" animBg="1"/>
      <p:bldP spid="1127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 descr="BDRLC0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200400" y="1447800"/>
            <a:ext cx="5410200" cy="3140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solidFill>
                  <a:srgbClr val="0000FF"/>
                </a:solidFill>
                <a:latin typeface="Arial" charset="0"/>
              </a:rPr>
              <a:t>Kính chúc</a:t>
            </a:r>
          </a:p>
          <a:p>
            <a:pPr algn="ctr">
              <a:spcBef>
                <a:spcPct val="50000"/>
              </a:spcBef>
            </a:pPr>
            <a:r>
              <a:rPr lang="en-US" sz="4400">
                <a:solidFill>
                  <a:srgbClr val="0000FF"/>
                </a:solidFill>
                <a:latin typeface="Arial" charset="0"/>
              </a:rPr>
              <a:t>Quý thầy cô và các em học sinh nhiều sức khoẻ</a:t>
            </a:r>
          </a:p>
        </p:txBody>
      </p:sp>
      <p:pic>
        <p:nvPicPr>
          <p:cNvPr id="12292" name="Picture 4" descr="TIETHOCKETTHUC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338138"/>
            <a:ext cx="5943600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315200"/>
            <a:ext cx="400050" cy="85725"/>
          </a:xfrm>
        </p:spPr>
        <p:txBody>
          <a:bodyPr/>
          <a:lstStyle/>
          <a:p>
            <a:pPr eaLnBrk="1" hangingPunct="1"/>
            <a:r>
              <a:rPr lang="en-US" sz="1000" smtClean="0"/>
              <a:t>Ket thuc</a:t>
            </a:r>
          </a:p>
        </p:txBody>
      </p:sp>
      <p:pic>
        <p:nvPicPr>
          <p:cNvPr id="12294" name="Picture 8" descr="Cay thong Noe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18325" y="4114800"/>
            <a:ext cx="22256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5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autoRev="1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autoRev="1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autoRev="1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autoRev="1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279400"/>
            <a:ext cx="23622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WordArt 7"/>
          <p:cNvSpPr>
            <a:spLocks noChangeArrowheads="1" noChangeShapeType="1" noTextEdit="1"/>
          </p:cNvSpPr>
          <p:nvPr/>
        </p:nvSpPr>
        <p:spPr bwMode="auto">
          <a:xfrm>
            <a:off x="1143000" y="1143000"/>
            <a:ext cx="3810000" cy="328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TRẢ LỜI CÂU HỎI: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219200" y="1828800"/>
            <a:ext cx="6858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1. Chủ </a:t>
            </a:r>
            <a:r>
              <a:rPr lang="vi-VN">
                <a:solidFill>
                  <a:schemeClr val="bg1"/>
                </a:solidFill>
                <a:latin typeface="Arial" charset="0"/>
              </a:rPr>
              <a:t>đ</a:t>
            </a:r>
            <a:r>
              <a:rPr lang="en-US">
                <a:solidFill>
                  <a:schemeClr val="bg1"/>
                </a:solidFill>
                <a:latin typeface="Arial" charset="0"/>
              </a:rPr>
              <a:t>ề của phần 1 ch</a:t>
            </a:r>
            <a:r>
              <a:rPr lang="vi-VN">
                <a:solidFill>
                  <a:schemeClr val="bg1"/>
                </a:solidFill>
                <a:latin typeface="Arial" charset="0"/>
              </a:rPr>
              <a:t>ươ</a:t>
            </a:r>
            <a:r>
              <a:rPr lang="en-US">
                <a:solidFill>
                  <a:schemeClr val="bg1"/>
                </a:solidFill>
                <a:latin typeface="Arial" charset="0"/>
              </a:rPr>
              <a:t>ng trình khoa học có tên là gì ?</a:t>
            </a:r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914400" y="1447800"/>
            <a:ext cx="7315200" cy="1905000"/>
          </a:xfrm>
          <a:prstGeom prst="horizontalScroll">
            <a:avLst>
              <a:gd name="adj" fmla="val 8579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1219200" y="35052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>
                <a:solidFill>
                  <a:srgbClr val="FFFF99"/>
                </a:solidFill>
                <a:latin typeface="Arial" charset="0"/>
              </a:rPr>
              <a:t>Con ng</a:t>
            </a:r>
            <a:r>
              <a:rPr lang="vi-VN">
                <a:solidFill>
                  <a:srgbClr val="FFFF99"/>
                </a:solidFill>
                <a:latin typeface="Arial" charset="0"/>
              </a:rPr>
              <a:t>ư</a:t>
            </a:r>
            <a:r>
              <a:rPr lang="en-US">
                <a:solidFill>
                  <a:srgbClr val="FFFF99"/>
                </a:solidFill>
                <a:latin typeface="Arial" charset="0"/>
              </a:rPr>
              <a:t>ời và sức khoẻ.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animBg="1"/>
      <p:bldP spid="3080" grpId="0"/>
      <p:bldP spid="3081" grpId="0" animBg="1"/>
      <p:bldP spid="30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381000"/>
            <a:ext cx="198120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>
            <a:off x="1143000" y="1143000"/>
            <a:ext cx="3810000" cy="328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TRẢ LỜI CÂU HỎI: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219200" y="1828800"/>
            <a:ext cx="6858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2. Chúng ta nên hay không nên làm gì </a:t>
            </a:r>
            <a:r>
              <a:rPr lang="vi-VN">
                <a:solidFill>
                  <a:schemeClr val="bg1"/>
                </a:solidFill>
                <a:latin typeface="Arial" charset="0"/>
              </a:rPr>
              <a:t>đ</a:t>
            </a:r>
            <a:r>
              <a:rPr lang="en-US">
                <a:solidFill>
                  <a:schemeClr val="bg1"/>
                </a:solidFill>
                <a:latin typeface="Arial" charset="0"/>
              </a:rPr>
              <a:t>ể phòng tránh tai nạn </a:t>
            </a:r>
            <a:r>
              <a:rPr lang="vi-VN">
                <a:solidFill>
                  <a:schemeClr val="bg1"/>
                </a:solidFill>
                <a:latin typeface="Arial" charset="0"/>
              </a:rPr>
              <a:t>đ</a:t>
            </a:r>
            <a:r>
              <a:rPr lang="en-US">
                <a:solidFill>
                  <a:schemeClr val="bg1"/>
                </a:solidFill>
                <a:latin typeface="Arial" charset="0"/>
              </a:rPr>
              <a:t>uối n</a:t>
            </a:r>
            <a:r>
              <a:rPr lang="vi-VN">
                <a:solidFill>
                  <a:schemeClr val="bg1"/>
                </a:solidFill>
                <a:latin typeface="Arial" charset="0"/>
              </a:rPr>
              <a:t>ư</a:t>
            </a:r>
            <a:r>
              <a:rPr lang="en-US">
                <a:solidFill>
                  <a:schemeClr val="bg1"/>
                </a:solidFill>
                <a:latin typeface="Arial" charset="0"/>
              </a:rPr>
              <a:t>ớc trong cuộc sống hằng ngày ?</a:t>
            </a:r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914400" y="1447800"/>
            <a:ext cx="7315200" cy="1905000"/>
          </a:xfrm>
          <a:prstGeom prst="horizontalScroll">
            <a:avLst>
              <a:gd name="adj" fmla="val 8579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219200" y="3444875"/>
            <a:ext cx="685800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indent="468313" algn="just">
              <a:spcBef>
                <a:spcPct val="50000"/>
              </a:spcBef>
            </a:pPr>
            <a:r>
              <a:rPr lang="en-US" sz="2200">
                <a:solidFill>
                  <a:srgbClr val="FFFF99"/>
                </a:solidFill>
                <a:latin typeface="Arial" charset="0"/>
              </a:rPr>
              <a:t>Không ch</a:t>
            </a:r>
            <a:r>
              <a:rPr lang="vi-VN" sz="2200">
                <a:solidFill>
                  <a:srgbClr val="FFFF99"/>
                </a:solidFill>
                <a:latin typeface="Arial" charset="0"/>
              </a:rPr>
              <a:t>ơ</a:t>
            </a:r>
            <a:r>
              <a:rPr lang="en-US" sz="2200">
                <a:solidFill>
                  <a:srgbClr val="FFFF99"/>
                </a:solidFill>
                <a:latin typeface="Arial" charset="0"/>
              </a:rPr>
              <a:t>i </a:t>
            </a:r>
            <a:r>
              <a:rPr lang="vi-VN" sz="2200">
                <a:solidFill>
                  <a:srgbClr val="FFFF99"/>
                </a:solidFill>
                <a:latin typeface="Arial" charset="0"/>
              </a:rPr>
              <a:t>đ</a:t>
            </a:r>
            <a:r>
              <a:rPr lang="en-US" sz="2200">
                <a:solidFill>
                  <a:srgbClr val="FFFF99"/>
                </a:solidFill>
                <a:latin typeface="Arial" charset="0"/>
              </a:rPr>
              <a:t>ùa gần hồ ao, sông, suối. Giếng n</a:t>
            </a:r>
            <a:r>
              <a:rPr lang="vi-VN" sz="2200">
                <a:solidFill>
                  <a:srgbClr val="FFFF99"/>
                </a:solidFill>
                <a:latin typeface="Arial" charset="0"/>
              </a:rPr>
              <a:t>ư</a:t>
            </a:r>
            <a:r>
              <a:rPr lang="en-US" sz="2200">
                <a:solidFill>
                  <a:srgbClr val="FFFF99"/>
                </a:solidFill>
                <a:latin typeface="Arial" charset="0"/>
              </a:rPr>
              <a:t>ớc phải </a:t>
            </a:r>
            <a:r>
              <a:rPr lang="vi-VN" sz="2200">
                <a:solidFill>
                  <a:srgbClr val="FFFF99"/>
                </a:solidFill>
                <a:latin typeface="Arial" charset="0"/>
              </a:rPr>
              <a:t>đư</a:t>
            </a:r>
            <a:r>
              <a:rPr lang="en-US" sz="2200">
                <a:solidFill>
                  <a:srgbClr val="FFFF99"/>
                </a:solidFill>
                <a:latin typeface="Arial" charset="0"/>
              </a:rPr>
              <a:t>ợc xây thành cao, có nắp </a:t>
            </a:r>
            <a:r>
              <a:rPr lang="vi-VN" sz="2200">
                <a:solidFill>
                  <a:srgbClr val="FFFF99"/>
                </a:solidFill>
                <a:latin typeface="Arial" charset="0"/>
              </a:rPr>
              <a:t>đ</a:t>
            </a:r>
            <a:r>
              <a:rPr lang="en-US" sz="2200">
                <a:solidFill>
                  <a:srgbClr val="FFFF99"/>
                </a:solidFill>
                <a:latin typeface="Arial" charset="0"/>
              </a:rPr>
              <a:t>ậy. Chum, vại, bể n</a:t>
            </a:r>
            <a:r>
              <a:rPr lang="vi-VN" sz="2200">
                <a:solidFill>
                  <a:srgbClr val="FFFF99"/>
                </a:solidFill>
                <a:latin typeface="Arial" charset="0"/>
              </a:rPr>
              <a:t>ư</a:t>
            </a:r>
            <a:r>
              <a:rPr lang="en-US" sz="2200">
                <a:solidFill>
                  <a:srgbClr val="FFFF99"/>
                </a:solidFill>
                <a:latin typeface="Arial" charset="0"/>
              </a:rPr>
              <a:t>ớc phải có nắp </a:t>
            </a:r>
            <a:r>
              <a:rPr lang="vi-VN" sz="2200">
                <a:solidFill>
                  <a:srgbClr val="FFFF99"/>
                </a:solidFill>
                <a:latin typeface="Arial" charset="0"/>
              </a:rPr>
              <a:t>đ</a:t>
            </a:r>
            <a:r>
              <a:rPr lang="en-US" sz="2200">
                <a:solidFill>
                  <a:srgbClr val="FFFF99"/>
                </a:solidFill>
                <a:latin typeface="Arial" charset="0"/>
              </a:rPr>
              <a:t>ậy.</a:t>
            </a:r>
          </a:p>
          <a:p>
            <a:pPr indent="468313" algn="just">
              <a:spcBef>
                <a:spcPct val="50000"/>
              </a:spcBef>
            </a:pPr>
            <a:r>
              <a:rPr lang="en-US" sz="2200">
                <a:solidFill>
                  <a:srgbClr val="FFFF99"/>
                </a:solidFill>
                <a:latin typeface="Arial" charset="0"/>
              </a:rPr>
              <a:t>Chấp hành tốt các quy </a:t>
            </a:r>
            <a:r>
              <a:rPr lang="vi-VN" sz="2200">
                <a:solidFill>
                  <a:srgbClr val="FFFF99"/>
                </a:solidFill>
                <a:latin typeface="Arial" charset="0"/>
              </a:rPr>
              <a:t>đ</a:t>
            </a:r>
            <a:r>
              <a:rPr lang="en-US" sz="2200">
                <a:solidFill>
                  <a:srgbClr val="FFFF99"/>
                </a:solidFill>
                <a:latin typeface="Arial" charset="0"/>
              </a:rPr>
              <a:t>ịnh về an toàn khi tham gia các ph</a:t>
            </a:r>
            <a:r>
              <a:rPr lang="vi-VN" sz="2200">
                <a:solidFill>
                  <a:srgbClr val="FFFF99"/>
                </a:solidFill>
                <a:latin typeface="Arial" charset="0"/>
              </a:rPr>
              <a:t>ươ</a:t>
            </a:r>
            <a:r>
              <a:rPr lang="en-US" sz="2200">
                <a:solidFill>
                  <a:srgbClr val="FFFF99"/>
                </a:solidFill>
                <a:latin typeface="Arial" charset="0"/>
              </a:rPr>
              <a:t>ng tiện giao thông </a:t>
            </a:r>
            <a:r>
              <a:rPr lang="vi-VN" sz="2200">
                <a:solidFill>
                  <a:srgbClr val="FFFF99"/>
                </a:solidFill>
                <a:latin typeface="Arial" charset="0"/>
              </a:rPr>
              <a:t>đư</a:t>
            </a:r>
            <a:r>
              <a:rPr lang="en-US" sz="2200">
                <a:solidFill>
                  <a:srgbClr val="FFFF99"/>
                </a:solidFill>
                <a:latin typeface="Arial" charset="0"/>
              </a:rPr>
              <a:t>ờng thuỷ. Tuyệt </a:t>
            </a:r>
            <a:r>
              <a:rPr lang="vi-VN" sz="2200">
                <a:solidFill>
                  <a:srgbClr val="FFFF99"/>
                </a:solidFill>
                <a:latin typeface="Arial" charset="0"/>
              </a:rPr>
              <a:t>đ</a:t>
            </a:r>
            <a:r>
              <a:rPr lang="en-US" sz="2200">
                <a:solidFill>
                  <a:srgbClr val="FFFF99"/>
                </a:solidFill>
                <a:latin typeface="Arial" charset="0"/>
              </a:rPr>
              <a:t>ối không lội qua suối khi trời m</a:t>
            </a:r>
            <a:r>
              <a:rPr lang="vi-VN" sz="2200">
                <a:solidFill>
                  <a:srgbClr val="FFFF99"/>
                </a:solidFill>
                <a:latin typeface="Arial" charset="0"/>
              </a:rPr>
              <a:t>ư</a:t>
            </a:r>
            <a:r>
              <a:rPr lang="en-US" sz="2200">
                <a:solidFill>
                  <a:srgbClr val="FFFF99"/>
                </a:solidFill>
                <a:latin typeface="Arial" charset="0"/>
              </a:rPr>
              <a:t>a lũ, dông bão.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3573463" y="609600"/>
            <a:ext cx="1725612" cy="25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>
                    <a:alpha val="50195"/>
                  </a:srgbClr>
                </a:solidFill>
                <a:latin typeface="Arial"/>
                <a:cs typeface="Arial"/>
              </a:rPr>
              <a:t>Khoa học</a:t>
            </a:r>
          </a:p>
        </p:txBody>
      </p:sp>
      <p:sp>
        <p:nvSpPr>
          <p:cNvPr id="5126" name="WordArt 6"/>
          <p:cNvSpPr>
            <a:spLocks noChangeArrowheads="1" noChangeShapeType="1" noTextEdit="1"/>
          </p:cNvSpPr>
          <p:nvPr/>
        </p:nvSpPr>
        <p:spPr bwMode="auto">
          <a:xfrm>
            <a:off x="2057400" y="990600"/>
            <a:ext cx="5105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latin typeface="Arial"/>
                <a:cs typeface="Arial"/>
              </a:rPr>
              <a:t>Bài 20: Nước có những tính chất gì ?</a:t>
            </a:r>
            <a:endParaRPr lang="en-US" sz="3600" b="1" kern="10">
              <a:ln w="12700">
                <a:solidFill>
                  <a:srgbClr val="FFFFFF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latin typeface="Arial"/>
              <a:cs typeface="Arial"/>
            </a:endParaRPr>
          </a:p>
        </p:txBody>
      </p:sp>
      <p:sp>
        <p:nvSpPr>
          <p:cNvPr id="5127" name="WordArt 7"/>
          <p:cNvSpPr>
            <a:spLocks noChangeArrowheads="1" noChangeShapeType="1" noTextEdit="1"/>
          </p:cNvSpPr>
          <p:nvPr/>
        </p:nvSpPr>
        <p:spPr bwMode="auto">
          <a:xfrm>
            <a:off x="685800" y="1828800"/>
            <a:ext cx="5867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99FF66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HOẠT ĐỘNG 1: Màu, mùi và vị của nước</a:t>
            </a:r>
            <a:endParaRPr lang="en-US" sz="3600" b="1" kern="10">
              <a:ln w="9525">
                <a:solidFill>
                  <a:srgbClr val="99FF66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457200" y="1752600"/>
            <a:ext cx="7391400" cy="6096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762000" y="48006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+ Ly nào </a:t>
            </a:r>
            <a:r>
              <a:rPr lang="vi-VN">
                <a:solidFill>
                  <a:schemeClr val="bg1"/>
                </a:solidFill>
                <a:latin typeface="Arial" charset="0"/>
              </a:rPr>
              <a:t>đ</a:t>
            </a:r>
            <a:r>
              <a:rPr lang="en-US">
                <a:solidFill>
                  <a:schemeClr val="bg1"/>
                </a:solidFill>
                <a:latin typeface="Arial" charset="0"/>
              </a:rPr>
              <a:t>ựng n</a:t>
            </a:r>
            <a:r>
              <a:rPr lang="vi-VN">
                <a:solidFill>
                  <a:schemeClr val="bg1"/>
                </a:solidFill>
                <a:latin typeface="Arial" charset="0"/>
              </a:rPr>
              <a:t>ư</a:t>
            </a:r>
            <a:r>
              <a:rPr lang="en-US">
                <a:solidFill>
                  <a:schemeClr val="bg1"/>
                </a:solidFill>
                <a:latin typeface="Arial" charset="0"/>
              </a:rPr>
              <a:t>ớc, ly nào </a:t>
            </a:r>
            <a:r>
              <a:rPr lang="vi-VN">
                <a:solidFill>
                  <a:schemeClr val="bg1"/>
                </a:solidFill>
                <a:latin typeface="Arial" charset="0"/>
              </a:rPr>
              <a:t>đ</a:t>
            </a:r>
            <a:r>
              <a:rPr lang="en-US">
                <a:solidFill>
                  <a:schemeClr val="bg1"/>
                </a:solidFill>
                <a:latin typeface="Arial" charset="0"/>
              </a:rPr>
              <a:t>ựng sữa ?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762000" y="54102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+ Làm thế nào em biết </a:t>
            </a:r>
            <a:r>
              <a:rPr lang="vi-VN">
                <a:solidFill>
                  <a:schemeClr val="bg1"/>
                </a:solidFill>
                <a:latin typeface="Arial" charset="0"/>
              </a:rPr>
              <a:t>đ</a:t>
            </a:r>
            <a:r>
              <a:rPr lang="en-US">
                <a:solidFill>
                  <a:schemeClr val="bg1"/>
                </a:solidFill>
                <a:latin typeface="Arial" charset="0"/>
              </a:rPr>
              <a:t>iều </a:t>
            </a:r>
            <a:r>
              <a:rPr lang="vi-VN">
                <a:solidFill>
                  <a:schemeClr val="bg1"/>
                </a:solidFill>
                <a:latin typeface="Arial" charset="0"/>
              </a:rPr>
              <a:t>đ</a:t>
            </a:r>
            <a:r>
              <a:rPr lang="en-US">
                <a:solidFill>
                  <a:schemeClr val="bg1"/>
                </a:solidFill>
                <a:latin typeface="Arial" charset="0"/>
              </a:rPr>
              <a:t>ó ?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762000" y="6096000"/>
            <a:ext cx="7467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+ Qua </a:t>
            </a:r>
            <a:r>
              <a:rPr lang="vi-VN">
                <a:solidFill>
                  <a:schemeClr val="bg1"/>
                </a:solidFill>
                <a:latin typeface="Arial" charset="0"/>
              </a:rPr>
              <a:t>đ</a:t>
            </a:r>
            <a:r>
              <a:rPr lang="en-US">
                <a:solidFill>
                  <a:schemeClr val="bg1"/>
                </a:solidFill>
                <a:latin typeface="Arial" charset="0"/>
              </a:rPr>
              <a:t>ó, em phát hiện ra tính chất gì của n</a:t>
            </a:r>
            <a:r>
              <a:rPr lang="vi-VN">
                <a:solidFill>
                  <a:schemeClr val="bg1"/>
                </a:solidFill>
                <a:latin typeface="Arial" charset="0"/>
              </a:rPr>
              <a:t>ư</a:t>
            </a:r>
            <a:r>
              <a:rPr lang="en-US">
                <a:solidFill>
                  <a:schemeClr val="bg1"/>
                </a:solidFill>
                <a:latin typeface="Arial" charset="0"/>
              </a:rPr>
              <a:t>ớc ?</a:t>
            </a:r>
          </a:p>
        </p:txBody>
      </p:sp>
      <p:sp>
        <p:nvSpPr>
          <p:cNvPr id="2" name="AutoShape 1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bevel">
            <a:avLst>
              <a:gd name="adj" fmla="val 833"/>
            </a:avLst>
          </a:prstGeom>
          <a:noFill/>
          <a:ln w="28575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3" name="Line 15"/>
          <p:cNvSpPr>
            <a:spLocks noChangeShapeType="1"/>
          </p:cNvSpPr>
          <p:nvPr/>
        </p:nvSpPr>
        <p:spPr bwMode="auto">
          <a:xfrm>
            <a:off x="3429000" y="1524000"/>
            <a:ext cx="2133600" cy="0"/>
          </a:xfrm>
          <a:prstGeom prst="line">
            <a:avLst/>
          </a:prstGeom>
          <a:noFill/>
          <a:ln w="38100" cmpd="dbl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136" name="Picture 16" descr="Thao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2543175"/>
            <a:ext cx="380047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5126" grpId="0" animBg="1"/>
      <p:bldP spid="5127" grpId="0" animBg="1"/>
      <p:bldP spid="5129" grpId="0" animBg="1"/>
      <p:bldP spid="5130" grpId="0"/>
      <p:bldP spid="5131" grpId="0"/>
      <p:bldP spid="51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6" name="AutoShape 12" descr="Parchment"/>
          <p:cNvSpPr>
            <a:spLocks noChangeArrowheads="1"/>
          </p:cNvSpPr>
          <p:nvPr/>
        </p:nvSpPr>
        <p:spPr bwMode="auto">
          <a:xfrm>
            <a:off x="533400" y="3124200"/>
            <a:ext cx="7924800" cy="2057400"/>
          </a:xfrm>
          <a:prstGeom prst="wedgeRoundRectCallout">
            <a:avLst>
              <a:gd name="adj1" fmla="val -1921"/>
              <a:gd name="adj2" fmla="val -81403"/>
              <a:gd name="adj3" fmla="val 1666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>
            <a:flatTx/>
          </a:bodyPr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6147" name="WordArt 3"/>
          <p:cNvSpPr>
            <a:spLocks noChangeArrowheads="1" noChangeShapeType="1" noTextEdit="1"/>
          </p:cNvSpPr>
          <p:nvPr/>
        </p:nvSpPr>
        <p:spPr bwMode="auto">
          <a:xfrm>
            <a:off x="3573463" y="609600"/>
            <a:ext cx="1725612" cy="25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>
                    <a:alpha val="50195"/>
                  </a:srgbClr>
                </a:solidFill>
                <a:latin typeface="Arial"/>
                <a:cs typeface="Arial"/>
              </a:rPr>
              <a:t>Khoa học</a:t>
            </a:r>
          </a:p>
        </p:txBody>
      </p:sp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2057400" y="990600"/>
            <a:ext cx="5105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latin typeface="Arial"/>
                <a:cs typeface="Arial"/>
              </a:rPr>
              <a:t>Bài 20: Nước có những tính chất gì ?</a:t>
            </a:r>
            <a:endParaRPr lang="en-US" sz="3600" b="1" kern="10">
              <a:ln w="12700">
                <a:solidFill>
                  <a:srgbClr val="FFFFFF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latin typeface="Arial"/>
              <a:cs typeface="Arial"/>
            </a:endParaRPr>
          </a:p>
        </p:txBody>
      </p:sp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685800" y="1828800"/>
            <a:ext cx="5867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99FF66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HOẠT ĐỘNG 1: Màu, mùi và vị của nước</a:t>
            </a:r>
            <a:endParaRPr lang="en-US" sz="3600" b="1" kern="10">
              <a:ln w="9525">
                <a:solidFill>
                  <a:srgbClr val="99FF66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457200" y="1752600"/>
            <a:ext cx="7391400" cy="6096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838200" y="3505200"/>
            <a:ext cx="7391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  <a:latin typeface="Arial" charset="0"/>
              </a:rPr>
              <a:t>N</a:t>
            </a:r>
            <a:r>
              <a:rPr lang="vi-VN" sz="3600">
                <a:solidFill>
                  <a:srgbClr val="FF0000"/>
                </a:solidFill>
                <a:latin typeface="Arial" charset="0"/>
              </a:rPr>
              <a:t>ư</a:t>
            </a:r>
            <a:r>
              <a:rPr lang="en-US" sz="3600">
                <a:solidFill>
                  <a:srgbClr val="FF0000"/>
                </a:solidFill>
                <a:latin typeface="Arial" charset="0"/>
              </a:rPr>
              <a:t>ớc là một chất lỏng trong suốt, không màu, không mùi, không vị.</a:t>
            </a:r>
          </a:p>
        </p:txBody>
      </p:sp>
      <p:sp>
        <p:nvSpPr>
          <p:cNvPr id="6152" name="AutoShape 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bevel">
            <a:avLst>
              <a:gd name="adj" fmla="val 833"/>
            </a:avLst>
          </a:prstGeom>
          <a:noFill/>
          <a:ln w="28575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6153" name="Line 11"/>
          <p:cNvSpPr>
            <a:spLocks noChangeShapeType="1"/>
          </p:cNvSpPr>
          <p:nvPr/>
        </p:nvSpPr>
        <p:spPr bwMode="auto">
          <a:xfrm>
            <a:off x="3429000" y="1524000"/>
            <a:ext cx="2133600" cy="0"/>
          </a:xfrm>
          <a:prstGeom prst="line">
            <a:avLst/>
          </a:prstGeom>
          <a:noFill/>
          <a:ln w="38100" cmpd="dbl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6" grpId="0" animBg="1"/>
      <p:bldP spid="61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3"/>
          <p:cNvSpPr>
            <a:spLocks noChangeArrowheads="1" noChangeShapeType="1" noTextEdit="1"/>
          </p:cNvSpPr>
          <p:nvPr/>
        </p:nvSpPr>
        <p:spPr bwMode="auto">
          <a:xfrm>
            <a:off x="3573463" y="609600"/>
            <a:ext cx="1725612" cy="25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>
                    <a:alpha val="50195"/>
                  </a:srgbClr>
                </a:solidFill>
                <a:latin typeface="Arial"/>
                <a:cs typeface="Arial"/>
              </a:rPr>
              <a:t>Khoa học</a:t>
            </a:r>
          </a:p>
        </p:txBody>
      </p:sp>
      <p:sp>
        <p:nvSpPr>
          <p:cNvPr id="7171" name="WordArt 4"/>
          <p:cNvSpPr>
            <a:spLocks noChangeArrowheads="1" noChangeShapeType="1" noTextEdit="1"/>
          </p:cNvSpPr>
          <p:nvPr/>
        </p:nvSpPr>
        <p:spPr bwMode="auto">
          <a:xfrm>
            <a:off x="2057400" y="990600"/>
            <a:ext cx="5105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latin typeface="Arial"/>
                <a:cs typeface="Arial"/>
              </a:rPr>
              <a:t>Bài 20: Nước có những tính chất gì ?</a:t>
            </a:r>
            <a:endParaRPr lang="en-US" sz="3600" b="1" kern="10">
              <a:ln w="12700">
                <a:solidFill>
                  <a:srgbClr val="FFFFFF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latin typeface="Arial"/>
              <a:cs typeface="Arial"/>
            </a:endParaRPr>
          </a:p>
        </p:txBody>
      </p:sp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685800" y="1752600"/>
            <a:ext cx="7086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HOẠT ĐỘNG 2: Hình dạng của nước và nước chảy như thế nào ?</a:t>
            </a:r>
            <a:endParaRPr lang="en-US" sz="3600" b="1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457200" y="1752600"/>
            <a:ext cx="7543800" cy="609600"/>
          </a:xfrm>
          <a:prstGeom prst="rect">
            <a:avLst/>
          </a:prstGeom>
          <a:noFill/>
          <a:ln w="19050">
            <a:solidFill>
              <a:srgbClr val="99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990600" y="29718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1. N</a:t>
            </a:r>
            <a:r>
              <a:rPr lang="vi-VN">
                <a:solidFill>
                  <a:schemeClr val="bg1"/>
                </a:solidFill>
                <a:latin typeface="Arial" charset="0"/>
              </a:rPr>
              <a:t>ư</a:t>
            </a:r>
            <a:r>
              <a:rPr lang="en-US">
                <a:solidFill>
                  <a:schemeClr val="bg1"/>
                </a:solidFill>
                <a:latin typeface="Arial" charset="0"/>
              </a:rPr>
              <a:t>ớc có hình dạng nhất </a:t>
            </a:r>
            <a:r>
              <a:rPr lang="vi-VN">
                <a:solidFill>
                  <a:schemeClr val="bg1"/>
                </a:solidFill>
                <a:latin typeface="Arial" charset="0"/>
              </a:rPr>
              <a:t>đ</a:t>
            </a:r>
            <a:r>
              <a:rPr lang="en-US">
                <a:solidFill>
                  <a:schemeClr val="bg1"/>
                </a:solidFill>
                <a:latin typeface="Arial" charset="0"/>
              </a:rPr>
              <a:t>ịnh không ?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990600" y="3657600"/>
            <a:ext cx="7772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2. Đổ n</a:t>
            </a:r>
            <a:r>
              <a:rPr lang="vi-VN">
                <a:solidFill>
                  <a:schemeClr val="bg1"/>
                </a:solidFill>
                <a:latin typeface="Arial" charset="0"/>
              </a:rPr>
              <a:t>ư</a:t>
            </a:r>
            <a:r>
              <a:rPr lang="en-US">
                <a:solidFill>
                  <a:schemeClr val="bg1"/>
                </a:solidFill>
                <a:latin typeface="Arial" charset="0"/>
              </a:rPr>
              <a:t>ớc lên mặt một tấm kính </a:t>
            </a:r>
            <a:r>
              <a:rPr lang="vi-VN">
                <a:solidFill>
                  <a:schemeClr val="bg1"/>
                </a:solidFill>
                <a:latin typeface="Arial" charset="0"/>
              </a:rPr>
              <a:t>đư</a:t>
            </a:r>
            <a:r>
              <a:rPr lang="en-US">
                <a:solidFill>
                  <a:schemeClr val="bg1"/>
                </a:solidFill>
                <a:latin typeface="Arial" charset="0"/>
              </a:rPr>
              <a:t>ợc </a:t>
            </a:r>
            <a:r>
              <a:rPr lang="vi-VN">
                <a:solidFill>
                  <a:schemeClr val="bg1"/>
                </a:solidFill>
                <a:latin typeface="Arial" charset="0"/>
              </a:rPr>
              <a:t>đ</a:t>
            </a:r>
            <a:r>
              <a:rPr lang="en-US">
                <a:solidFill>
                  <a:schemeClr val="bg1"/>
                </a:solidFill>
                <a:latin typeface="Arial" charset="0"/>
              </a:rPr>
              <a:t>ặt nghiêng trên một khay nằm ngang. Bạn có nhận xét gì ?</a:t>
            </a:r>
          </a:p>
        </p:txBody>
      </p:sp>
      <p:sp>
        <p:nvSpPr>
          <p:cNvPr id="2" name="AutoShape 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bevel">
            <a:avLst>
              <a:gd name="adj" fmla="val 833"/>
            </a:avLst>
          </a:prstGeom>
          <a:noFill/>
          <a:ln w="28575">
            <a:solidFill>
              <a:srgbClr val="99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7177" name="Line 11"/>
          <p:cNvSpPr>
            <a:spLocks noChangeShapeType="1"/>
          </p:cNvSpPr>
          <p:nvPr/>
        </p:nvSpPr>
        <p:spPr bwMode="auto">
          <a:xfrm>
            <a:off x="3429000" y="1524000"/>
            <a:ext cx="2133600" cy="0"/>
          </a:xfrm>
          <a:prstGeom prst="line">
            <a:avLst/>
          </a:prstGeom>
          <a:noFill/>
          <a:ln w="38100" cmpd="dbl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0" name="WordArt 12"/>
          <p:cNvSpPr>
            <a:spLocks noChangeArrowheads="1" noChangeShapeType="1" noTextEdit="1"/>
          </p:cNvSpPr>
          <p:nvPr/>
        </p:nvSpPr>
        <p:spPr bwMode="auto">
          <a:xfrm>
            <a:off x="228600" y="2932113"/>
            <a:ext cx="495300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Arial"/>
                <a:cs typeface="Arial"/>
              </a:rPr>
              <a:t>?</a:t>
            </a:r>
          </a:p>
        </p:txBody>
      </p:sp>
      <p:pic>
        <p:nvPicPr>
          <p:cNvPr id="7181" name="Picture 13" descr="Thao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4648200"/>
            <a:ext cx="23622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4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  <p:bldP spid="7174" grpId="0" animBg="1"/>
      <p:bldP spid="7175" grpId="0"/>
      <p:bldP spid="7176" grpId="0"/>
      <p:bldP spid="718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7" name="AutoShape 15"/>
          <p:cNvSpPr>
            <a:spLocks noChangeArrowheads="1"/>
          </p:cNvSpPr>
          <p:nvPr/>
        </p:nvSpPr>
        <p:spPr bwMode="auto">
          <a:xfrm>
            <a:off x="533400" y="4800600"/>
            <a:ext cx="5334000" cy="1981200"/>
          </a:xfrm>
          <a:prstGeom prst="wedgeEllipseCallout">
            <a:avLst>
              <a:gd name="adj1" fmla="val 26787"/>
              <a:gd name="adj2" fmla="val -67227"/>
            </a:avLst>
          </a:prstGeom>
          <a:solidFill>
            <a:srgbClr val="FF99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8206" name="AutoShape 14"/>
          <p:cNvSpPr>
            <a:spLocks noChangeArrowheads="1"/>
          </p:cNvSpPr>
          <p:nvPr/>
        </p:nvSpPr>
        <p:spPr bwMode="auto">
          <a:xfrm>
            <a:off x="685800" y="2743200"/>
            <a:ext cx="7772400" cy="1828800"/>
          </a:xfrm>
          <a:prstGeom prst="flowChartDocumen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8196" name="WordArt 3"/>
          <p:cNvSpPr>
            <a:spLocks noChangeArrowheads="1" noChangeShapeType="1" noTextEdit="1"/>
          </p:cNvSpPr>
          <p:nvPr/>
        </p:nvSpPr>
        <p:spPr bwMode="auto">
          <a:xfrm>
            <a:off x="3573463" y="609600"/>
            <a:ext cx="1725612" cy="25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>
                    <a:alpha val="50195"/>
                  </a:srgbClr>
                </a:solidFill>
                <a:latin typeface="Arial"/>
                <a:cs typeface="Arial"/>
              </a:rPr>
              <a:t>Khoa học</a:t>
            </a:r>
          </a:p>
        </p:txBody>
      </p:sp>
      <p:sp>
        <p:nvSpPr>
          <p:cNvPr id="8197" name="WordArt 4"/>
          <p:cNvSpPr>
            <a:spLocks noChangeArrowheads="1" noChangeShapeType="1" noTextEdit="1"/>
          </p:cNvSpPr>
          <p:nvPr/>
        </p:nvSpPr>
        <p:spPr bwMode="auto">
          <a:xfrm>
            <a:off x="2057400" y="990600"/>
            <a:ext cx="5105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latin typeface="Arial"/>
                <a:cs typeface="Arial"/>
              </a:rPr>
              <a:t>Bài 20: Nước có những tính chất gì ?</a:t>
            </a:r>
            <a:endParaRPr lang="en-US" sz="3600" b="1" kern="10">
              <a:ln w="12700">
                <a:solidFill>
                  <a:srgbClr val="FFFFFF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latin typeface="Arial"/>
              <a:cs typeface="Arial"/>
            </a:endParaRPr>
          </a:p>
        </p:txBody>
      </p:sp>
      <p:sp>
        <p:nvSpPr>
          <p:cNvPr id="8198" name="WordArt 5"/>
          <p:cNvSpPr>
            <a:spLocks noChangeArrowheads="1" noChangeShapeType="1" noTextEdit="1"/>
          </p:cNvSpPr>
          <p:nvPr/>
        </p:nvSpPr>
        <p:spPr bwMode="auto">
          <a:xfrm>
            <a:off x="685800" y="1752600"/>
            <a:ext cx="7086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HOẠT ĐỘNG 2: Hình dạng của nước và nước chảy như thế nào ?</a:t>
            </a:r>
            <a:endParaRPr lang="en-US" sz="3600" b="1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8199" name="Rectangle 6"/>
          <p:cNvSpPr>
            <a:spLocks noChangeArrowheads="1"/>
          </p:cNvSpPr>
          <p:nvPr/>
        </p:nvSpPr>
        <p:spPr bwMode="auto">
          <a:xfrm>
            <a:off x="457200" y="1752600"/>
            <a:ext cx="7543800" cy="609600"/>
          </a:xfrm>
          <a:prstGeom prst="rect">
            <a:avLst/>
          </a:prstGeom>
          <a:noFill/>
          <a:ln w="19050">
            <a:solidFill>
              <a:srgbClr val="99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990600" y="2819400"/>
            <a:ext cx="7239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indent="457200" algn="just">
              <a:spcBef>
                <a:spcPct val="50000"/>
              </a:spcBef>
            </a:pPr>
            <a:r>
              <a:rPr lang="en-US" sz="2800">
                <a:solidFill>
                  <a:srgbClr val="FF3300"/>
                </a:solidFill>
                <a:latin typeface="Arial" charset="0"/>
              </a:rPr>
              <a:t>N</a:t>
            </a:r>
            <a:r>
              <a:rPr lang="vi-VN" sz="2800">
                <a:solidFill>
                  <a:srgbClr val="FF3300"/>
                </a:solidFill>
                <a:latin typeface="Arial" charset="0"/>
              </a:rPr>
              <a:t>ư</a:t>
            </a:r>
            <a:r>
              <a:rPr lang="en-US" sz="2800">
                <a:solidFill>
                  <a:srgbClr val="FF3300"/>
                </a:solidFill>
                <a:latin typeface="Arial" charset="0"/>
              </a:rPr>
              <a:t>ớc không có hình dạng nhất </a:t>
            </a:r>
            <a:r>
              <a:rPr lang="vi-VN" sz="2800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sz="2800">
                <a:solidFill>
                  <a:srgbClr val="FF3300"/>
                </a:solidFill>
                <a:latin typeface="Arial" charset="0"/>
              </a:rPr>
              <a:t>ịnh, nó có thể chảy tràn ra khắp mọi phía, chảy từ trên cao xuống d</a:t>
            </a:r>
            <a:r>
              <a:rPr lang="vi-VN" sz="2800">
                <a:solidFill>
                  <a:srgbClr val="FF3300"/>
                </a:solidFill>
                <a:latin typeface="Arial" charset="0"/>
              </a:rPr>
              <a:t>ư</a:t>
            </a:r>
            <a:r>
              <a:rPr lang="en-US" sz="2800">
                <a:solidFill>
                  <a:srgbClr val="FF3300"/>
                </a:solidFill>
                <a:latin typeface="Arial" charset="0"/>
              </a:rPr>
              <a:t>ới.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1066800" y="5257800"/>
            <a:ext cx="4191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Arial" charset="0"/>
              </a:rPr>
              <a:t>Ng</a:t>
            </a:r>
            <a:r>
              <a:rPr lang="vi-VN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>
                <a:solidFill>
                  <a:srgbClr val="0000FF"/>
                </a:solidFill>
                <a:latin typeface="Arial" charset="0"/>
              </a:rPr>
              <a:t>ời ta áp dụng tính chất này của n</a:t>
            </a:r>
            <a:r>
              <a:rPr lang="vi-VN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>
                <a:solidFill>
                  <a:srgbClr val="0000FF"/>
                </a:solidFill>
                <a:latin typeface="Arial" charset="0"/>
              </a:rPr>
              <a:t>ớc </a:t>
            </a:r>
            <a:r>
              <a:rPr lang="vi-VN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>
                <a:solidFill>
                  <a:srgbClr val="0000FF"/>
                </a:solidFill>
                <a:latin typeface="Arial" charset="0"/>
              </a:rPr>
              <a:t>ể làm gì ?</a:t>
            </a:r>
          </a:p>
        </p:txBody>
      </p:sp>
      <p:sp>
        <p:nvSpPr>
          <p:cNvPr id="8202" name="AutoShape 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bevel">
            <a:avLst>
              <a:gd name="adj" fmla="val 833"/>
            </a:avLst>
          </a:prstGeom>
          <a:noFill/>
          <a:ln w="28575">
            <a:solidFill>
              <a:srgbClr val="99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8203" name="Line 10"/>
          <p:cNvSpPr>
            <a:spLocks noChangeShapeType="1"/>
          </p:cNvSpPr>
          <p:nvPr/>
        </p:nvSpPr>
        <p:spPr bwMode="auto">
          <a:xfrm>
            <a:off x="3429000" y="1524000"/>
            <a:ext cx="2133600" cy="0"/>
          </a:xfrm>
          <a:prstGeom prst="line">
            <a:avLst/>
          </a:prstGeom>
          <a:noFill/>
          <a:ln w="38100" cmpd="dbl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1219200" y="5181600"/>
            <a:ext cx="4191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>
                <a:solidFill>
                  <a:srgbClr val="660066"/>
                </a:solidFill>
                <a:latin typeface="Arial" charset="0"/>
              </a:rPr>
              <a:t>Lợp mái nhà, lát sân, </a:t>
            </a:r>
            <a:r>
              <a:rPr lang="vi-VN">
                <a:solidFill>
                  <a:srgbClr val="660066"/>
                </a:solidFill>
                <a:latin typeface="Arial" charset="0"/>
              </a:rPr>
              <a:t>đ</a:t>
            </a:r>
            <a:r>
              <a:rPr lang="en-US">
                <a:solidFill>
                  <a:srgbClr val="660066"/>
                </a:solidFill>
                <a:latin typeface="Arial" charset="0"/>
              </a:rPr>
              <a:t>ặt máng n</a:t>
            </a:r>
            <a:r>
              <a:rPr lang="vi-VN">
                <a:solidFill>
                  <a:srgbClr val="660066"/>
                </a:solidFill>
                <a:latin typeface="Arial" charset="0"/>
              </a:rPr>
              <a:t>ư</a:t>
            </a:r>
            <a:r>
              <a:rPr lang="en-US">
                <a:solidFill>
                  <a:srgbClr val="660066"/>
                </a:solidFill>
                <a:latin typeface="Arial" charset="0"/>
              </a:rPr>
              <a:t>ớc,… tất cả </a:t>
            </a:r>
            <a:r>
              <a:rPr lang="vi-VN">
                <a:solidFill>
                  <a:srgbClr val="660066"/>
                </a:solidFill>
                <a:latin typeface="Arial" charset="0"/>
              </a:rPr>
              <a:t>đ</a:t>
            </a:r>
            <a:r>
              <a:rPr lang="en-US">
                <a:solidFill>
                  <a:srgbClr val="660066"/>
                </a:solidFill>
                <a:latin typeface="Arial" charset="0"/>
              </a:rPr>
              <a:t>ều làm dốc </a:t>
            </a:r>
            <a:r>
              <a:rPr lang="vi-VN">
                <a:solidFill>
                  <a:srgbClr val="660066"/>
                </a:solidFill>
                <a:latin typeface="Arial" charset="0"/>
              </a:rPr>
              <a:t>đ</a:t>
            </a:r>
            <a:r>
              <a:rPr lang="en-US">
                <a:solidFill>
                  <a:srgbClr val="660066"/>
                </a:solidFill>
                <a:latin typeface="Arial" charset="0"/>
              </a:rPr>
              <a:t>ể n</a:t>
            </a:r>
            <a:r>
              <a:rPr lang="vi-VN">
                <a:solidFill>
                  <a:srgbClr val="660066"/>
                </a:solidFill>
                <a:latin typeface="Arial" charset="0"/>
              </a:rPr>
              <a:t>ư</a:t>
            </a:r>
            <a:r>
              <a:rPr lang="en-US">
                <a:solidFill>
                  <a:srgbClr val="660066"/>
                </a:solidFill>
                <a:latin typeface="Arial" charset="0"/>
              </a:rPr>
              <a:t>ớc chảy nhanh.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7" grpId="0" animBg="1"/>
      <p:bldP spid="8206" grpId="0" animBg="1"/>
      <p:bldP spid="2" grpId="0"/>
      <p:bldP spid="8200" grpId="0"/>
      <p:bldP spid="8200" grpId="1"/>
      <p:bldP spid="820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5"/>
          <p:cNvSpPr>
            <a:spLocks noChangeArrowheads="1" noChangeShapeType="1" noTextEdit="1"/>
          </p:cNvSpPr>
          <p:nvPr/>
        </p:nvSpPr>
        <p:spPr bwMode="auto">
          <a:xfrm>
            <a:off x="3573463" y="609600"/>
            <a:ext cx="1725612" cy="25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>
                    <a:alpha val="50195"/>
                  </a:srgbClr>
                </a:solidFill>
                <a:latin typeface="Arial"/>
                <a:cs typeface="Arial"/>
              </a:rPr>
              <a:t>Khoa học</a:t>
            </a:r>
          </a:p>
        </p:txBody>
      </p:sp>
      <p:sp>
        <p:nvSpPr>
          <p:cNvPr id="9219" name="WordArt 6"/>
          <p:cNvSpPr>
            <a:spLocks noChangeArrowheads="1" noChangeShapeType="1" noTextEdit="1"/>
          </p:cNvSpPr>
          <p:nvPr/>
        </p:nvSpPr>
        <p:spPr bwMode="auto">
          <a:xfrm>
            <a:off x="2057400" y="990600"/>
            <a:ext cx="5105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latin typeface="Arial"/>
                <a:cs typeface="Arial"/>
              </a:rPr>
              <a:t>Bài 20: Nước có những tính chất gì ?</a:t>
            </a:r>
            <a:endParaRPr lang="en-US" sz="3600" b="1" kern="10">
              <a:ln w="12700">
                <a:solidFill>
                  <a:srgbClr val="FFFFFF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latin typeface="Arial"/>
              <a:cs typeface="Arial"/>
            </a:endParaRPr>
          </a:p>
        </p:txBody>
      </p:sp>
      <p:sp>
        <p:nvSpPr>
          <p:cNvPr id="9223" name="WordArt 7"/>
          <p:cNvSpPr>
            <a:spLocks noChangeArrowheads="1" noChangeShapeType="1" noTextEdit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66FFFF"/>
                  </a:solidFill>
                  <a:round/>
                  <a:headEnd/>
                  <a:tailEnd/>
                </a:ln>
                <a:solidFill>
                  <a:srgbClr val="66FF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Nước thấm qua một số chất và hoà tan một số chất</a:t>
            </a:r>
            <a:endParaRPr lang="en-US" sz="3600" b="1" kern="10">
              <a:ln w="9525">
                <a:solidFill>
                  <a:srgbClr val="66FFFF"/>
                </a:solidFill>
                <a:round/>
                <a:headEnd/>
                <a:tailEnd/>
              </a:ln>
              <a:solidFill>
                <a:srgbClr val="66FF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457200" y="1752600"/>
            <a:ext cx="7543800" cy="6096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9222" name="AutoShap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bevel">
            <a:avLst>
              <a:gd name="adj" fmla="val 833"/>
            </a:avLst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" name="Line 12"/>
          <p:cNvSpPr>
            <a:spLocks noChangeShapeType="1"/>
          </p:cNvSpPr>
          <p:nvPr/>
        </p:nvSpPr>
        <p:spPr bwMode="auto">
          <a:xfrm>
            <a:off x="3429000" y="1524000"/>
            <a:ext cx="2133600" cy="0"/>
          </a:xfrm>
          <a:prstGeom prst="line">
            <a:avLst/>
          </a:prstGeom>
          <a:noFill/>
          <a:ln w="38100" cmpd="dbl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990600" y="2782888"/>
            <a:ext cx="77724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3. Đổ n</a:t>
            </a:r>
            <a:r>
              <a:rPr lang="vi-VN">
                <a:solidFill>
                  <a:schemeClr val="bg1"/>
                </a:solidFill>
                <a:latin typeface="Arial" charset="0"/>
              </a:rPr>
              <a:t>ư</a:t>
            </a:r>
            <a:r>
              <a:rPr lang="en-US">
                <a:solidFill>
                  <a:schemeClr val="bg1"/>
                </a:solidFill>
                <a:latin typeface="Arial" charset="0"/>
              </a:rPr>
              <a:t>ớc vào chiếc kh</a:t>
            </a:r>
            <a:r>
              <a:rPr lang="vi-VN">
                <a:solidFill>
                  <a:schemeClr val="bg1"/>
                </a:solidFill>
                <a:latin typeface="Arial" charset="0"/>
              </a:rPr>
              <a:t>ă</a:t>
            </a:r>
            <a:r>
              <a:rPr lang="en-US">
                <a:solidFill>
                  <a:schemeClr val="bg1"/>
                </a:solidFill>
                <a:latin typeface="Arial" charset="0"/>
              </a:rPr>
              <a:t>n bông </a:t>
            </a:r>
            <a:r>
              <a:rPr lang="vi-VN">
                <a:solidFill>
                  <a:schemeClr val="bg1"/>
                </a:solidFill>
                <a:latin typeface="Arial" charset="0"/>
              </a:rPr>
              <a:t>đư</a:t>
            </a:r>
            <a:r>
              <a:rPr lang="en-US">
                <a:solidFill>
                  <a:schemeClr val="bg1"/>
                </a:solidFill>
                <a:latin typeface="Arial" charset="0"/>
              </a:rPr>
              <a:t>ợc c</a:t>
            </a:r>
            <a:r>
              <a:rPr lang="vi-VN">
                <a:solidFill>
                  <a:schemeClr val="bg1"/>
                </a:solidFill>
                <a:latin typeface="Arial" charset="0"/>
              </a:rPr>
              <a:t>ă</a:t>
            </a:r>
            <a:r>
              <a:rPr lang="en-US">
                <a:solidFill>
                  <a:schemeClr val="bg1"/>
                </a:solidFill>
                <a:latin typeface="Arial" charset="0"/>
              </a:rPr>
              <a:t>ng phía trên khay và nhận xét.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990600" y="3789363"/>
            <a:ext cx="77724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4. Muối, </a:t>
            </a:r>
            <a:r>
              <a:rPr lang="vi-VN">
                <a:solidFill>
                  <a:schemeClr val="bg1"/>
                </a:solidFill>
                <a:latin typeface="Arial" charset="0"/>
              </a:rPr>
              <a:t>đư</a:t>
            </a:r>
            <a:r>
              <a:rPr lang="en-US">
                <a:solidFill>
                  <a:schemeClr val="bg1"/>
                </a:solidFill>
                <a:latin typeface="Arial" charset="0"/>
              </a:rPr>
              <a:t>ờng và cát, chất nào tan, chất nào không tan trong n</a:t>
            </a:r>
            <a:r>
              <a:rPr lang="vi-VN">
                <a:solidFill>
                  <a:schemeClr val="bg1"/>
                </a:solidFill>
                <a:latin typeface="Arial" charset="0"/>
              </a:rPr>
              <a:t>ư</a:t>
            </a:r>
            <a:r>
              <a:rPr lang="en-US">
                <a:solidFill>
                  <a:schemeClr val="bg1"/>
                </a:solidFill>
                <a:latin typeface="Arial" charset="0"/>
              </a:rPr>
              <a:t>ớc ?</a:t>
            </a:r>
          </a:p>
        </p:txBody>
      </p:sp>
      <p:sp>
        <p:nvSpPr>
          <p:cNvPr id="9232" name="WordArt 16"/>
          <p:cNvSpPr>
            <a:spLocks noChangeArrowheads="1" noChangeShapeType="1" noTextEdit="1"/>
          </p:cNvSpPr>
          <p:nvPr/>
        </p:nvSpPr>
        <p:spPr bwMode="auto">
          <a:xfrm>
            <a:off x="228600" y="2743200"/>
            <a:ext cx="495300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Arial"/>
                <a:cs typeface="Arial"/>
              </a:rPr>
              <a:t>?</a:t>
            </a:r>
          </a:p>
        </p:txBody>
      </p:sp>
      <p:pic>
        <p:nvPicPr>
          <p:cNvPr id="9234" name="Picture 18" descr="Thao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4724400"/>
            <a:ext cx="437197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2" dur="2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animBg="1"/>
      <p:bldP spid="9230" grpId="0"/>
      <p:bldP spid="9231" grpId="0"/>
      <p:bldP spid="92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4" name="AutoShape 14"/>
          <p:cNvSpPr>
            <a:spLocks noChangeArrowheads="1"/>
          </p:cNvSpPr>
          <p:nvPr/>
        </p:nvSpPr>
        <p:spPr bwMode="auto">
          <a:xfrm>
            <a:off x="762000" y="2590800"/>
            <a:ext cx="7620000" cy="2667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99"/>
              </a:gs>
              <a:gs pos="50000">
                <a:schemeClr val="bg1"/>
              </a:gs>
              <a:gs pos="100000">
                <a:srgbClr val="66FF99"/>
              </a:gs>
            </a:gsLst>
            <a:lin ang="5400000" scaled="1"/>
          </a:gradFill>
          <a:ln w="57150" cmpd="thinThick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10243" name="WordArt 3"/>
          <p:cNvSpPr>
            <a:spLocks noChangeArrowheads="1" noChangeShapeType="1" noTextEdit="1"/>
          </p:cNvSpPr>
          <p:nvPr/>
        </p:nvSpPr>
        <p:spPr bwMode="auto">
          <a:xfrm>
            <a:off x="3573463" y="609600"/>
            <a:ext cx="1725612" cy="25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>
                    <a:alpha val="50195"/>
                  </a:srgbClr>
                </a:solidFill>
                <a:latin typeface="Arial"/>
                <a:cs typeface="Arial"/>
              </a:rPr>
              <a:t>Khoa học</a:t>
            </a:r>
          </a:p>
        </p:txBody>
      </p:sp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2057400" y="990600"/>
            <a:ext cx="5105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latin typeface="Arial"/>
                <a:cs typeface="Arial"/>
              </a:rPr>
              <a:t>Bài 20: Nước có những tính chất gì ?</a:t>
            </a:r>
            <a:endParaRPr lang="en-US" sz="3600" b="1" kern="10">
              <a:ln w="12700">
                <a:solidFill>
                  <a:srgbClr val="FFFFFF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latin typeface="Arial"/>
              <a:cs typeface="Arial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685800" y="1600200"/>
            <a:ext cx="3200400" cy="762000"/>
          </a:xfrm>
          <a:prstGeom prst="rect">
            <a:avLst/>
          </a:prstGeom>
          <a:solidFill>
            <a:srgbClr val="66FFFF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bevel">
            <a:avLst>
              <a:gd name="adj" fmla="val 833"/>
            </a:avLst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0247" name="Line 8"/>
          <p:cNvSpPr>
            <a:spLocks noChangeShapeType="1"/>
          </p:cNvSpPr>
          <p:nvPr/>
        </p:nvSpPr>
        <p:spPr bwMode="auto">
          <a:xfrm>
            <a:off x="3429000" y="1524000"/>
            <a:ext cx="2133600" cy="0"/>
          </a:xfrm>
          <a:prstGeom prst="line">
            <a:avLst/>
          </a:prstGeom>
          <a:noFill/>
          <a:ln w="38100" cmpd="dbl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990600" y="2782888"/>
            <a:ext cx="723900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indent="288925" algn="just">
              <a:spcBef>
                <a:spcPct val="50000"/>
              </a:spcBef>
            </a:pPr>
            <a:r>
              <a:rPr lang="en-US" sz="2800">
                <a:solidFill>
                  <a:srgbClr val="FF3300"/>
                </a:solidFill>
                <a:latin typeface="Arial" charset="0"/>
              </a:rPr>
              <a:t>N</a:t>
            </a:r>
            <a:r>
              <a:rPr lang="vi-VN" sz="2800">
                <a:solidFill>
                  <a:srgbClr val="FF3300"/>
                </a:solidFill>
                <a:latin typeface="Arial" charset="0"/>
              </a:rPr>
              <a:t>ư</a:t>
            </a:r>
            <a:r>
              <a:rPr lang="en-US" sz="2800">
                <a:solidFill>
                  <a:srgbClr val="FF3300"/>
                </a:solidFill>
                <a:latin typeface="Arial" charset="0"/>
              </a:rPr>
              <a:t>ớc là một chất lỏng trong suốt, không màu, không mùi, không vị, không có hình dạng nhất </a:t>
            </a:r>
            <a:r>
              <a:rPr lang="vi-VN" sz="2800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sz="2800">
                <a:solidFill>
                  <a:srgbClr val="FF3300"/>
                </a:solidFill>
                <a:latin typeface="Arial" charset="0"/>
              </a:rPr>
              <a:t>ịnh. N</a:t>
            </a:r>
            <a:r>
              <a:rPr lang="vi-VN" sz="2800">
                <a:solidFill>
                  <a:srgbClr val="FF3300"/>
                </a:solidFill>
                <a:latin typeface="Arial" charset="0"/>
              </a:rPr>
              <a:t>ư</a:t>
            </a:r>
            <a:r>
              <a:rPr lang="en-US" sz="2800">
                <a:solidFill>
                  <a:srgbClr val="FF3300"/>
                </a:solidFill>
                <a:latin typeface="Arial" charset="0"/>
              </a:rPr>
              <a:t>ớc chảy từ cao xuống thấp, lan ra khắp mọi phía, thấm qua một số vật và hoà tan </a:t>
            </a:r>
            <a:r>
              <a:rPr lang="vi-VN" sz="2800">
                <a:solidFill>
                  <a:srgbClr val="FF3300"/>
                </a:solidFill>
                <a:latin typeface="Arial" charset="0"/>
              </a:rPr>
              <a:t>đư</a:t>
            </a:r>
            <a:r>
              <a:rPr lang="en-US" sz="2800">
                <a:solidFill>
                  <a:srgbClr val="FF3300"/>
                </a:solidFill>
                <a:latin typeface="Arial" charset="0"/>
              </a:rPr>
              <a:t>ợc một số chất.</a:t>
            </a:r>
          </a:p>
        </p:txBody>
      </p:sp>
      <p:pic>
        <p:nvPicPr>
          <p:cNvPr id="10253" name="Picture 13" descr="CUNG CO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676400"/>
            <a:ext cx="28670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4" grpId="0" animBg="1"/>
      <p:bldP spid="10246" grpId="0" animBg="1"/>
      <p:bldP spid="1024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611</Words>
  <Application>Microsoft Office PowerPoint</Application>
  <PresentationFormat>On-screen Show (4:3)</PresentationFormat>
  <Paragraphs>47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VNI-Avo</vt:lpstr>
      <vt:lpstr>Arial</vt:lpstr>
      <vt:lpstr>Calibri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Dan do</vt:lpstr>
      <vt:lpstr>Ket thuc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Tien</dc:creator>
  <cp:lastModifiedBy>CSTeam</cp:lastModifiedBy>
  <cp:revision>15</cp:revision>
  <dcterms:created xsi:type="dcterms:W3CDTF">2000-04-23T07:41:54Z</dcterms:created>
  <dcterms:modified xsi:type="dcterms:W3CDTF">2016-06-30T01:08:31Z</dcterms:modified>
</cp:coreProperties>
</file>