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24" r:id="rId4"/>
    <p:sldMasterId id="2147483736" r:id="rId5"/>
    <p:sldMasterId id="2147483749" r:id="rId6"/>
    <p:sldMasterId id="2147483768" r:id="rId7"/>
    <p:sldMasterId id="2147483781" r:id="rId8"/>
    <p:sldMasterId id="2147483794" r:id="rId9"/>
    <p:sldMasterId id="2147483806" r:id="rId10"/>
    <p:sldMasterId id="2147483817" r:id="rId11"/>
    <p:sldMasterId id="2147483830" r:id="rId12"/>
  </p:sldMasterIdLst>
  <p:notesMasterIdLst>
    <p:notesMasterId r:id="rId48"/>
  </p:notesMasterIdLst>
  <p:sldIdLst>
    <p:sldId id="553" r:id="rId13"/>
    <p:sldId id="320" r:id="rId14"/>
    <p:sldId id="497" r:id="rId15"/>
    <p:sldId id="467" r:id="rId16"/>
    <p:sldId id="474" r:id="rId17"/>
    <p:sldId id="530" r:id="rId18"/>
    <p:sldId id="509" r:id="rId19"/>
    <p:sldId id="511" r:id="rId20"/>
    <p:sldId id="542" r:id="rId21"/>
    <p:sldId id="543" r:id="rId22"/>
    <p:sldId id="544" r:id="rId23"/>
    <p:sldId id="546" r:id="rId24"/>
    <p:sldId id="549" r:id="rId25"/>
    <p:sldId id="548" r:id="rId26"/>
    <p:sldId id="550" r:id="rId27"/>
    <p:sldId id="551" r:id="rId28"/>
    <p:sldId id="554" r:id="rId29"/>
    <p:sldId id="556" r:id="rId30"/>
    <p:sldId id="558" r:id="rId31"/>
    <p:sldId id="559" r:id="rId32"/>
    <p:sldId id="561" r:id="rId33"/>
    <p:sldId id="482" r:id="rId34"/>
    <p:sldId id="562" r:id="rId35"/>
    <p:sldId id="563" r:id="rId36"/>
    <p:sldId id="538" r:id="rId37"/>
    <p:sldId id="539" r:id="rId38"/>
    <p:sldId id="535" r:id="rId39"/>
    <p:sldId id="536" r:id="rId40"/>
    <p:sldId id="537" r:id="rId41"/>
    <p:sldId id="564" r:id="rId42"/>
    <p:sldId id="565" r:id="rId43"/>
    <p:sldId id="567" r:id="rId44"/>
    <p:sldId id="566" r:id="rId45"/>
    <p:sldId id="568" r:id="rId46"/>
    <p:sldId id="47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2" autoAdjust="0"/>
    <p:restoredTop sz="94660"/>
  </p:normalViewPr>
  <p:slideViewPr>
    <p:cSldViewPr snapToGrid="0">
      <p:cViewPr varScale="1">
        <p:scale>
          <a:sx n="52" d="100"/>
          <a:sy n="52" d="100"/>
        </p:scale>
        <p:origin x="138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9F2-9BAD-41EA-B122-B2906DF9B05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62E-C67A-4741-BCC4-CC8664742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2119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489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44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6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43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03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860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7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80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227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419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81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785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301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43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311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780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6140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56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01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019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2655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9156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0138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8524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5440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4979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1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6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4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68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6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6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3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6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6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6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1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045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3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3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6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1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4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2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9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0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11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2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04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6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2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16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0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6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2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5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38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0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4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13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7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6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4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8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7/18/2021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3795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82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134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5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45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240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95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79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2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7/18/2021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9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046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4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823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4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96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97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4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25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7/18/2021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8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0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287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89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2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545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0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7/18/2021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93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50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263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5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945000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93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234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5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93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1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1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57165" y="161893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63731" y="4894257"/>
            <a:ext cx="2008505" cy="52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1865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............</a:t>
            </a:r>
            <a:endParaRPr lang="en-US" sz="1465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8086" y="2032944"/>
            <a:ext cx="6184028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EM ĐẾN VỚI TIẾT TIẾNG VI</a:t>
            </a:r>
            <a:r>
              <a:rPr lang="en-US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 </a:t>
            </a:r>
            <a:endParaRPr lang="en-US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104297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ACC1CF-F35B-4AF6-8B21-4C12D26D8DA8}"/>
              </a:ext>
            </a:extLst>
          </p:cNvPr>
          <p:cNvSpPr txBox="1"/>
          <p:nvPr/>
        </p:nvSpPr>
        <p:spPr>
          <a:xfrm>
            <a:off x="251012" y="2496920"/>
            <a:ext cx="11940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in-tơ-nét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cũng có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nhìn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chuyện với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mình,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đang ở cách nhau rất xa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4498316" y="26895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176917" y="266678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3035624" y="405362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2918961" y="405362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xmlns="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131005" y="342899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10375358" y="265529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087638" y="334545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1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772"/>
          <p:cNvSpPr txBox="1"/>
          <p:nvPr/>
        </p:nvSpPr>
        <p:spPr>
          <a:xfrm>
            <a:off x="717177" y="770960"/>
            <a:ext cx="9260032" cy="12890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vi-VN" sz="5400" b="1" dirty="0">
                <a:solidFill>
                  <a:srgbClr val="B2277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ngữ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In-tơ-nét: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mạng kết nối các máy tính trên toàn thế </a:t>
            </a:r>
            <a:r>
              <a:rPr lang="vi-VN" sz="54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</a:t>
            </a:r>
            <a:r>
              <a:rPr lang="en-US" sz="5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54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32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Huấn luyện: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giảng dạy và hướng dẫn luyện tập.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79FD58D-508A-4826-B2C0-197137178828}"/>
              </a:ext>
            </a:extLst>
          </p:cNvPr>
          <p:cNvSpPr/>
          <p:nvPr/>
        </p:nvSpPr>
        <p:spPr>
          <a:xfrm>
            <a:off x="3876675" y="14468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018A257-072D-4267-A2BD-5A17B774D2B6}"/>
              </a:ext>
            </a:extLst>
          </p:cNvPr>
          <p:cNvGrpSpPr/>
          <p:nvPr/>
        </p:nvGrpSpPr>
        <p:grpSpPr>
          <a:xfrm>
            <a:off x="975552" y="1076240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xmlns="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người ta đã gửi thư 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nh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nào?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553256-BEA3-4316-8FC3-F6472B9604FB}"/>
              </a:ext>
            </a:extLst>
          </p:cNvPr>
          <p:cNvSpPr txBox="1"/>
          <p:nvPr/>
        </p:nvSpPr>
        <p:spPr>
          <a:xfrm>
            <a:off x="1617280" y="5262785"/>
            <a:ext cx="4207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huấn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306945-6CD5-49A3-86EF-844356C7820A}"/>
              </a:ext>
            </a:extLst>
          </p:cNvPr>
          <p:cNvSpPr txBox="1"/>
          <p:nvPr/>
        </p:nvSpPr>
        <p:spPr>
          <a:xfrm>
            <a:off x="5990258" y="5016564"/>
            <a:ext cx="6201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 thư vào trong 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sóng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biển,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168" y="2516614"/>
            <a:ext cx="3299012" cy="2409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014" y="2516614"/>
            <a:ext cx="2326036" cy="2596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140" y="1867223"/>
            <a:ext cx="2840982" cy="28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63B6F-FE68-42C6-84A9-CF98FA406047}"/>
              </a:ext>
            </a:extLst>
          </p:cNvPr>
          <p:cNvSpPr txBox="1"/>
          <p:nvPr/>
        </p:nvSpPr>
        <p:spPr>
          <a:xfrm>
            <a:off x="1676431" y="1677152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2. </a:t>
            </a:r>
            <a:r>
              <a:rPr lang="vi-VN" sz="3200" dirty="0" smtClean="0">
                <a:solidFill>
                  <a:srgbClr val="FF0000"/>
                </a:solidFill>
              </a:rPr>
              <a:t>Vì </a:t>
            </a:r>
            <a:r>
              <a:rPr lang="vi-VN" sz="3200" dirty="0">
                <a:solidFill>
                  <a:srgbClr val="FF0000"/>
                </a:solidFill>
              </a:rPr>
              <a:t>sao có thể dùng bồ câu để đưa thư?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376BF2-C889-40D9-91C5-63A439400EAE}"/>
              </a:ext>
            </a:extLst>
          </p:cNvPr>
          <p:cNvSpPr txBox="1"/>
          <p:nvPr/>
        </p:nvSpPr>
        <p:spPr>
          <a:xfrm>
            <a:off x="4349067" y="3176332"/>
            <a:ext cx="6268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solidFill>
                  <a:srgbClr val="0070C0"/>
                </a:solidFill>
              </a:rPr>
              <a:t>vì bồ câu nhớ đường rất tốt, nó có thể bay qua một chặng đường dài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32" y="3036934"/>
            <a:ext cx="330431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nay, chúng ta có thể trò chuyện với người ở xa bằng những cách nào?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376BF2-C889-40D9-91C5-63A439400EAE}"/>
              </a:ext>
            </a:extLst>
          </p:cNvPr>
          <p:cNvSpPr txBox="1"/>
          <p:nvPr/>
        </p:nvSpPr>
        <p:spPr>
          <a:xfrm>
            <a:off x="969819" y="5915299"/>
            <a:ext cx="188563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0070C0"/>
                </a:solidFill>
              </a:rPr>
              <a:t>viết </a:t>
            </a:r>
            <a:r>
              <a:rPr lang="vi-VN" sz="3200" dirty="0" smtClean="0">
                <a:solidFill>
                  <a:srgbClr val="0070C0"/>
                </a:solidFill>
              </a:rPr>
              <a:t>thư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36" y="2946075"/>
            <a:ext cx="3309995" cy="251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331" y="2946075"/>
            <a:ext cx="1951630" cy="2553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737" y="2888626"/>
            <a:ext cx="3794078" cy="3013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6376BF2-C889-40D9-91C5-63A439400EAE}"/>
              </a:ext>
            </a:extLst>
          </p:cNvPr>
          <p:cNvSpPr txBox="1"/>
          <p:nvPr/>
        </p:nvSpPr>
        <p:spPr>
          <a:xfrm>
            <a:off x="3230353" y="5915300"/>
            <a:ext cx="289332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27A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 smtClean="0">
                <a:solidFill>
                  <a:srgbClr val="27A959"/>
                </a:solidFill>
              </a:rPr>
              <a:t> </a:t>
            </a:r>
            <a:r>
              <a:rPr lang="vi-VN" sz="3200" dirty="0">
                <a:solidFill>
                  <a:srgbClr val="27A959"/>
                </a:solidFill>
              </a:rPr>
              <a:t>gọi điện </a:t>
            </a:r>
            <a:r>
              <a:rPr lang="vi-VN" sz="3200" dirty="0" smtClean="0">
                <a:solidFill>
                  <a:srgbClr val="27A959"/>
                </a:solidFill>
              </a:rPr>
              <a:t>thoại</a:t>
            </a:r>
            <a:endParaRPr lang="vi-VN" sz="3200" b="1" dirty="0">
              <a:solidFill>
                <a:srgbClr val="27A95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376BF2-C889-40D9-91C5-63A439400EAE}"/>
              </a:ext>
            </a:extLst>
          </p:cNvPr>
          <p:cNvSpPr txBox="1"/>
          <p:nvPr/>
        </p:nvSpPr>
        <p:spPr>
          <a:xfrm>
            <a:off x="6498577" y="5915299"/>
            <a:ext cx="5977720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7030A0"/>
                </a:solidFill>
              </a:rPr>
              <a:t> </a:t>
            </a:r>
            <a:r>
              <a:rPr lang="vi-VN" sz="3200" dirty="0">
                <a:solidFill>
                  <a:srgbClr val="7030A0"/>
                </a:solidFill>
              </a:rPr>
              <a:t>trò chuyện qua in-tơ-nét...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18" t="-8961" r="-418" b="8961"/>
          <a:stretch/>
        </p:blipFill>
        <p:spPr>
          <a:xfrm>
            <a:off x="3293854" y="2682406"/>
            <a:ext cx="3265980" cy="30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FF0000"/>
                </a:solidFill>
              </a:rPr>
              <a:t>Nếu cần trò chuyện với người ở xa, em chọn phương tiện nào? Vì sao?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459" y="1093694"/>
            <a:ext cx="44285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617541" y="2104378"/>
            <a:ext cx="11085081" cy="4892232"/>
            <a:chOff x="939541" y="2203118"/>
            <a:chExt cx="11085081" cy="489223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5">
              <a:alphaModFix/>
            </a:blip>
            <a:srcRect t="35344" r="25594" b="37142"/>
            <a:stretch/>
          </p:blipFill>
          <p:spPr>
            <a:xfrm>
              <a:off x="1904204" y="4351999"/>
              <a:ext cx="7185426" cy="27433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05774" y="4359903"/>
              <a:ext cx="2582666" cy="2697100"/>
              <a:chOff x="6505774" y="4359903"/>
              <a:chExt cx="2582666" cy="2697100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5">
                <a:alphaModFix/>
              </a:blip>
              <a:srcRect l="48422" t="35344" r="25788" b="37142"/>
              <a:stretch/>
            </p:blipFill>
            <p:spPr>
              <a:xfrm>
                <a:off x="6505774" y="4359903"/>
                <a:ext cx="2582666" cy="2697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320056" y="5133950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4163155" y="4640469"/>
              <a:ext cx="2438401" cy="2434463"/>
              <a:chOff x="4163155" y="4654983"/>
              <a:chExt cx="2438401" cy="2434463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5">
                <a:alphaModFix/>
              </a:blip>
              <a:srcRect l="23463" t="37846" r="51287" b="37143"/>
              <a:stretch/>
            </p:blipFill>
            <p:spPr>
              <a:xfrm>
                <a:off x="4163155" y="4654983"/>
                <a:ext cx="2438401" cy="24344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771499" y="5325064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970708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7">
              <a:alphaModFix/>
            </a:blip>
            <a:srcRect l="15578" t="13903" r="25162" b="13322"/>
            <a:stretch/>
          </p:blipFill>
          <p:spPr>
            <a:xfrm>
              <a:off x="6733572" y="2264442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2069628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8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2150040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20"/>
          <p:cNvSpPr/>
          <p:nvPr/>
        </p:nvSpPr>
        <p:spPr>
          <a:xfrm>
            <a:off x="-1" y="334526"/>
            <a:ext cx="12048565" cy="1770743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toa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2800" b="1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4435" y="-37435"/>
            <a:ext cx="7527686" cy="5683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LUYỆN TẬP THEO VĂN BẢN</a:t>
            </a:r>
            <a:endParaRPr lang="en-US" dirty="0"/>
          </a:p>
        </p:txBody>
      </p:sp>
      <p:sp>
        <p:nvSpPr>
          <p:cNvPr id="43" name="Google Shape;295;p20"/>
          <p:cNvSpPr txBox="1"/>
          <p:nvPr/>
        </p:nvSpPr>
        <p:spPr>
          <a:xfrm>
            <a:off x="1544260" y="236496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rò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569760" y="302917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73298" y="2465501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277605" y="311066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128917" y="292255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189070" y="2272395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rao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186020" y="356062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ức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3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435833" y="-148219"/>
            <a:ext cx="11146899" cy="7001088"/>
            <a:chOff x="877723" y="2174177"/>
            <a:chExt cx="11146899" cy="489536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6">
              <a:alphaModFix/>
            </a:blip>
            <a:srcRect t="35344" r="25594" b="37142"/>
            <a:stretch/>
          </p:blipFill>
          <p:spPr>
            <a:xfrm>
              <a:off x="877723" y="4978264"/>
              <a:ext cx="8964794" cy="20715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91196" y="4990800"/>
              <a:ext cx="3251320" cy="2078739"/>
              <a:chOff x="6591196" y="4990800"/>
              <a:chExt cx="3251320" cy="2078739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6">
                <a:alphaModFix/>
              </a:blip>
              <a:srcRect l="48422" t="35344" r="25788" b="37142"/>
              <a:stretch/>
            </p:blipFill>
            <p:spPr>
              <a:xfrm>
                <a:off x="6591196" y="4990800"/>
                <a:ext cx="3251320" cy="20787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662558" y="5598563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3692731" y="5154072"/>
              <a:ext cx="3043400" cy="1910308"/>
              <a:chOff x="3692731" y="5168586"/>
              <a:chExt cx="3043400" cy="1910308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6">
                <a:alphaModFix/>
              </a:blip>
              <a:srcRect l="23463" t="37846" r="51287" b="37143"/>
              <a:stretch/>
            </p:blipFill>
            <p:spPr>
              <a:xfrm>
                <a:off x="3692731" y="5168586"/>
                <a:ext cx="3043400" cy="19103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625548" y="5718996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675712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8">
              <a:alphaModFix/>
            </a:blip>
            <a:srcRect l="15578" t="13903" r="25162" b="13322"/>
            <a:stretch/>
          </p:blipFill>
          <p:spPr>
            <a:xfrm>
              <a:off x="6807847" y="2174177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1725172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9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1759495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295;p20"/>
          <p:cNvSpPr txBox="1"/>
          <p:nvPr/>
        </p:nvSpPr>
        <p:spPr>
          <a:xfrm>
            <a:off x="1472947" y="4106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rò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364628" y="11463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06323" y="593952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343506" y="146949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052821" y="105694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021387" y="310827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rao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045635" y="167940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ức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552515" y="2532360"/>
            <a:ext cx="2455526" cy="3206957"/>
          </a:xfrm>
          <a:prstGeom prst="roundRect">
            <a:avLst/>
          </a:prstGeom>
          <a:noFill/>
          <a:ln w="38100">
            <a:solidFill>
              <a:srgbClr val="FFA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67824" y="2615190"/>
            <a:ext cx="2749533" cy="3154016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0000">
                        <a14:foregroundMark x1="13125" y1="62333" x2="28438" y2="85000"/>
                        <a14:foregroundMark x1="45000" y1="26667" x2="71875" y2="22667"/>
                        <a14:foregroundMark x1="47500" y1="21000" x2="56250" y2="21667"/>
                        <a14:foregroundMark x1="63750" y1="55000" x2="68750" y2="70333"/>
                        <a14:foregroundMark x1="15313" y1="58000" x2="35938" y2="82333"/>
                        <a14:foregroundMark x1="21250" y1="58000" x2="21250" y2="6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6559" y="4252283"/>
            <a:ext cx="2188672" cy="22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41133 0.3435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736 L 0.17917 0.1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982 L -0.06705 0.347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099 0.260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2292 0.505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1828 L -0.3694 0.34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37617 0.31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5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5154" y="1"/>
            <a:ext cx="10381128" cy="40879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5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=""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=""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2010362" y="-1706767"/>
            <a:ext cx="5468049" cy="9102600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=""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=""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=""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=""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=""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=""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=""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=""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=""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=""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=""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=""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=""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=""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=""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=""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=""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=""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=""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-309738" y="2057650"/>
            <a:ext cx="100050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TỪ</a:t>
            </a:r>
            <a:r>
              <a:rPr kumimoji="0" lang="en-US" sz="6600" b="1" i="0" u="none" strike="noStrike" kern="1200" cap="none" spc="0" normalizeH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CHÚ CHIM BỒ CÂU ĐẾN IN –TER - NÉT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1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409374"/>
            <a:ext cx="6143478" cy="2116589"/>
            <a:chOff x="2118480" y="1316166"/>
            <a:chExt cx="1605520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45674" y="1537126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7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304800" y="-326194"/>
            <a:ext cx="11331388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     </a:t>
            </a:r>
          </a:p>
          <a:p>
            <a:pPr>
              <a:lnSpc>
                <a:spcPct val="12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–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Từ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H" panose="020B0603050302020204" pitchFamily="34" charset="0"/>
              </a:rPr>
              <a:t>bồ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câu đến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–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tơ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n</a:t>
            </a:r>
            <a:r>
              <a:rPr lang="en-US" sz="4000" b="1" dirty="0" err="1" smtClean="0">
                <a:solidFill>
                  <a:srgbClr val="FF0000"/>
                </a:solidFill>
                <a:latin typeface="HP001 4H" panose="020B0603050302020204" pitchFamily="34" charset="0"/>
              </a:rPr>
              <a:t>ét</a:t>
            </a:r>
            <a:endParaRPr lang="en-US" sz="4000" b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 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C</a:t>
            </a:r>
            <a:r>
              <a:rPr lang="el-GR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Ϊ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ngưƟ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có nhiều cách để trao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đĔ 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v</a:t>
            </a:r>
            <a:r>
              <a:rPr lang="vi-VN" sz="4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ƞ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nhau. Từ xa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x</a:t>
            </a:r>
            <a:r>
              <a:rPr lang="en-US" sz="4000" dirty="0">
                <a:solidFill>
                  <a:srgbClr val="0070C0"/>
                </a:solidFill>
                <a:latin typeface="HP001 4H" panose="020B0603050302020204" pitchFamily="34" charset="0"/>
              </a:rPr>
              <a:t>ư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a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,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ngư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Ɵ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ta đã biết huấn luyện bồ câu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</a:t>
            </a:r>
            <a:r>
              <a:rPr lang="en-US" sz="4000" dirty="0">
                <a:solidFill>
                  <a:srgbClr val="0070C0"/>
                </a:solidFill>
                <a:latin typeface="HP001 4H" panose="020B0603050302020204" pitchFamily="34" charset="0"/>
              </a:rPr>
              <a:t>ư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a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thư. Những bức thư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đư</a:t>
            </a:r>
            <a:r>
              <a:rPr lang="el-GR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ϑ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buȈȈ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vào chân bồ câu. Bồ câu nhớ 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đư</a:t>
            </a:r>
            <a:r>
              <a:rPr lang="vi-VN" sz="4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Ŋ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g </a:t>
            </a:r>
            <a:r>
              <a:rPr lang="el-GR" sz="4000" b="1" dirty="0">
                <a:solidFill>
                  <a:srgbClr val="0070C0"/>
                </a:solidFill>
                <a:latin typeface="HP001 4H" panose="020B0603050302020204" pitchFamily="34" charset="0"/>
              </a:rPr>
              <a:t>ς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ất t</a:t>
            </a:r>
            <a:r>
              <a:rPr lang="en-US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ō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. </a:t>
            </a:r>
            <a:r>
              <a:rPr lang="vi-VN" sz="4000" b="1" dirty="0">
                <a:solidFill>
                  <a:srgbClr val="0070C0"/>
                </a:solidFill>
                <a:latin typeface="HP001 4H" panose="020B0603050302020204" pitchFamily="34" charset="0"/>
              </a:rPr>
              <a:t>Nó có thể bay qua một chặng 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đư</a:t>
            </a:r>
            <a:r>
              <a:rPr lang="vi-VN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Ŋ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g </a:t>
            </a:r>
            <a:r>
              <a:rPr lang="vi-VN" sz="4000" b="1" dirty="0">
                <a:solidFill>
                  <a:srgbClr val="0070C0"/>
                </a:solidFill>
                <a:latin typeface="HP001 4H" panose="020B0603050302020204" pitchFamily="34" charset="0"/>
              </a:rPr>
              <a:t>dài hàng nghìn cây </a:t>
            </a:r>
            <a:r>
              <a:rPr lang="vi-VN" sz="4000" b="1" dirty="0">
                <a:solidFill>
                  <a:srgbClr val="0070C0"/>
                </a:solidFill>
                <a:latin typeface="HP001 4H" panose="020B0603050302020204" pitchFamily="34" charset="0"/>
              </a:rPr>
              <a:t>Ȥ</a:t>
            </a:r>
            <a:r>
              <a:rPr lang="en-US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ố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để mang thư đến đúng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n</a:t>
            </a:r>
            <a:r>
              <a:rPr lang="el-GR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Π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nhận.</a:t>
            </a:r>
            <a:endParaRPr lang="en-US" sz="4000" dirty="0">
              <a:solidFill>
                <a:srgbClr val="0070C0"/>
              </a:solidFill>
              <a:latin typeface="HP001 4H" panose="020B0603050302020204" pitchFamily="34" charset="0"/>
            </a:endParaRPr>
          </a:p>
          <a:p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819499" y="5445056"/>
            <a:ext cx="8301990" cy="1287438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ĐĲn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h</a:t>
            </a:r>
            <a:r>
              <a:rPr lang="el-GR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Ξ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7" b="100000" l="0" r="998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8496"/>
            <a:ext cx="12527930" cy="72243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6424713" y="478984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 smtClean="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8000" dirty="0" smtClean="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8000" dirty="0" err="1" smtClean="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893349" y="205273"/>
            <a:ext cx="7911297" cy="2090058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7159" y="2481943"/>
            <a:ext cx="11818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có tiếng </a:t>
            </a:r>
            <a:r>
              <a:rPr lang="vi-V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ơe. </a:t>
            </a:r>
            <a:endParaRPr lang="en-US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chèo thuyền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chích choè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893349" y="205273"/>
            <a:ext cx="7911297" cy="2090058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kern="0" dirty="0" err="1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kern="0" dirty="0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8000" kern="0" dirty="0">
              <a:solidFill>
                <a:prstClr val="white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4645" y="2537926"/>
            <a:ext cx="12415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spc="-14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5400" b="1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</a:t>
            </a:r>
            <a:r>
              <a:rPr lang="en-US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5400" i="1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sz="5400" spc="-14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spc="-14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chèo </a:t>
            </a:r>
            <a:r>
              <a:rPr lang="vi-V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chích </a:t>
            </a:r>
            <a:r>
              <a:rPr lang="vi-VN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choè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spc="-17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toe </a:t>
            </a:r>
            <a:r>
              <a:rPr lang="en-US" sz="6600" spc="-17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tua</a:t>
            </a:r>
            <a:r>
              <a:rPr lang="en-US" sz="6600" spc="-17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 descr="logo">
            <a:extLst>
              <a:ext uri="{FF2B5EF4-FFF2-40B4-BE49-F238E27FC236}">
                <a16:creationId xmlns=""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800100" y="456643"/>
            <a:ext cx="10321990" cy="1532981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kern="0" dirty="0" err="1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kern="0" dirty="0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8000" kern="0" dirty="0">
              <a:solidFill>
                <a:prstClr val="white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2269" y="2393425"/>
            <a:ext cx="9336664" cy="3470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65211" y="2406249"/>
            <a:ext cx="10224830" cy="3477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cap="none" normalizeH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1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thay </a:t>
            </a:r>
            <a:r>
              <a:rPr kumimoji="0" lang="en-US" altLang="en-US" sz="4400" b="0" i="0" u="none" strike="noStrike" cap="none" normalizeH="0" baseline="0" dirty="0" err="1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vuông.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sông m</a:t>
            </a:r>
            <a:r>
              <a:rPr lang="en-US" altLang="en-US" sz="44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ới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điệu làm sao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áng lên mặc áo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smtClean="0">
                <a:solidFill>
                  <a:srgbClr val="242929"/>
                </a:solidFill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ụa đào thướt tha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Trưa về tr</a:t>
            </a:r>
            <a:r>
              <a:rPr lang="en-US" altLang="en-US" sz="44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ời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rộng bao </a:t>
            </a:r>
            <a:r>
              <a:rPr kumimoji="0" lang="en-US" altLang="en-US" sz="4400" b="0" i="0" u="none" strike="noStrike" cap="none" normalizeH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 xanh sông mặc như 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US" sz="4400" b="1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 may</a:t>
            </a:r>
            <a:r>
              <a:rPr kumimoji="0" lang="vi-VN" altLang="en-US" sz="12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altLang="en-US" sz="1200" dirty="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kumimoji="0" lang="vi-V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Shape 7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200"/>
            <a:ext cx="463550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9032033" y="5635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1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(Theo</a:t>
            </a:r>
            <a:r>
              <a:rPr kumimoji="0" lang="vi-VN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 Nguyễn Trọng Tạo)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7626" y="3676260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3583" y="5107380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78891" y="4472897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2213" y="5251092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  <a:endParaRPr lang="en-US" sz="4400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4461" y="3813783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  <a:endParaRPr lang="en-US" sz="4400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94965" y="4602155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  <a:endParaRPr lang="en-US" sz="4400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8" grpId="0" animBg="1"/>
      <p:bldP spid="19" grpId="0" animBg="1"/>
      <p:bldP spid="15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99396"/>
            <a:ext cx="6339843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2771724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8240" y="2659041"/>
            <a:ext cx="5848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C682F6B8-0CEA-4744-B8EC-06D3D5F0F0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6" name="Shape 782"/>
          <p:cNvPicPr/>
          <p:nvPr/>
        </p:nvPicPr>
        <p:blipFill>
          <a:blip r:embed="rId2"/>
          <a:stretch/>
        </p:blipFill>
        <p:spPr>
          <a:xfrm>
            <a:off x="391886" y="279918"/>
            <a:ext cx="11196735" cy="1810139"/>
          </a:xfrm>
          <a:prstGeom prst="rect">
            <a:avLst/>
          </a:prstGeom>
        </p:spPr>
      </p:pic>
      <p:pic>
        <p:nvPicPr>
          <p:cNvPr id="17" name="Shape 786"/>
          <p:cNvPicPr/>
          <p:nvPr/>
        </p:nvPicPr>
        <p:blipFill>
          <a:blip r:embed="rId3"/>
          <a:stretch/>
        </p:blipFill>
        <p:spPr>
          <a:xfrm>
            <a:off x="391886" y="1520890"/>
            <a:ext cx="11383349" cy="5047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35" y="2122160"/>
            <a:ext cx="1903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1617" y="2122160"/>
            <a:ext cx="311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4916" y="2090057"/>
            <a:ext cx="2715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 vi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Shape 788"/>
          <p:cNvSpPr txBox="1"/>
          <p:nvPr/>
        </p:nvSpPr>
        <p:spPr>
          <a:xfrm>
            <a:off x="279918" y="485126"/>
            <a:ext cx="11663266" cy="356435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en-US" sz="4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4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</a:t>
            </a:r>
            <a:r>
              <a:rPr lang="vi-VN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 để hoàn thành câu nêu công dụng của đồ vật.</a:t>
            </a:r>
            <a:endParaRPr lang="en-US" sz="4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73380" algn="l"/>
              </a:tabLst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điện thoại, em có thể (...).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67030" algn="l"/>
              </a:tabLst>
            </a:pPr>
            <a:r>
              <a:rPr lang="en-US" sz="4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</a:t>
            </a:r>
            <a:r>
              <a:rPr lang="vi-VN" sz="4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máy tính, em có thể (...).</a:t>
            </a:r>
            <a:endParaRPr lang="en-US" sz="4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58140" algn="l"/>
              </a:tabLst>
            </a:pPr>
            <a:r>
              <a:rPr lang="en-US" sz="40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</a:t>
            </a: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ti vi, em có thể (...).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747" y="3294193"/>
            <a:ext cx="4022272" cy="342900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453535" y="1474236"/>
            <a:ext cx="3294484" cy="23139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143"/>
          <a:stretch/>
        </p:blipFill>
        <p:spPr>
          <a:xfrm>
            <a:off x="6545469" y="1040510"/>
            <a:ext cx="5301605" cy="5562442"/>
          </a:xfrm>
          <a:prstGeom prst="rect">
            <a:avLst/>
          </a:prstGeom>
        </p:spPr>
      </p:pic>
      <p:sp>
        <p:nvSpPr>
          <p:cNvPr id="7" name="Shape 790"/>
          <p:cNvSpPr txBox="1"/>
          <p:nvPr/>
        </p:nvSpPr>
        <p:spPr>
          <a:xfrm>
            <a:off x="895739" y="487744"/>
            <a:ext cx="12762963" cy="199612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en-US" sz="4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dấu câu thích 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ợ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mỗi ô vuông </a:t>
            </a:r>
            <a:endParaRPr lang="en-US" sz="40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văn 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sz="12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n-US" sz="1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Shape 792"/>
          <p:cNvSpPr txBox="1"/>
          <p:nvPr/>
        </p:nvSpPr>
        <p:spPr>
          <a:xfrm>
            <a:off x="653143" y="2041363"/>
            <a:ext cx="5262465" cy="465801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1778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 là bạn của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ủa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 </a:t>
            </a:r>
            <a:r>
              <a:rPr lang="en-US" sz="3200" dirty="0" err="1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thường thích xem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sự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 đá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thích nghe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phim truyền hình. Còn em thích nhất là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 </a:t>
            </a:r>
            <a:r>
              <a:rPr lang="vi-VN" sz="32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giới động </a:t>
            </a:r>
            <a:r>
              <a:rPr lang="vi-VN" sz="3200" i="1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9066" y="3397815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72712" y="2750157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58277" y="3417990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72968" y="4037492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5761" y="5965573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29407" y="19100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0218" y="25992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8970" y="246783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7540" y="3151706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42456" y="503329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4" grpId="0" animBg="1"/>
      <p:bldP spid="15" grpId="0" animBg="1"/>
      <p:bldP spid="9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786269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99396"/>
            <a:ext cx="6339843" cy="1686083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5+6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437823" y="4018866"/>
            <a:ext cx="12282473" cy="2451717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548068" y="1885479"/>
            <a:ext cx="78409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4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2" y="0"/>
            <a:ext cx="109728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12191999" cy="1119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3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30629"/>
            <a:ext cx="12192000" cy="1642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08" y="1772816"/>
            <a:ext cx="8509519" cy="50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1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3000" b="-10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0908" y="3061137"/>
            <a:ext cx="784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118803-ACDB-4DD7-8BAE-A87E0D62EE1E}"/>
              </a:ext>
            </a:extLst>
          </p:cNvPr>
          <p:cNvSpPr txBox="1"/>
          <p:nvPr/>
        </p:nvSpPr>
        <p:spPr>
          <a:xfrm>
            <a:off x="260613" y="434811"/>
            <a:ext cx="11328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1. </a:t>
            </a:r>
            <a:r>
              <a:rPr lang="vi-VN" sz="3200" dirty="0">
                <a:solidFill>
                  <a:srgbClr val="0070C0"/>
                </a:solidFill>
              </a:rPr>
              <a:t>Tìm </a:t>
            </a:r>
            <a:r>
              <a:rPr lang="vi-VN" sz="3200" dirty="0" smtClean="0">
                <a:solidFill>
                  <a:srgbClr val="0070C0"/>
                </a:solidFill>
              </a:rPr>
              <a:t>đọc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vi-VN" sz="3200" dirty="0" smtClean="0">
                <a:solidFill>
                  <a:srgbClr val="0070C0"/>
                </a:solidFill>
              </a:rPr>
              <a:t>sách</a:t>
            </a:r>
            <a:r>
              <a:rPr lang="vi-VN" sz="3200" dirty="0">
                <a:solidFill>
                  <a:srgbClr val="0070C0"/>
                </a:solidFill>
              </a:rPr>
              <a:t>, báo hoặc bản hướng dẫn sử dụng một đồ dùng trong gia đình (ti vi, máy tính, điện thoại</a:t>
            </a:r>
            <a:r>
              <a:rPr lang="vi-VN" sz="3200" dirty="0" smtClean="0">
                <a:solidFill>
                  <a:srgbClr val="0070C0"/>
                </a:solidFill>
              </a:rPr>
              <a:t>,...</a:t>
            </a:r>
            <a:r>
              <a:rPr lang="en-US" sz="3200" dirty="0" smtClean="0">
                <a:solidFill>
                  <a:srgbClr val="0070C0"/>
                </a:solidFill>
              </a:rPr>
              <a:t>).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15383D-8820-497D-92CC-C3F32996A568}"/>
              </a:ext>
            </a:extLst>
          </p:cNvPr>
          <p:cNvSpPr txBox="1"/>
          <p:nvPr/>
        </p:nvSpPr>
        <p:spPr>
          <a:xfrm>
            <a:off x="260613" y="1512029"/>
            <a:ext cx="117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Trao đổi với các bạn về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DB6FA4-5D45-4C68-BEC7-75685B43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321"/>
          <a:stretch/>
        </p:blipFill>
        <p:spPr>
          <a:xfrm>
            <a:off x="466531" y="2402635"/>
            <a:ext cx="6774024" cy="4049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812" y="2096804"/>
            <a:ext cx="4217437" cy="415470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6531" y="2212283"/>
            <a:ext cx="3191070" cy="2069782"/>
          </a:xfrm>
          <a:prstGeom prst="cloudCallout">
            <a:avLst>
              <a:gd name="adj1" fmla="val 382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3247053" y="3174022"/>
            <a:ext cx="2873829" cy="2124130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400894" y="4086808"/>
            <a:ext cx="3191070" cy="2265039"/>
          </a:xfrm>
          <a:prstGeom prst="cloudCallout">
            <a:avLst>
              <a:gd name="adj1" fmla="val 8992"/>
              <a:gd name="adj2" fmla="val 18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0" name="Cloud Callout 9"/>
          <p:cNvSpPr/>
          <p:nvPr/>
        </p:nvSpPr>
        <p:spPr>
          <a:xfrm>
            <a:off x="4180114" y="4778240"/>
            <a:ext cx="3736749" cy="1864295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0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=""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546" y="-115757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FFE3705-F316-4529-AD82-43C715E12A32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005904" y="2510872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18676" y="59810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150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1331" y="60584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1201271"/>
            <a:ext cx="11994775" cy="45002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HÁT VÀ VẬN ĐỘNG THEO NHẠC BÀI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ĐƯA THƯ VUI TÍNH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9">
            <a:extLst>
              <a:ext uri="{FF2B5EF4-FFF2-40B4-BE49-F238E27FC236}">
                <a16:creationId xmlns="" xmlns:a16="http://schemas.microsoft.com/office/drawing/2014/main" id="{1FC1B029-8E06-4389-BBAF-FBB610AB7ABC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3" name="16">
              <a:extLst>
                <a:ext uri="{FF2B5EF4-FFF2-40B4-BE49-F238E27FC236}">
                  <a16:creationId xmlns="" xmlns:a16="http://schemas.microsoft.com/office/drawing/2014/main" id="{D5AFD823-7D61-4524-A39E-AD20CCA97136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24">
              <a:extLst>
                <a:ext uri="{FF2B5EF4-FFF2-40B4-BE49-F238E27FC236}">
                  <a16:creationId xmlns="" xmlns:a16="http://schemas.microsoft.com/office/drawing/2014/main" id="{BFB1152D-C34F-44B4-B182-1CAE54F5EF5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AutoShape 3">
              <a:extLst>
                <a:ext uri="{FF2B5EF4-FFF2-40B4-BE49-F238E27FC236}">
                  <a16:creationId xmlns="" xmlns:a16="http://schemas.microsoft.com/office/drawing/2014/main" id="{C1B58A05-7728-4AFD-9CDF-FFE41226AA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" name="Shape 760"/>
          <p:cNvSpPr txBox="1"/>
          <p:nvPr/>
        </p:nvSpPr>
        <p:spPr>
          <a:xfrm>
            <a:off x="1365847" y="655622"/>
            <a:ext cx="11206555" cy="5029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Em 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có thể dùng cách nào để liên lạc </a:t>
            </a:r>
            <a:r>
              <a:rPr lang="vi-VN" sz="3600" dirty="0" smtClean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v</a:t>
            </a:r>
            <a:r>
              <a:rPr lang="en-US" sz="3600" dirty="0" err="1" smtClean="0">
                <a:solidFill>
                  <a:srgbClr val="00B050"/>
                </a:solidFill>
                <a:latin typeface="+mj-lt"/>
                <a:ea typeface="Arial" panose="020B0604020202020204" pitchFamily="34" charset="0"/>
              </a:rPr>
              <a:t>ới</a:t>
            </a:r>
            <a:r>
              <a:rPr lang="vi-VN" sz="3600" dirty="0" smtClean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người thân ở xa?</a:t>
            </a:r>
            <a:endParaRPr lang="en-US" sz="3600" dirty="0">
              <a:solidFill>
                <a:srgbClr val="00B050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10" name="Shape 764"/>
          <p:cNvPicPr/>
          <p:nvPr/>
        </p:nvPicPr>
        <p:blipFill>
          <a:blip r:embed="rId3"/>
          <a:stretch/>
        </p:blipFill>
        <p:spPr>
          <a:xfrm>
            <a:off x="2461846" y="2735580"/>
            <a:ext cx="4507279" cy="4094629"/>
          </a:xfrm>
          <a:prstGeom prst="rect">
            <a:avLst/>
          </a:prstGeom>
        </p:spPr>
      </p:pic>
      <p:sp>
        <p:nvSpPr>
          <p:cNvPr id="12" name="Shape 766"/>
          <p:cNvSpPr txBox="1"/>
          <p:nvPr/>
        </p:nvSpPr>
        <p:spPr>
          <a:xfrm>
            <a:off x="2887637" y="1542908"/>
            <a:ext cx="4081487" cy="138317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Tớ thường gọi điện cho ông bà ở </a:t>
            </a:r>
            <a:r>
              <a:rPr lang="en-US" sz="36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1200" dirty="0" smtClean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200" dirty="0">
              <a:solidFill>
                <a:srgbClr val="242929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=""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=""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=""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80268" y="112011"/>
            <a:ext cx="616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IN-TƠ-NÉT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8431" y="-60836"/>
            <a:ext cx="1051579" cy="6803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91" y="615175"/>
            <a:ext cx="12192000" cy="6242825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r>
              <a:rPr lang="vi-VN" dirty="0"/>
              <a:t/>
            </a:r>
            <a:br>
              <a:rPr lang="vi-VN" dirty="0"/>
            </a:br>
            <a:r>
              <a:rPr lang="en-US" dirty="0" smtClean="0"/>
              <a:t>           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lang="en-US" sz="2800" dirty="0" smtClean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29000"/>
              </a:lnSpc>
              <a:spcAft>
                <a:spcPts val="400"/>
              </a:spcAft>
            </a:pP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người ta đã biết huấn luyện bồ câu để đưa thư. Bồ câu nhớ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 tốt. Nó có thể bay qua một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 dài hàng nghìn cây số để mang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 nơi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 chai thuỷ tinh. Nhờ sóng biển,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 chai này được </a:t>
            </a:r>
            <a:r>
              <a:rPr lang="en-US" sz="28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 thư vài chục năm sau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tìm thấy.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nhiều. Bạn có thể viết thư, gọi điện cho người khác. Nhờ có in-tơ-nét, bạn cũng có thể nhìn thấy người nói chuyện với mình, dù hai người đang ở cách nhau rất xa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Nam)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 smtClean="0"/>
              <a:t>nghĩ ra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39910" y="667431"/>
            <a:ext cx="529729" cy="3065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19874" y="1534756"/>
            <a:ext cx="573676" cy="36505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19958" y="3205608"/>
            <a:ext cx="573676" cy="3650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1867" y="4989584"/>
            <a:ext cx="573676" cy="3650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6BF6E-482E-422A-A0F8-9DA4D1A95D94}"/>
              </a:ext>
            </a:extLst>
          </p:cNvPr>
          <p:cNvSpPr txBox="1"/>
          <p:nvPr/>
        </p:nvSpPr>
        <p:spPr>
          <a:xfrm>
            <a:off x="4941652" y="2249841"/>
            <a:ext cx="9197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/>
              <a:t> </a:t>
            </a:r>
            <a:r>
              <a:rPr lang="vi-VN" sz="4000" i="1" dirty="0"/>
              <a:t>trò </a:t>
            </a:r>
            <a:r>
              <a:rPr lang="vi-VN" sz="4000" i="1" dirty="0" smtClean="0"/>
              <a:t>chuyện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630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 smtClean="0"/>
              <a:t>trao đổi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50EA0-A71F-4FEA-A043-45666AC3624F}"/>
              </a:ext>
            </a:extLst>
          </p:cNvPr>
          <p:cNvSpPr txBox="1"/>
          <p:nvPr/>
        </p:nvSpPr>
        <p:spPr>
          <a:xfrm>
            <a:off x="5024440" y="3595527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 smtClean="0"/>
              <a:t>huấn luyện 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B6F468-8BA2-4112-9B5E-76FA46F56064}"/>
              </a:ext>
            </a:extLst>
          </p:cNvPr>
          <p:cNvSpPr txBox="1"/>
          <p:nvPr/>
        </p:nvSpPr>
        <p:spPr>
          <a:xfrm>
            <a:off x="5024439" y="4233327"/>
            <a:ext cx="451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in-tơ-nét...</a:t>
            </a:r>
            <a:endParaRPr lang="en-US" sz="4000" dirty="0"/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xmlns="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991</Words>
  <Application>Microsoft Office PowerPoint</Application>
  <PresentationFormat>Widescreen</PresentationFormat>
  <Paragraphs>147</Paragraphs>
  <Slides>35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35</vt:i4>
      </vt:variant>
    </vt:vector>
  </HeadingPairs>
  <TitlesOfParts>
    <vt:vector size="62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Courier New</vt:lpstr>
      <vt:lpstr>HP001 4 hàng</vt:lpstr>
      <vt:lpstr>HP001 4H</vt:lpstr>
      <vt:lpstr>黑体</vt:lpstr>
      <vt:lpstr>Times New Roman</vt:lpstr>
      <vt:lpstr>Wingdings</vt:lpstr>
      <vt:lpstr>等线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NỀN 5</vt:lpstr>
      <vt:lpstr>1_NỀN 5</vt:lpstr>
      <vt:lpstr>Office Theme</vt:lpstr>
      <vt:lpstr>1_Office Theme</vt:lpstr>
      <vt:lpstr>2_NỀN 5</vt:lpstr>
      <vt:lpstr>3_NỀN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Windows User</cp:lastModifiedBy>
  <cp:revision>65</cp:revision>
  <dcterms:created xsi:type="dcterms:W3CDTF">2021-05-22T03:42:17Z</dcterms:created>
  <dcterms:modified xsi:type="dcterms:W3CDTF">2021-07-18T06:40:09Z</dcterms:modified>
</cp:coreProperties>
</file>