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activeX/activeX1.xml" ContentType="application/vnd.ms-office.activeX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34"/>
  </p:notesMasterIdLst>
  <p:sldIdLst>
    <p:sldId id="411" r:id="rId3"/>
    <p:sldId id="413" r:id="rId4"/>
    <p:sldId id="353" r:id="rId5"/>
    <p:sldId id="355" r:id="rId6"/>
    <p:sldId id="414" r:id="rId7"/>
    <p:sldId id="415" r:id="rId8"/>
    <p:sldId id="416" r:id="rId9"/>
    <p:sldId id="417" r:id="rId10"/>
    <p:sldId id="359" r:id="rId11"/>
    <p:sldId id="418" r:id="rId12"/>
    <p:sldId id="360" r:id="rId13"/>
    <p:sldId id="392" r:id="rId14"/>
    <p:sldId id="361" r:id="rId15"/>
    <p:sldId id="393" r:id="rId16"/>
    <p:sldId id="395" r:id="rId17"/>
    <p:sldId id="396" r:id="rId18"/>
    <p:sldId id="397" r:id="rId19"/>
    <p:sldId id="401" r:id="rId20"/>
    <p:sldId id="387" r:id="rId21"/>
    <p:sldId id="402" r:id="rId22"/>
    <p:sldId id="381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9" r:id="rId32"/>
    <p:sldId id="420" r:id="rId33"/>
  </p:sldIdLst>
  <p:sldSz cx="6858000" cy="5143500"/>
  <p:notesSz cx="6858000" cy="9144000"/>
  <p:embeddedFontLst>
    <p:embeddedFont>
      <p:font typeface="Montserrat" pitchFamily="2" charset="0"/>
      <p:regular r:id="rId35"/>
      <p:bold r:id="rId36"/>
    </p:embeddedFont>
    <p:embeddedFont>
      <p:font typeface="Calibri Light" pitchFamily="34" charset="0"/>
      <p:regular r:id="rId37"/>
      <p:italic r:id="rId38"/>
    </p:embeddedFont>
    <p:embeddedFont>
      <p:font typeface="Kalam" charset="0"/>
      <p:regular r:id="rId39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>
        <p:scale>
          <a:sx n="103" d="100"/>
          <a:sy n="103" d="100"/>
        </p:scale>
        <p:origin x="-1110" y="-3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911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microsoft.com/office/2007/relationships/hdphoto" Target="../media/hdphoto9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6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A611BF-E80D-4E94-8BEC-72B86F8AC835}"/>
              </a:ext>
            </a:extLst>
          </p:cNvPr>
          <p:cNvSpPr txBox="1"/>
          <p:nvPr/>
        </p:nvSpPr>
        <p:spPr>
          <a:xfrm>
            <a:off x="271044" y="1766622"/>
            <a:ext cx="726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Cookies" panose="02040603050506020204" pitchFamily="18" charset="0"/>
              </a:rPr>
              <a:t>BÀI </a:t>
            </a:r>
            <a:r>
              <a:rPr lang="vi-VN" sz="3200" b="1" dirty="0">
                <a:solidFill>
                  <a:srgbClr val="FF0000"/>
                </a:solidFill>
                <a:latin typeface="UTM Cookies" panose="02040603050506020204" pitchFamily="18" charset="0"/>
              </a:rPr>
              <a:t>26: TRÊN CÁC MIỀN ĐẤT NƯỚC</a:t>
            </a:r>
            <a:endParaRPr lang="en-US" sz="3200" b="1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6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896DB-F00F-4B35-AA0E-25BACE8F3BB7}"/>
              </a:ext>
            </a:extLst>
          </p:cNvPr>
          <p:cNvSpPr txBox="1"/>
          <p:nvPr/>
        </p:nvSpPr>
        <p:spPr>
          <a:xfrm>
            <a:off x="1633572" y="24290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4D3AFBF8-97E6-41A0-9C64-FB408C37138C}"/>
              </a:ext>
            </a:extLst>
          </p:cNvPr>
          <p:cNvSpPr/>
          <p:nvPr/>
        </p:nvSpPr>
        <p:spPr>
          <a:xfrm>
            <a:off x="4675566" y="26254"/>
            <a:ext cx="2182434" cy="426573"/>
          </a:xfrm>
          <a:prstGeom prst="wedgeEllipseCallout">
            <a:avLst>
              <a:gd name="adj1" fmla="val -54197"/>
              <a:gd name="adj2" fmla="val 440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LUYỆN ĐỌC THEO CẶP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4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354B02E-E5D6-4A9A-881E-2E8DA1912FA1}"/>
              </a:ext>
            </a:extLst>
          </p:cNvPr>
          <p:cNvSpPr txBox="1"/>
          <p:nvPr/>
        </p:nvSpPr>
        <p:spPr>
          <a:xfrm>
            <a:off x="115461" y="1275585"/>
            <a:ext cx="195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2DBB46C-3A02-47C4-B7B9-FFD7A87E14A5}"/>
              </a:ext>
            </a:extLst>
          </p:cNvPr>
          <p:cNvGrpSpPr/>
          <p:nvPr/>
        </p:nvGrpSpPr>
        <p:grpSpPr>
          <a:xfrm>
            <a:off x="1688168" y="1184356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5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D4C901A-525A-44ED-AD15-796326E845F7}"/>
              </a:ext>
            </a:extLst>
          </p:cNvPr>
          <p:cNvSpPr txBox="1"/>
          <p:nvPr/>
        </p:nvSpPr>
        <p:spPr>
          <a:xfrm>
            <a:off x="97898" y="2118101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967AD2F-1298-4F6E-A464-8E07A9C9DBA9}"/>
              </a:ext>
            </a:extLst>
          </p:cNvPr>
          <p:cNvGrpSpPr/>
          <p:nvPr/>
        </p:nvGrpSpPr>
        <p:grpSpPr>
          <a:xfrm>
            <a:off x="1645542" y="2548003"/>
            <a:ext cx="4314352" cy="649409"/>
            <a:chOff x="1829681" y="3215223"/>
            <a:chExt cx="4314352" cy="6494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8401855-31D6-4B8A-BF76-74A9D95A57B0}"/>
              </a:ext>
            </a:extLst>
          </p:cNvPr>
          <p:cNvSpPr txBox="1"/>
          <p:nvPr/>
        </p:nvSpPr>
        <p:spPr>
          <a:xfrm>
            <a:off x="119670" y="3457309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8365702-3FC7-475E-B149-55C0BBEFFFC5}"/>
              </a:ext>
            </a:extLst>
          </p:cNvPr>
          <p:cNvGrpSpPr/>
          <p:nvPr/>
        </p:nvGrpSpPr>
        <p:grpSpPr>
          <a:xfrm>
            <a:off x="1688167" y="3959144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18BC0C-FB2A-4005-8B5F-30E0AB384F07}"/>
              </a:ext>
            </a:extLst>
          </p:cNvPr>
          <p:cNvSpPr txBox="1"/>
          <p:nvPr/>
        </p:nvSpPr>
        <p:spPr>
          <a:xfrm>
            <a:off x="1947588" y="64478"/>
            <a:ext cx="24852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Trả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hỏi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376D8CC-76AA-438A-890B-742A2269A8C6}"/>
              </a:ext>
            </a:extLst>
          </p:cNvPr>
          <p:cNvSpPr/>
          <p:nvPr/>
        </p:nvSpPr>
        <p:spPr>
          <a:xfrm>
            <a:off x="3178171" y="1232431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19F2E9E-8B34-4E9E-B5D5-3A1F2A3D3A5C}"/>
              </a:ext>
            </a:extLst>
          </p:cNvPr>
          <p:cNvSpPr/>
          <p:nvPr/>
        </p:nvSpPr>
        <p:spPr>
          <a:xfrm>
            <a:off x="3178171" y="2142809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404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n-lt"/>
              </a:rPr>
              <a:t>* </a:t>
            </a:r>
            <a:r>
              <a:rPr lang="vi-VN" dirty="0">
                <a:latin typeface="+mn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5DCEBDC-0C83-4BE5-A0F1-6044A6FBD102}"/>
              </a:ext>
            </a:extLst>
          </p:cNvPr>
          <p:cNvGrpSpPr/>
          <p:nvPr/>
        </p:nvGrpSpPr>
        <p:grpSpPr>
          <a:xfrm>
            <a:off x="478368" y="2829100"/>
            <a:ext cx="3929528" cy="1057794"/>
            <a:chOff x="1829681" y="3143613"/>
            <a:chExt cx="4326716" cy="12944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1294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A1AC516-FAE6-4F20-8A7B-7F1098445F2C}"/>
              </a:ext>
            </a:extLst>
          </p:cNvPr>
          <p:cNvGrpSpPr/>
          <p:nvPr/>
        </p:nvGrpSpPr>
        <p:grpSpPr>
          <a:xfrm>
            <a:off x="2901921" y="3527162"/>
            <a:ext cx="3840874" cy="1157563"/>
            <a:chOff x="1780589" y="3171796"/>
            <a:chExt cx="4363444" cy="1296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129658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572E54-BE29-480A-B0BC-FCDD464684C8}"/>
              </a:ext>
            </a:extLst>
          </p:cNvPr>
          <p:cNvGrpSpPr/>
          <p:nvPr/>
        </p:nvGrpSpPr>
        <p:grpSpPr>
          <a:xfrm>
            <a:off x="478368" y="4277300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57" y="1233951"/>
            <a:ext cx="4542972" cy="345657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E461A6C-55F3-4DBC-8771-C4078B5F7DF4}"/>
              </a:ext>
            </a:extLst>
          </p:cNvPr>
          <p:cNvCxnSpPr/>
          <p:nvPr/>
        </p:nvCxnSpPr>
        <p:spPr>
          <a:xfrm>
            <a:off x="4928619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7424E90-A41D-4A63-9278-2BADEAB3E4B2}"/>
              </a:ext>
            </a:extLst>
          </p:cNvPr>
          <p:cNvCxnSpPr/>
          <p:nvPr/>
        </p:nvCxnSpPr>
        <p:spPr>
          <a:xfrm>
            <a:off x="4275780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BB1D57D-7414-43F2-9D63-6C18E0E7C92A}"/>
              </a:ext>
            </a:extLst>
          </p:cNvPr>
          <p:cNvCxnSpPr/>
          <p:nvPr/>
        </p:nvCxnSpPr>
        <p:spPr>
          <a:xfrm>
            <a:off x="4275780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25290" y="4200525"/>
            <a:ext cx="1057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BFB2872-0E16-4844-A44F-7F006A92497D}"/>
              </a:ext>
            </a:extLst>
          </p:cNvPr>
          <p:cNvSpPr/>
          <p:nvPr/>
        </p:nvSpPr>
        <p:spPr>
          <a:xfrm>
            <a:off x="578447" y="1280565"/>
            <a:ext cx="111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UTM Avo" panose="02040603050506020204" pitchFamily="18" charset="0"/>
              </a:rPr>
              <a:t>Việt Nam</a:t>
            </a:r>
            <a:endParaRPr lang="vi-VN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409BFB8-B1E3-4195-BD90-FF315120A2AF}"/>
              </a:ext>
            </a:extLst>
          </p:cNvPr>
          <p:cNvSpPr/>
          <p:nvPr/>
        </p:nvSpPr>
        <p:spPr>
          <a:xfrm>
            <a:off x="650857" y="157000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99438F2-23F0-475C-AD7E-28F29C6B8F55}"/>
              </a:ext>
            </a:extLst>
          </p:cNvPr>
          <p:cNvSpPr/>
          <p:nvPr/>
        </p:nvSpPr>
        <p:spPr>
          <a:xfrm>
            <a:off x="847757" y="1829317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D05E37-F820-4F2E-AC74-C960BE286A32}"/>
              </a:ext>
            </a:extLst>
          </p:cNvPr>
          <p:cNvSpPr/>
          <p:nvPr/>
        </p:nvSpPr>
        <p:spPr>
          <a:xfrm>
            <a:off x="541855" y="2118754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4320247-4E36-4376-8F3C-32001CF54ECE}"/>
              </a:ext>
            </a:extLst>
          </p:cNvPr>
          <p:cNvSpPr/>
          <p:nvPr/>
        </p:nvSpPr>
        <p:spPr>
          <a:xfrm>
            <a:off x="785701" y="2378069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4C63F42-8455-4054-A96F-EEC7E4754FA8}"/>
              </a:ext>
            </a:extLst>
          </p:cNvPr>
          <p:cNvSpPr/>
          <p:nvPr/>
        </p:nvSpPr>
        <p:spPr>
          <a:xfrm>
            <a:off x="659334" y="2667506"/>
            <a:ext cx="976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FF729B4-6B8C-41AF-B3A5-E5CDE602C007}"/>
              </a:ext>
            </a:extLst>
          </p:cNvPr>
          <p:cNvSpPr/>
          <p:nvPr/>
        </p:nvSpPr>
        <p:spPr>
          <a:xfrm>
            <a:off x="535906" y="2974060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D628155-0E02-4F76-9EF8-BF759DF95C6A}"/>
              </a:ext>
            </a:extLst>
          </p:cNvPr>
          <p:cNvSpPr/>
          <p:nvPr/>
        </p:nvSpPr>
        <p:spPr>
          <a:xfrm>
            <a:off x="797540" y="3268274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2350103-ADEB-4329-A38C-C70E90921906}"/>
              </a:ext>
            </a:extLst>
          </p:cNvPr>
          <p:cNvSpPr/>
          <p:nvPr/>
        </p:nvSpPr>
        <p:spPr>
          <a:xfrm>
            <a:off x="824790" y="356543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84C412-98AD-4B0A-AA46-8A79DEA8E062}"/>
              </a:ext>
            </a:extLst>
          </p:cNvPr>
          <p:cNvSpPr txBox="1"/>
          <p:nvPr/>
        </p:nvSpPr>
        <p:spPr>
          <a:xfrm>
            <a:off x="389895" y="1200243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BE8DCBD-2C76-456F-B5C5-520100CB68FF}"/>
              </a:ext>
            </a:extLst>
          </p:cNvPr>
          <p:cNvSpPr txBox="1"/>
          <p:nvPr/>
        </p:nvSpPr>
        <p:spPr>
          <a:xfrm>
            <a:off x="431649" y="1698969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2335510"/>
            <a:ext cx="5457825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031434" y="2962237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068341" y="3310952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105248" y="2961406"/>
            <a:ext cx="282010" cy="698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0F22DC-6D72-483F-8FD5-D3D31A098AA8}"/>
              </a:ext>
            </a:extLst>
          </p:cNvPr>
          <p:cNvGrpSpPr/>
          <p:nvPr/>
        </p:nvGrpSpPr>
        <p:grpSpPr>
          <a:xfrm>
            <a:off x="635794" y="277036"/>
            <a:ext cx="2474381" cy="601893"/>
            <a:chOff x="635794" y="-62436"/>
            <a:chExt cx="2474381" cy="6018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FCF2103-78A6-4FBE-95ED-601E4DFDD877}"/>
                </a:ext>
              </a:extLst>
            </p:cNvPr>
            <p:cNvSpPr txBox="1"/>
            <p:nvPr/>
          </p:nvSpPr>
          <p:spPr>
            <a:xfrm>
              <a:off x="990291" y="-62436"/>
              <a:ext cx="2119884" cy="413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896DB-F00F-4B35-AA0E-25BACE8F3BB7}"/>
              </a:ext>
            </a:extLst>
          </p:cNvPr>
          <p:cNvSpPr txBox="1"/>
          <p:nvPr/>
        </p:nvSpPr>
        <p:spPr>
          <a:xfrm>
            <a:off x="1970286" y="543267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lóng lánh 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8BE8F8-0892-4547-BC3F-295B40F09D86}"/>
              </a:ext>
            </a:extLst>
          </p:cNvPr>
          <p:cNvGrpSpPr/>
          <p:nvPr/>
        </p:nvGrpSpPr>
        <p:grpSpPr>
          <a:xfrm>
            <a:off x="376466" y="1146113"/>
            <a:ext cx="5928591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A99CC1-003B-4CB3-924D-DBA34231C5A3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40DC6E6-C0BA-44BA-8023-56AB43CBCB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FB6F72A-888C-40FD-8F84-D738372969EC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9CDD92-31A0-4C93-8D2A-2B6DDC250D05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7B5FC7-9704-48A6-918D-A9F0E6901E9D}"/>
              </a:ext>
            </a:extLst>
          </p:cNvPr>
          <p:cNvSpPr txBox="1"/>
          <p:nvPr/>
        </p:nvSpPr>
        <p:spPr>
          <a:xfrm>
            <a:off x="1688168" y="814463"/>
            <a:ext cx="513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TRÊN CÁC MIỀN ĐẤT NƯỚC</a:t>
            </a: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969212-4B49-4105-B05E-9F95905FE148}"/>
              </a:ext>
            </a:extLst>
          </p:cNvPr>
          <p:cNvSpPr txBox="1"/>
          <p:nvPr/>
        </p:nvSpPr>
        <p:spPr>
          <a:xfrm>
            <a:off x="812141" y="1960320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Trên các miền đất nước”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141876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2988738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1E35D5-6EA1-4468-BEDD-090F2115BD29}"/>
              </a:ext>
            </a:extLst>
          </p:cNvPr>
          <p:cNvSpPr txBox="1"/>
          <p:nvPr/>
        </p:nvSpPr>
        <p:spPr>
          <a:xfrm>
            <a:off x="812141" y="2829531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BC5BA5-EA72-426B-96D2-CB385B4A42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72E098-0B7C-46DC-ADE7-341F1AB41310}"/>
              </a:ext>
            </a:extLst>
          </p:cNvPr>
          <p:cNvSpPr/>
          <p:nvPr/>
        </p:nvSpPr>
        <p:spPr>
          <a:xfrm>
            <a:off x="1930072" y="925952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UTM Avo" panose="02040603050506020204" pitchFamily="18" charset="0"/>
              </a:rPr>
              <a:t>Trên các miền đất nước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DB8BC8-2AE5-44AE-9616-3B7BA91482A0}"/>
              </a:ext>
            </a:extLst>
          </p:cNvPr>
          <p:cNvSpPr txBox="1"/>
          <p:nvPr/>
        </p:nvSpPr>
        <p:spPr>
          <a:xfrm>
            <a:off x="1091661" y="1235806"/>
            <a:ext cx="4091185" cy="3373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latin typeface="+mn-lt"/>
              </a:rPr>
              <a:t>    </a:t>
            </a:r>
            <a:r>
              <a:rPr lang="en-US" sz="1800" dirty="0">
                <a:latin typeface="+mn-lt"/>
              </a:rPr>
              <a:t>  </a:t>
            </a:r>
            <a:r>
              <a:rPr lang="vi-VN" sz="1800" dirty="0">
                <a:latin typeface="+mn-lt"/>
              </a:rPr>
              <a:t>  Dù ai đi ngược về xuôi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Nhớ ngày Giỗ Tổ mùng Mười tháng Ba.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Đường vô xứ Nghệ quanh quanh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Non xanh nước biếc như tranh họa đồ.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   Đồng Tháp Mười cò bay thẳng cánh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</a:t>
            </a:r>
            <a:r>
              <a:rPr lang="en-US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Nước</a:t>
            </a:r>
            <a:r>
              <a:rPr lang="vi-VN" sz="1800" dirty="0">
                <a:latin typeface="+mn-lt"/>
              </a:rPr>
              <a:t> Tháp Mười lóng lánh cá tôm.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xmlns="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98" y="1368912"/>
            <a:ext cx="3450362" cy="33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ADF2CB-6760-4BB4-A395-638FA9518C1C}"/>
              </a:ext>
            </a:extLst>
          </p:cNvPr>
          <p:cNvSpPr txBox="1"/>
          <p:nvPr/>
        </p:nvSpPr>
        <p:spPr>
          <a:xfrm>
            <a:off x="1017994" y="722581"/>
            <a:ext cx="536582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E72B01-316A-4CB5-BABC-6434352AE1CD}"/>
              </a:ext>
            </a:extLst>
          </p:cNvPr>
          <p:cNvSpPr txBox="1"/>
          <p:nvPr/>
        </p:nvSpPr>
        <p:spPr>
          <a:xfrm>
            <a:off x="1538402" y="399416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CF78EEB-22AE-442B-BC4E-20E59B40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54527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999B95-DF63-4F01-A210-63A03C7F5019}"/>
              </a:ext>
            </a:extLst>
          </p:cNvPr>
          <p:cNvSpPr txBox="1"/>
          <p:nvPr/>
        </p:nvSpPr>
        <p:spPr>
          <a:xfrm>
            <a:off x="938571" y="48553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Viết tên 2 – 3 tỉnh hoặc thành phố mà em biết.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C391BB-D55E-4E11-9FB0-5BC394344C16}"/>
              </a:ext>
            </a:extLst>
          </p:cNvPr>
          <p:cNvSpPr txBox="1"/>
          <p:nvPr/>
        </p:nvSpPr>
        <p:spPr>
          <a:xfrm>
            <a:off x="720060" y="965738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M: </a:t>
            </a:r>
            <a:r>
              <a:rPr lang="vi-VN" sz="1600" dirty="0">
                <a:latin typeface="+mn-lt"/>
              </a:rPr>
              <a:t>Hà Nội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14FC76F-1840-4D3B-B8C0-9A02AB635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1" y="1849111"/>
            <a:ext cx="363359" cy="3633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01D5872-860C-4A3B-974C-BCE932DA0A25}"/>
              </a:ext>
            </a:extLst>
          </p:cNvPr>
          <p:cNvSpPr txBox="1"/>
          <p:nvPr/>
        </p:nvSpPr>
        <p:spPr>
          <a:xfrm>
            <a:off x="840921" y="1813417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F2700F-CAE4-4B92-BF70-E2694676DFFD}"/>
              </a:ext>
            </a:extLst>
          </p:cNvPr>
          <p:cNvSpPr/>
          <p:nvPr/>
        </p:nvSpPr>
        <p:spPr>
          <a:xfrm>
            <a:off x="340854" y="2189207"/>
            <a:ext cx="4399757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ch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>
                <a:latin typeface="UTM Avo" panose="02040603050506020204" pitchFamily="18" charset="0"/>
              </a:rPr>
              <a:t>tr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ô </a:t>
            </a:r>
            <a:r>
              <a:rPr lang="en-US" sz="1600" dirty="0" err="1">
                <a:latin typeface="UTM Avo" panose="02040603050506020204" pitchFamily="18" charset="0"/>
              </a:rPr>
              <a:t>vuông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33F0F3-86B0-4120-A0D7-870533C8AE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833" y="2459708"/>
            <a:ext cx="2541313" cy="20802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4B5A44-6E21-45C9-BC76-3CA37FED5200}"/>
              </a:ext>
            </a:extLst>
          </p:cNvPr>
          <p:cNvSpPr txBox="1"/>
          <p:nvPr/>
        </p:nvSpPr>
        <p:spPr>
          <a:xfrm>
            <a:off x="332361" y="2445953"/>
            <a:ext cx="3892412" cy="2256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Bà còng đi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ch </a:t>
            </a:r>
            <a:r>
              <a:rPr lang="vi-VN" sz="1600" dirty="0">
                <a:latin typeface="+mn-lt"/>
              </a:rPr>
              <a:t>ợ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ời mưa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Cái tôm cái tép đi đưa bà còng.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Đưa bà đến quãng đường cong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+mn-lt"/>
              </a:rPr>
              <a:t>Đưa bà vào tận ngõ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ong nhà bà.</a:t>
            </a:r>
          </a:p>
          <a:p>
            <a:pPr algn="r">
              <a:lnSpc>
                <a:spcPct val="150000"/>
              </a:lnSpc>
            </a:pPr>
            <a:r>
              <a:rPr lang="vi-VN" sz="1600" i="1" dirty="0">
                <a:latin typeface="+mn-lt"/>
              </a:rPr>
              <a:t>(Ca dao)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888499A-6553-4146-8F15-35E2B76823B7}"/>
              </a:ext>
            </a:extLst>
          </p:cNvPr>
          <p:cNvGrpSpPr/>
          <p:nvPr/>
        </p:nvGrpSpPr>
        <p:grpSpPr>
          <a:xfrm>
            <a:off x="2077340" y="2576318"/>
            <a:ext cx="236145" cy="360000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950A070-7DA0-431A-97C5-D323AB1092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867F91BF-EB01-4B6A-9963-38718A7E1750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3351B638-169B-4091-BE46-0FEDFF750A47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1AC8934B-D1CA-4871-B4C6-03769E7D59F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5A4E645-43D0-44CA-8E46-4E74B573BF9C}"/>
              </a:ext>
            </a:extLst>
          </p:cNvPr>
          <p:cNvGrpSpPr/>
          <p:nvPr/>
        </p:nvGrpSpPr>
        <p:grpSpPr>
          <a:xfrm>
            <a:off x="2540732" y="2581480"/>
            <a:ext cx="236145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354C807-5B08-48DC-8893-9A8B568B8C9D}"/>
              </a:ext>
            </a:extLst>
          </p:cNvPr>
          <p:cNvGrpSpPr/>
          <p:nvPr/>
        </p:nvGrpSpPr>
        <p:grpSpPr>
          <a:xfrm>
            <a:off x="2516446" y="3961427"/>
            <a:ext cx="236145" cy="360000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A748FF3-0F4D-4802-898C-AE285FE7760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C2FA6085-ACDD-4347-B278-1CAE128739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18D71E7D-5863-415E-A497-6AFDB3593237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DF460798-131E-4D2A-998A-781F5FD772C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ontrols>
      <mc:AlternateContent xmlns:mc="http://schemas.openxmlformats.org/markup-compatibility/2006">
        <mc:Choice xmlns:v="urn:schemas-microsoft-com:vml" Requires="v">
          <p:control spid="1026" name="TextBox1" r:id="rId2" imgW="5562720" imgH="419040"/>
        </mc:Choice>
        <mc:Fallback>
          <p:control name="TextBox1" r:id="rId2" imgW="5562720" imgH="419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8175" y="1289050"/>
                  <a:ext cx="5562600" cy="415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21" grpId="0"/>
      <p:bldP spid="2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BCC267-D1DB-4DC3-A9FE-B6A6D3DF95F5}"/>
              </a:ext>
            </a:extLst>
          </p:cNvPr>
          <p:cNvSpPr txBox="1"/>
          <p:nvPr/>
        </p:nvSpPr>
        <p:spPr>
          <a:xfrm>
            <a:off x="1401418" y="2066330"/>
            <a:ext cx="441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Khởi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4061820-CF74-4B53-B222-43994ED29F41}"/>
              </a:ext>
            </a:extLst>
          </p:cNvPr>
          <p:cNvSpPr/>
          <p:nvPr/>
        </p:nvSpPr>
        <p:spPr>
          <a:xfrm>
            <a:off x="398464" y="233882"/>
            <a:ext cx="5296272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b. </a:t>
            </a:r>
            <a:r>
              <a:rPr lang="vi-VN" sz="2000" dirty="0">
                <a:latin typeface="UTM Avo" panose="02040603050506020204" pitchFamily="18" charset="0"/>
              </a:rPr>
              <a:t>Tìm tiếng chứa </a:t>
            </a:r>
            <a:r>
              <a:rPr lang="vi-VN" sz="2000" b="1" i="1" dirty="0">
                <a:latin typeface="UTM Avo" panose="02040603050506020204" pitchFamily="18" charset="0"/>
              </a:rPr>
              <a:t>iu </a:t>
            </a:r>
            <a:r>
              <a:rPr lang="vi-VN" sz="2000" dirty="0">
                <a:latin typeface="UTM Avo" panose="02040603050506020204" pitchFamily="18" charset="0"/>
              </a:rPr>
              <a:t>hoặc </a:t>
            </a:r>
            <a:r>
              <a:rPr lang="vi-VN" sz="2000" b="1" i="1" dirty="0">
                <a:latin typeface="UTM Avo" panose="02040603050506020204" pitchFamily="18" charset="0"/>
              </a:rPr>
              <a:t>iêu </a:t>
            </a:r>
            <a:r>
              <a:rPr lang="vi-VN" sz="2000" dirty="0">
                <a:latin typeface="UTM Avo" panose="02040603050506020204" pitchFamily="18" charset="0"/>
              </a:rPr>
              <a:t>thay cho ô vuông.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668DA3-C113-45F0-A69B-44D8EDD9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4224"/>
          <a:stretch/>
        </p:blipFill>
        <p:spPr>
          <a:xfrm>
            <a:off x="544400" y="1235393"/>
            <a:ext cx="2575218" cy="1190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459CF7-B75F-4575-9469-9CB95E6F2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76" r="32015"/>
          <a:stretch/>
        </p:blipFill>
        <p:spPr>
          <a:xfrm>
            <a:off x="3618754" y="899300"/>
            <a:ext cx="2694846" cy="142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82E44C-A2BD-4D64-9A34-8673C3ECC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32" r="459"/>
          <a:stretch/>
        </p:blipFill>
        <p:spPr>
          <a:xfrm>
            <a:off x="2031533" y="2717139"/>
            <a:ext cx="2794934" cy="14817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24E610-B5CA-476B-8644-88B84E40DA7C}"/>
              </a:ext>
            </a:extLst>
          </p:cNvPr>
          <p:cNvSpPr/>
          <p:nvPr/>
        </p:nvSpPr>
        <p:spPr>
          <a:xfrm>
            <a:off x="1308468" y="2472177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cái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endParaRPr lang="vi-VN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3A31BE-09E5-46FE-93C5-90AFFC45ABB9}"/>
              </a:ext>
            </a:extLst>
          </p:cNvPr>
          <p:cNvSpPr/>
          <p:nvPr/>
        </p:nvSpPr>
        <p:spPr>
          <a:xfrm>
            <a:off x="4604327" y="2472177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tiêu</a:t>
            </a:r>
            <a:endParaRPr lang="vi-VN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066987-4BEB-4998-A7DF-BB72FA35E911}"/>
              </a:ext>
            </a:extLst>
          </p:cNvPr>
          <p:cNvSpPr/>
          <p:nvPr/>
        </p:nvSpPr>
        <p:spPr>
          <a:xfrm>
            <a:off x="2715237" y="4198883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endParaRPr lang="vi-VN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8C620F-1188-4B73-B668-4C6681D3D200}"/>
              </a:ext>
            </a:extLst>
          </p:cNvPr>
          <p:cNvGrpSpPr/>
          <p:nvPr/>
        </p:nvGrpSpPr>
        <p:grpSpPr>
          <a:xfrm>
            <a:off x="1820877" y="2398891"/>
            <a:ext cx="534673" cy="400110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6FC49A3-5154-4B67-BE1E-C492B97D361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A6514ED-26C7-467F-958C-7808D27FD125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99FF6D4-01F1-4DA1-8A8D-D0321C00782F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AC63ADE-D1B7-465D-BA47-6C9B0230132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5866FAA-9D50-43AB-B7F5-260082A8E291}"/>
              </a:ext>
            </a:extLst>
          </p:cNvPr>
          <p:cNvGrpSpPr/>
          <p:nvPr/>
        </p:nvGrpSpPr>
        <p:grpSpPr>
          <a:xfrm>
            <a:off x="5144530" y="2427647"/>
            <a:ext cx="538027" cy="400110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D9F73C5-3236-4E42-BABE-D761E069A7E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7C1DADD-5834-4BD9-B44E-8338F8A1763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99BCECE1-D2B0-4D8E-A417-BD7666C77AC2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39042DF8-3F10-4901-B913-44C0C4D72C9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D545A0D-6877-4CA7-9E60-5D1FBD51F616}"/>
              </a:ext>
            </a:extLst>
          </p:cNvPr>
          <p:cNvGrpSpPr/>
          <p:nvPr/>
        </p:nvGrpSpPr>
        <p:grpSpPr>
          <a:xfrm>
            <a:off x="3248230" y="4187930"/>
            <a:ext cx="538027" cy="400110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1F8D9AF-CB26-4D50-8797-D1ED2FD95F3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D9A667A0-6B23-41DA-9750-B39583447713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ECE42DA-0F35-470C-BBEF-69A198F645C1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28B968A-0BDC-4AFA-AF63-FA05D49774B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823711B-A1C0-4404-9E36-D717045791B0}"/>
              </a:ext>
            </a:extLst>
          </p:cNvPr>
          <p:cNvGrpSpPr/>
          <p:nvPr/>
        </p:nvGrpSpPr>
        <p:grpSpPr>
          <a:xfrm>
            <a:off x="464916" y="659278"/>
            <a:ext cx="6214927" cy="4285521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871037D-4362-4D55-BCA5-0BBF1E2EF3C1}"/>
              </a:ext>
            </a:extLst>
          </p:cNvPr>
          <p:cNvGrpSpPr/>
          <p:nvPr/>
        </p:nvGrpSpPr>
        <p:grpSpPr>
          <a:xfrm>
            <a:off x="350449" y="198700"/>
            <a:ext cx="1634581" cy="661781"/>
            <a:chOff x="348409" y="617893"/>
            <a:chExt cx="1634581" cy="6617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ABF7F1F-9E50-45C2-83F1-25D2ADA6E09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BBDCD84-B551-47AE-A896-0B985984FF47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810A1F-60A2-4F93-9FCB-689C73B9E5CC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A954C5-5006-4882-A1AA-F02E07E33228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B7564B2-9B16-4064-BBBA-F595986ABDAE}"/>
              </a:ext>
            </a:extLst>
          </p:cNvPr>
          <p:cNvSpPr/>
          <p:nvPr/>
        </p:nvSpPr>
        <p:spPr>
          <a:xfrm>
            <a:off x="471482" y="1025568"/>
            <a:ext cx="6029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Món ăn gồm bánh phở và thịt, chan nước dùng.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Vật dùng để đội đầu, che mưa nắng, thường làm bằng lá có hình chóp.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Trang phục truyền thống của người Việt Nam.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Đồ chơi dân gian được nặn bằng bột màu hấp chín, thường có hình con vật.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A6033B-27A5-44E1-BF3E-2397431F8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6" y="2744614"/>
            <a:ext cx="5807947" cy="12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9F6E48-E3B7-419F-BDAD-1FCBDDE0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5130"/>
          <a:stretch/>
        </p:blipFill>
        <p:spPr>
          <a:xfrm>
            <a:off x="1056332" y="965172"/>
            <a:ext cx="1826289" cy="1606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6265A7-39E9-485E-9AF1-5FF772B7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315" r="49815"/>
          <a:stretch/>
        </p:blipFill>
        <p:spPr>
          <a:xfrm>
            <a:off x="3975379" y="965172"/>
            <a:ext cx="1826289" cy="160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F17DA9-B616-447F-9F4E-C5D431CB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25130"/>
          <a:stretch/>
        </p:blipFill>
        <p:spPr>
          <a:xfrm>
            <a:off x="1026188" y="2865985"/>
            <a:ext cx="1826289" cy="160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2A72C8-774F-4653-B58C-CF517032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3935187" y="2865985"/>
            <a:ext cx="1826289" cy="1606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359612-4BCD-44C8-81BC-F23A2F63D865}"/>
              </a:ext>
            </a:extLst>
          </p:cNvPr>
          <p:cNvSpPr/>
          <p:nvPr/>
        </p:nvSpPr>
        <p:spPr>
          <a:xfrm>
            <a:off x="739810" y="2277515"/>
            <a:ext cx="2535953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b. Vật dùng để đội đầu, che mưa nắng, thường làm bằng lá có hình chóp.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34A6296-CC59-4ABE-A4B3-BB1869A18545}"/>
              </a:ext>
            </a:extLst>
          </p:cNvPr>
          <p:cNvSpPr/>
          <p:nvPr/>
        </p:nvSpPr>
        <p:spPr>
          <a:xfrm>
            <a:off x="3620546" y="2385237"/>
            <a:ext cx="2535953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c. Trang phục truyền thống của người Việt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7F8AC2-1BD6-407F-8F51-211AC7F37285}"/>
              </a:ext>
            </a:extLst>
          </p:cNvPr>
          <p:cNvSpPr/>
          <p:nvPr/>
        </p:nvSpPr>
        <p:spPr>
          <a:xfrm>
            <a:off x="569299" y="4103230"/>
            <a:ext cx="2800354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d. Đồ chơi dân gian được nặn bằng bột màu hấp chín, thường có hình con vật.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C7FA579-CC8D-48D6-8A6A-B779CEF4AD40}"/>
              </a:ext>
            </a:extLst>
          </p:cNvPr>
          <p:cNvSpPr/>
          <p:nvPr/>
        </p:nvSpPr>
        <p:spPr>
          <a:xfrm>
            <a:off x="3658855" y="4178328"/>
            <a:ext cx="2497644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a. Món ăn gồm bánh phở và thịt, chan nước dùng.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8F34CB-A882-4E1F-8957-3249B6907D0A}"/>
              </a:ext>
            </a:extLst>
          </p:cNvPr>
          <p:cNvSpPr txBox="1"/>
          <p:nvPr/>
        </p:nvSpPr>
        <p:spPr>
          <a:xfrm>
            <a:off x="1481514" y="1097543"/>
            <a:ext cx="915636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Nón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799D2D-C581-4531-8921-D141761D78C8}"/>
              </a:ext>
            </a:extLst>
          </p:cNvPr>
          <p:cNvSpPr txBox="1"/>
          <p:nvPr/>
        </p:nvSpPr>
        <p:spPr>
          <a:xfrm>
            <a:off x="4381697" y="1097543"/>
            <a:ext cx="93326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Áo dài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286835-3525-4D99-8C0B-FB76EFB0F4E3}"/>
              </a:ext>
            </a:extLst>
          </p:cNvPr>
          <p:cNvSpPr txBox="1"/>
          <p:nvPr/>
        </p:nvSpPr>
        <p:spPr>
          <a:xfrm>
            <a:off x="1577782" y="3016179"/>
            <a:ext cx="78899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Tò 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677B3C-D387-4073-86C3-893C22D681E7}"/>
              </a:ext>
            </a:extLst>
          </p:cNvPr>
          <p:cNvSpPr txBox="1"/>
          <p:nvPr/>
        </p:nvSpPr>
        <p:spPr>
          <a:xfrm>
            <a:off x="4393438" y="3015395"/>
            <a:ext cx="984565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C95E66-3777-4707-889B-02F02B56B076}"/>
              </a:ext>
            </a:extLst>
          </p:cNvPr>
          <p:cNvSpPr/>
          <p:nvPr/>
        </p:nvSpPr>
        <p:spPr>
          <a:xfrm>
            <a:off x="398066" y="3222168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Đặt một câu giới thiệu về quê em hoặc nơi em ở.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760452-33A4-4373-8374-738B1A7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9" y="1025568"/>
            <a:ext cx="6029802" cy="2121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DD5639-D3A2-4E87-B1A1-94C2BC85C122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9614ACE-45D4-43D9-B94C-B40597319862}"/>
              </a:ext>
            </a:extLst>
          </p:cNvPr>
          <p:cNvCxnSpPr>
            <a:cxnSpLocks/>
          </p:cNvCxnSpPr>
          <p:nvPr/>
        </p:nvCxnSpPr>
        <p:spPr>
          <a:xfrm>
            <a:off x="2383505" y="1735989"/>
            <a:ext cx="1102878" cy="70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B7F42B8-C418-466B-8A85-47F05AABBBBB}"/>
              </a:ext>
            </a:extLst>
          </p:cNvPr>
          <p:cNvCxnSpPr>
            <a:cxnSpLocks/>
          </p:cNvCxnSpPr>
          <p:nvPr/>
        </p:nvCxnSpPr>
        <p:spPr>
          <a:xfrm>
            <a:off x="2383505" y="2320764"/>
            <a:ext cx="1045495" cy="5832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5F31E26-DA78-4DC4-82DB-29682FDBF832}"/>
              </a:ext>
            </a:extLst>
          </p:cNvPr>
          <p:cNvCxnSpPr>
            <a:cxnSpLocks/>
          </p:cNvCxnSpPr>
          <p:nvPr/>
        </p:nvCxnSpPr>
        <p:spPr>
          <a:xfrm flipV="1">
            <a:off x="2383505" y="1794761"/>
            <a:ext cx="1045495" cy="11107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xmlns="" id="{7F25EA15-81D4-4214-AC66-5041836E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" y="501750"/>
            <a:ext cx="5596082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xmlns="" id="{3D9477D0-1637-4B5D-975C-EEB59238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" y="513838"/>
            <a:ext cx="5994095" cy="41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à Lạt - Thành Phố Ngàn Hoa Hút Hồn Du Khách">
            <a:extLst>
              <a:ext uri="{FF2B5EF4-FFF2-40B4-BE49-F238E27FC236}">
                <a16:creationId xmlns:a16="http://schemas.microsoft.com/office/drawing/2014/main" xmlns="" id="{B2EB0B3C-923E-4EC8-9DD4-EBC112AE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" y="805815"/>
            <a:ext cx="5994095" cy="36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CB2294-D06F-4345-BF04-8B2FFE2CE650}"/>
              </a:ext>
            </a:extLst>
          </p:cNvPr>
          <p:cNvGrpSpPr/>
          <p:nvPr/>
        </p:nvGrpSpPr>
        <p:grpSpPr>
          <a:xfrm>
            <a:off x="603619" y="914434"/>
            <a:ext cx="5896572" cy="4134644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1C16BD-BA9C-4C9D-9E0B-D3D03A89489C}"/>
              </a:ext>
            </a:extLst>
          </p:cNvPr>
          <p:cNvGrpSpPr/>
          <p:nvPr/>
        </p:nvGrpSpPr>
        <p:grpSpPr>
          <a:xfrm>
            <a:off x="370327" y="23720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B278D89-4A39-4A3D-9830-85CBA003ABE1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8B8587B-360D-48D7-A1E3-54455EFC5476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79F44D-035A-4B0D-AB2A-489457CA915B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ABE5EC-101B-4A05-99E5-445A5513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27" y="946652"/>
            <a:ext cx="4473473" cy="3917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966C4D-26E5-4205-825F-D22B9321F870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Nêu tên các đồ vật được làm từ tre hoặc gỗ và công dụng của chúng.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7A973A-51E0-473F-BD97-9CC0EAA68F8D}"/>
              </a:ext>
            </a:extLst>
          </p:cNvPr>
          <p:cNvSpPr txBox="1"/>
          <p:nvPr/>
        </p:nvSpPr>
        <p:spPr>
          <a:xfrm>
            <a:off x="532781" y="1231461"/>
            <a:ext cx="1042018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Đũa tre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81A61D-33F7-45D7-B0F8-AACA4AEE20F4}"/>
              </a:ext>
            </a:extLst>
          </p:cNvPr>
          <p:cNvSpPr txBox="1"/>
          <p:nvPr/>
        </p:nvSpPr>
        <p:spPr>
          <a:xfrm>
            <a:off x="471482" y="1648420"/>
            <a:ext cx="110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gắp thức ăn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980D43-293C-4923-AC72-13B13E1F2962}"/>
              </a:ext>
            </a:extLst>
          </p:cNvPr>
          <p:cNvSpPr txBox="1"/>
          <p:nvPr/>
        </p:nvSpPr>
        <p:spPr>
          <a:xfrm>
            <a:off x="3721101" y="1925419"/>
            <a:ext cx="2665417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Khay đựng cốc chén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3BF37B-7869-4509-A0A8-A0F9AD61832D}"/>
              </a:ext>
            </a:extLst>
          </p:cNvPr>
          <p:cNvSpPr txBox="1"/>
          <p:nvPr/>
        </p:nvSpPr>
        <p:spPr>
          <a:xfrm>
            <a:off x="1053790" y="4056376"/>
            <a:ext cx="1257253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Bàn ghế bằng tre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653005-DFCF-4118-B360-0C2695380A3C}"/>
              </a:ext>
            </a:extLst>
          </p:cNvPr>
          <p:cNvSpPr txBox="1"/>
          <p:nvPr/>
        </p:nvSpPr>
        <p:spPr>
          <a:xfrm>
            <a:off x="3822052" y="4024384"/>
            <a:ext cx="266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ngồi ăn, nghỉ ngơi, làm việc,...</a:t>
            </a:r>
          </a:p>
        </p:txBody>
      </p:sp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72BA04-EB20-42C1-A8C2-0D1BDCD1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331" y="1219200"/>
            <a:ext cx="6153953" cy="291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77752F-8E6D-4FD8-AD56-29D56D5D06DC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giới thiệu một đồ vật được làm từ tre hoặc gỗ.</a:t>
            </a:r>
          </a:p>
        </p:txBody>
      </p: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17F175-7681-44E6-8E52-D1601DA4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D8D5F3-B97D-4DDB-A4AF-B9DEA36F87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92" y="1488176"/>
            <a:ext cx="6369594" cy="365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ED813B-8E2A-4343-9285-F6833F0AAE9B}"/>
              </a:ext>
            </a:extLst>
          </p:cNvPr>
          <p:cNvSpPr txBox="1"/>
          <p:nvPr/>
        </p:nvSpPr>
        <p:spPr>
          <a:xfrm>
            <a:off x="1656898" y="607807"/>
            <a:ext cx="479074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đọc bài thơ, câu chuyện viết về cảnh đẹp trên các miền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D9F1F0-E9C9-4730-9149-C96C6566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99" y="1047562"/>
            <a:ext cx="6470802" cy="360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FC1A6A-8341-408E-A39C-3221B51E2D30}"/>
              </a:ext>
            </a:extLst>
          </p:cNvPr>
          <p:cNvSpPr txBox="1"/>
          <p:nvPr/>
        </p:nvSpPr>
        <p:spPr>
          <a:xfrm>
            <a:off x="590084" y="460586"/>
            <a:ext cx="567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Đọc cho bạn nghe đoạn thơ hoặc đoạn truyện em thích.</a:t>
            </a:r>
          </a:p>
        </p:txBody>
      </p:sp>
    </p:spTree>
    <p:extLst>
      <p:ext uri="{BB962C8B-B14F-4D97-AF65-F5344CB8AC3E}">
        <p14:creationId xmlns:p14="http://schemas.microsoft.com/office/powerpoint/2010/main" val="17115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F60F04-36B4-45A2-B1D1-F13D064BD417}"/>
              </a:ext>
            </a:extLst>
          </p:cNvPr>
          <p:cNvSpPr txBox="1"/>
          <p:nvPr/>
        </p:nvSpPr>
        <p:spPr>
          <a:xfrm>
            <a:off x="363310" y="4275333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Em đã từng đến thăm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10" y="1781894"/>
            <a:ext cx="5976257" cy="1579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F0E511-DBE6-4C3D-A1DC-555A7F5BCCC4}"/>
              </a:ext>
            </a:extLst>
          </p:cNvPr>
          <p:cNvSpPr/>
          <p:nvPr/>
        </p:nvSpPr>
        <p:spPr>
          <a:xfrm>
            <a:off x="218661" y="3459156"/>
            <a:ext cx="2077278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Ruộng bậc thang </a:t>
            </a:r>
            <a:endParaRPr lang="en-US" b="1" dirty="0">
              <a:solidFill>
                <a:srgbClr val="0070C0"/>
              </a:solidFill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2D7D7F-CCD3-48C6-93AA-22A24EBBC596}"/>
              </a:ext>
            </a:extLst>
          </p:cNvPr>
          <p:cNvSpPr/>
          <p:nvPr/>
        </p:nvSpPr>
        <p:spPr>
          <a:xfrm>
            <a:off x="2484664" y="3459155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7E5C7D-3B23-4C2B-A546-B0609F57020C}"/>
              </a:ext>
            </a:extLst>
          </p:cNvPr>
          <p:cNvSpPr/>
          <p:nvPr/>
        </p:nvSpPr>
        <p:spPr>
          <a:xfrm>
            <a:off x="3916019" y="3465840"/>
            <a:ext cx="320040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Cầu Thê Húc, </a:t>
            </a:r>
            <a:r>
              <a:rPr lang="vi-VN" b="1" dirty="0" err="1">
                <a:solidFill>
                  <a:srgbClr val="0070C0"/>
                </a:solidFill>
                <a:latin typeface="+mn-lt"/>
              </a:rPr>
              <a:t>đền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 Ngọc Sơn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danh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FBECBC-6AD2-4E72-8A6B-68722EA1D557}"/>
              </a:ext>
            </a:extLst>
          </p:cNvPr>
          <p:cNvSpPr txBox="1"/>
          <p:nvPr/>
        </p:nvSpPr>
        <p:spPr>
          <a:xfrm>
            <a:off x="363310" y="4282017"/>
            <a:ext cx="649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từng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đến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vùng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miền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nào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của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đất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nước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mình</a:t>
            </a:r>
            <a:r>
              <a:rPr lang="en-US" sz="18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12" grpId="0"/>
      <p:bldP spid="13" grpId="0"/>
      <p:bldP spid="1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63BDE4-4A84-470C-8C0B-34BF405282A6}"/>
              </a:ext>
            </a:extLst>
          </p:cNvPr>
          <p:cNvSpPr txBox="1"/>
          <p:nvPr/>
        </p:nvSpPr>
        <p:spPr>
          <a:xfrm>
            <a:off x="1510748" y="2453238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C4A6C3F-CE6F-4B90-9A96-86738710A9AB}"/>
              </a:ext>
            </a:extLst>
          </p:cNvPr>
          <p:cNvGrpSpPr/>
          <p:nvPr/>
        </p:nvGrpSpPr>
        <p:grpSpPr>
          <a:xfrm>
            <a:off x="350124" y="659872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68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A846553-92E2-446E-8660-138595A09064}"/>
              </a:ext>
            </a:extLst>
          </p:cNvPr>
          <p:cNvGrpSpPr/>
          <p:nvPr/>
        </p:nvGrpSpPr>
        <p:grpSpPr>
          <a:xfrm>
            <a:off x="458603" y="269828"/>
            <a:ext cx="1624533" cy="681877"/>
            <a:chOff x="358457" y="617893"/>
            <a:chExt cx="1624533" cy="6818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98B8078-EE84-4013-8417-F7156D925429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ĐỌC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2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6BF6E-482E-422A-A0F8-9DA4D1A95D94}"/>
              </a:ext>
            </a:extLst>
          </p:cNvPr>
          <p:cNvSpPr txBox="1"/>
          <p:nvPr/>
        </p:nvSpPr>
        <p:spPr>
          <a:xfrm>
            <a:off x="2360778" y="1825859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xuôi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964380-4255-4145-A4D3-7D05AFA98E12}"/>
              </a:ext>
            </a:extLst>
          </p:cNvPr>
          <p:cNvSpPr txBox="1"/>
          <p:nvPr/>
        </p:nvSpPr>
        <p:spPr>
          <a:xfrm>
            <a:off x="2360778" y="2317510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80474" y="602076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1641916" y="83734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EBE655-4055-4458-8D00-A2E6066EC27A}"/>
              </a:ext>
            </a:extLst>
          </p:cNvPr>
          <p:cNvSpPr txBox="1"/>
          <p:nvPr/>
        </p:nvSpPr>
        <p:spPr>
          <a:xfrm>
            <a:off x="2360778" y="2836279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D09ED3-8744-471C-A237-95B7DE03402B}"/>
              </a:ext>
            </a:extLst>
          </p:cNvPr>
          <p:cNvSpPr txBox="1"/>
          <p:nvPr/>
        </p:nvSpPr>
        <p:spPr>
          <a:xfrm>
            <a:off x="2360778" y="3355048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32DBA1-F35C-4D56-8D9E-81979EC3A338}"/>
              </a:ext>
            </a:extLst>
          </p:cNvPr>
          <p:cNvSpPr txBox="1"/>
          <p:nvPr/>
        </p:nvSpPr>
        <p:spPr>
          <a:xfrm>
            <a:off x="2360777" y="3916955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lánh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5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vô</a:t>
            </a:r>
            <a:r>
              <a:rPr lang="vi-VN" sz="1300" dirty="0">
                <a:latin typeface="UTM Avo" panose="02040603050506020204" pitchFamily="18" charset="0"/>
              </a:rPr>
              <a:t> xứ Nghệ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quanh quanh</a:t>
            </a:r>
          </a:p>
          <a:p>
            <a:pPr indent="171450" algn="ctr"/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Non xanh nước biếc </a:t>
            </a:r>
            <a:r>
              <a:rPr lang="vi-VN" sz="1300" dirty="0">
                <a:latin typeface="UTM Avo" panose="02040603050506020204" pitchFamily="18" charset="0"/>
              </a:rPr>
              <a:t>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lóng lánh </a:t>
            </a:r>
            <a:r>
              <a:rPr lang="vi-VN" sz="1300" dirty="0">
                <a:latin typeface="UTM Avo" panose="02040603050506020204" pitchFamily="18" charset="0"/>
              </a:rPr>
              <a:t>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54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xmlns="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1928784" y="3415435"/>
            <a:ext cx="3000432" cy="13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4CAE37-C031-447C-A0D4-4B3695F007FD}"/>
              </a:ext>
            </a:extLst>
          </p:cNvPr>
          <p:cNvSpPr/>
          <p:nvPr/>
        </p:nvSpPr>
        <p:spPr>
          <a:xfrm>
            <a:off x="460224" y="1026720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Ca dao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260A31-877E-46DB-BCEB-DF51C579FAA0}"/>
              </a:ext>
            </a:extLst>
          </p:cNvPr>
          <p:cNvSpPr/>
          <p:nvPr/>
        </p:nvSpPr>
        <p:spPr>
          <a:xfrm>
            <a:off x="550605" y="1164149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F1432A-BE85-4E86-9EFF-105953948C84}"/>
              </a:ext>
            </a:extLst>
          </p:cNvPr>
          <p:cNvSpPr txBox="1"/>
          <p:nvPr/>
        </p:nvSpPr>
        <p:spPr>
          <a:xfrm>
            <a:off x="1581023" y="1026720"/>
            <a:ext cx="496634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FE4DCB-1A11-4AF5-B4C2-037AA6BE7E5A}"/>
              </a:ext>
            </a:extLst>
          </p:cNvPr>
          <p:cNvSpPr/>
          <p:nvPr/>
        </p:nvSpPr>
        <p:spPr>
          <a:xfrm>
            <a:off x="460224" y="1401068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Tranh họa đồ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A6628B-28EE-454E-8268-B8E530BA2DF7}"/>
              </a:ext>
            </a:extLst>
          </p:cNvPr>
          <p:cNvSpPr/>
          <p:nvPr/>
        </p:nvSpPr>
        <p:spPr>
          <a:xfrm>
            <a:off x="550605" y="1538497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A90104-6FC0-43F8-A8D3-188450F9336F}"/>
              </a:ext>
            </a:extLst>
          </p:cNvPr>
          <p:cNvSpPr/>
          <p:nvPr/>
        </p:nvSpPr>
        <p:spPr>
          <a:xfrm>
            <a:off x="346601" y="3056714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Đồng Tháp Mười</a:t>
            </a:r>
            <a:endParaRPr lang="vi-VN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A06F489-6BA0-44DB-A8C6-D8A1BFF22202}"/>
              </a:ext>
            </a:extLst>
          </p:cNvPr>
          <p:cNvSpPr/>
          <p:nvPr/>
        </p:nvSpPr>
        <p:spPr>
          <a:xfrm>
            <a:off x="458754" y="319414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2DBBAF-0F3A-495B-B9AB-432F77976EC4}"/>
              </a:ext>
            </a:extLst>
          </p:cNvPr>
          <p:cNvSpPr txBox="1"/>
          <p:nvPr/>
        </p:nvSpPr>
        <p:spPr>
          <a:xfrm>
            <a:off x="2094619" y="1402680"/>
            <a:ext cx="365141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tranh vẽ cảnh vật, sông núi.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xmlns="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" y="1832430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xmlns="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59" y="1832431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AA1FF8-D4BF-4628-89BC-C4F5F6D5AEA2}"/>
              </a:ext>
            </a:extLst>
          </p:cNvPr>
          <p:cNvSpPr txBox="1"/>
          <p:nvPr/>
        </p:nvSpPr>
        <p:spPr>
          <a:xfrm>
            <a:off x="2261659" y="3062165"/>
            <a:ext cx="447183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tên vùng đất trũng rộng lớn ở miền Nam.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xmlns="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0" y="1832430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3800</TotalTime>
  <Words>1730</Words>
  <Application>Microsoft Office PowerPoint</Application>
  <PresentationFormat>Custom</PresentationFormat>
  <Paragraphs>207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Montserrat</vt:lpstr>
      <vt:lpstr>Calibri Light</vt:lpstr>
      <vt:lpstr>UTM Avo</vt:lpstr>
      <vt:lpstr>Times New Roman</vt:lpstr>
      <vt:lpstr>Kalam</vt:lpstr>
      <vt:lpstr>UTM Cookies</vt:lpstr>
      <vt:lpstr>Calibri</vt:lpstr>
      <vt:lpstr>Wingdings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Techsi.vn</cp:lastModifiedBy>
  <cp:revision>257</cp:revision>
  <dcterms:modified xsi:type="dcterms:W3CDTF">2021-11-23T06:14:26Z</dcterms:modified>
</cp:coreProperties>
</file>