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8"/>
  </p:notesMasterIdLst>
  <p:sldIdLst>
    <p:sldId id="295" r:id="rId2"/>
    <p:sldId id="331" r:id="rId3"/>
    <p:sldId id="262" r:id="rId4"/>
    <p:sldId id="317" r:id="rId5"/>
    <p:sldId id="334" r:id="rId6"/>
    <p:sldId id="333" r:id="rId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99FFCC"/>
    <a:srgbClr val="FFCCCC"/>
    <a:srgbClr val="BAEBB3"/>
    <a:srgbClr val="FFCCFF"/>
    <a:srgbClr val="FF66CC"/>
    <a:srgbClr val="CCFFCC"/>
    <a:srgbClr val="99CC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45" autoAdjust="0"/>
    <p:restoredTop sz="86860" autoAdjust="0"/>
  </p:normalViewPr>
  <p:slideViewPr>
    <p:cSldViewPr>
      <p:cViewPr varScale="1">
        <p:scale>
          <a:sx n="37" d="100"/>
          <a:sy n="37" d="100"/>
        </p:scale>
        <p:origin x="-139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A73B22F1-7F51-47FC-A9ED-80265BD7385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91652EEC-0F15-4E12-BCA5-023C37F542B6}" type="slidenum">
              <a:rPr lang="en-US" smtClean="0"/>
              <a:pPr/>
              <a:t>1</a:t>
            </a:fld>
            <a:endParaRPr lang="en-US" smtClean="0"/>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75E9F7-FF62-4081-B3C9-DC5EEFD6938D}" type="slidenum">
              <a:rPr lang="en-US"/>
              <a:pPr>
                <a:defRPr/>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5C0841-C941-4545-BA84-37551C6C8310}" type="slidenum">
              <a:rPr lang="en-US"/>
              <a:pPr>
                <a:defRPr/>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C92A88-F2F4-479C-896B-8FB350983A7B}" type="slidenum">
              <a:rPr lang="en-US"/>
              <a:pPr>
                <a:defRPr/>
              </a:pPr>
              <a:t>‹#›</a:t>
            </a:fld>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1ACBC-184F-4509-A3E8-FC413798470F}" type="slidenum">
              <a:rPr lang="en-US"/>
              <a:pPr>
                <a:defRPr/>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5261BD-18C0-4A6B-B79D-D557D6AA69CC}" type="slidenum">
              <a:rPr lang="en-US"/>
              <a:pPr>
                <a:defRPr/>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FD378-4DB8-4C7E-AF11-C4F413FAE5D2}" type="slidenum">
              <a:rPr lang="en-US"/>
              <a:pPr>
                <a:defRPr/>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EC4F10-8B1D-4B4D-959B-A275CCEF9936}" type="slidenum">
              <a:rPr lang="en-US"/>
              <a:pPr>
                <a:defRPr/>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EA961E-6456-4CD1-8F4E-12587A6C134C}" type="slidenum">
              <a:rPr lang="en-US"/>
              <a:pPr>
                <a:defRPr/>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BE9787-919E-4FE4-8D6A-78646A4530A3}" type="slidenum">
              <a:rPr lang="en-US"/>
              <a:pPr>
                <a:defRPr/>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A189C9-73BF-4D8E-9323-6E7B379C06FE}" type="slidenum">
              <a:rPr lang="en-US"/>
              <a:pPr>
                <a:defRPr/>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703AD6-87E3-487D-976A-5F4AD62D870D}" type="slidenum">
              <a:rPr lang="en-US"/>
              <a:pPr>
                <a:defRPr/>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8F4F25-7551-4E13-A54A-A5013D709BF3}" type="slidenum">
              <a:rPr lang="en-US"/>
              <a:pPr>
                <a:defRPr/>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n-US"/>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n-US"/>
          </a:p>
        </p:txBody>
      </p:sp>
      <p:sp>
        <p:nvSpPr>
          <p:cNvPr id="952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fld id="{EC00D24C-4A94-4CB7-AC9C-D38420C05E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hyperlink" Target="http://butterflywebsite.com/clipart/Btflyorg.gi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wmf"/><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Z169"/>
          <p:cNvPicPr>
            <a:picLocks noChangeAspect="1" noChangeArrowheads="1"/>
          </p:cNvPicPr>
          <p:nvPr/>
        </p:nvPicPr>
        <p:blipFill>
          <a:blip r:embed="rId3"/>
          <a:srcRect l="8594" t="2061" r="10156" b="5154"/>
          <a:stretch>
            <a:fillRect/>
          </a:stretch>
        </p:blipFill>
        <p:spPr bwMode="auto">
          <a:xfrm>
            <a:off x="0" y="228600"/>
            <a:ext cx="9296400" cy="6858000"/>
          </a:xfrm>
          <a:prstGeom prst="rect">
            <a:avLst/>
          </a:prstGeom>
          <a:solidFill>
            <a:srgbClr val="FF0066"/>
          </a:solidFill>
          <a:ln w="9525">
            <a:noFill/>
            <a:miter lim="800000"/>
            <a:headEnd/>
            <a:tailEnd/>
          </a:ln>
        </p:spPr>
      </p:pic>
      <p:pic>
        <p:nvPicPr>
          <p:cNvPr id="2051" name="Picture 6" descr="thm_Btflyorg">
            <a:hlinkClick r:id="rId4"/>
          </p:cNvPr>
          <p:cNvPicPr>
            <a:picLocks noChangeAspect="1" noChangeArrowheads="1" noCrop="1"/>
          </p:cNvPicPr>
          <p:nvPr/>
        </p:nvPicPr>
        <p:blipFill>
          <a:blip r:embed="rId5"/>
          <a:srcRect/>
          <a:stretch>
            <a:fillRect/>
          </a:stretch>
        </p:blipFill>
        <p:spPr bwMode="auto">
          <a:xfrm rot="-1031394">
            <a:off x="0" y="381000"/>
            <a:ext cx="1377950" cy="990600"/>
          </a:xfrm>
          <a:prstGeom prst="rect">
            <a:avLst/>
          </a:prstGeom>
          <a:noFill/>
          <a:ln w="9525">
            <a:noFill/>
            <a:miter lim="800000"/>
            <a:headEnd/>
            <a:tailEnd/>
          </a:ln>
        </p:spPr>
      </p:pic>
      <p:pic>
        <p:nvPicPr>
          <p:cNvPr id="2052" name="Picture 7" descr="thm_Btflyorg">
            <a:hlinkClick r:id="rId4"/>
          </p:cNvPr>
          <p:cNvPicPr>
            <a:picLocks noChangeAspect="1" noChangeArrowheads="1" noCrop="1"/>
          </p:cNvPicPr>
          <p:nvPr/>
        </p:nvPicPr>
        <p:blipFill>
          <a:blip r:embed="rId5"/>
          <a:srcRect/>
          <a:stretch>
            <a:fillRect/>
          </a:stretch>
        </p:blipFill>
        <p:spPr bwMode="auto">
          <a:xfrm rot="2155697">
            <a:off x="7239000" y="5334000"/>
            <a:ext cx="1093788" cy="1143000"/>
          </a:xfrm>
          <a:prstGeom prst="rect">
            <a:avLst/>
          </a:prstGeom>
          <a:noFill/>
          <a:ln w="9525">
            <a:noFill/>
            <a:miter lim="800000"/>
            <a:headEnd/>
            <a:tailEnd/>
          </a:ln>
        </p:spPr>
      </p:pic>
      <p:pic>
        <p:nvPicPr>
          <p:cNvPr id="2053" name="Picture 8" descr="thm_Btflyorg">
            <a:hlinkClick r:id="rId4"/>
          </p:cNvPr>
          <p:cNvPicPr>
            <a:picLocks noChangeAspect="1" noChangeArrowheads="1" noCrop="1"/>
          </p:cNvPicPr>
          <p:nvPr/>
        </p:nvPicPr>
        <p:blipFill>
          <a:blip r:embed="rId5">
            <a:lum bright="6000"/>
          </a:blip>
          <a:srcRect/>
          <a:stretch>
            <a:fillRect/>
          </a:stretch>
        </p:blipFill>
        <p:spPr bwMode="auto">
          <a:xfrm>
            <a:off x="0" y="5486400"/>
            <a:ext cx="874713" cy="914400"/>
          </a:xfrm>
          <a:prstGeom prst="rect">
            <a:avLst/>
          </a:prstGeom>
          <a:noFill/>
          <a:ln w="9525">
            <a:noFill/>
            <a:miter lim="800000"/>
            <a:headEnd/>
            <a:tailEnd/>
          </a:ln>
        </p:spPr>
      </p:pic>
      <p:pic>
        <p:nvPicPr>
          <p:cNvPr id="2054" name="Picture 9" descr="daisies"/>
          <p:cNvPicPr>
            <a:picLocks noChangeAspect="1" noChangeArrowheads="1" noCrop="1"/>
          </p:cNvPicPr>
          <p:nvPr/>
        </p:nvPicPr>
        <p:blipFill>
          <a:blip r:embed="rId6"/>
          <a:srcRect/>
          <a:stretch>
            <a:fillRect/>
          </a:stretch>
        </p:blipFill>
        <p:spPr bwMode="auto">
          <a:xfrm>
            <a:off x="0" y="5638800"/>
            <a:ext cx="1066800" cy="1219200"/>
          </a:xfrm>
          <a:prstGeom prst="rect">
            <a:avLst/>
          </a:prstGeom>
          <a:noFill/>
          <a:ln w="9525">
            <a:noFill/>
            <a:miter lim="800000"/>
            <a:headEnd/>
            <a:tailEnd/>
          </a:ln>
        </p:spPr>
      </p:pic>
      <p:pic>
        <p:nvPicPr>
          <p:cNvPr id="2055" name="Picture 10" descr="thm_Btflyorg">
            <a:hlinkClick r:id="rId4"/>
          </p:cNvPr>
          <p:cNvPicPr>
            <a:picLocks noChangeAspect="1" noChangeArrowheads="1" noCrop="1"/>
          </p:cNvPicPr>
          <p:nvPr/>
        </p:nvPicPr>
        <p:blipFill>
          <a:blip r:embed="rId5">
            <a:lum bright="6000"/>
          </a:blip>
          <a:srcRect/>
          <a:stretch>
            <a:fillRect/>
          </a:stretch>
        </p:blipFill>
        <p:spPr bwMode="auto">
          <a:xfrm rot="868592">
            <a:off x="7772400" y="228600"/>
            <a:ext cx="874713" cy="914400"/>
          </a:xfrm>
          <a:prstGeom prst="rect">
            <a:avLst/>
          </a:prstGeom>
          <a:noFill/>
          <a:ln w="9525">
            <a:noFill/>
            <a:miter lim="800000"/>
            <a:headEnd/>
            <a:tailEnd/>
          </a:ln>
        </p:spPr>
      </p:pic>
      <p:sp>
        <p:nvSpPr>
          <p:cNvPr id="2056" name="Oval 11"/>
          <p:cNvSpPr>
            <a:spLocks noChangeArrowheads="1"/>
          </p:cNvSpPr>
          <p:nvPr/>
        </p:nvSpPr>
        <p:spPr bwMode="auto">
          <a:xfrm>
            <a:off x="1600200" y="1371600"/>
            <a:ext cx="5943600" cy="1066800"/>
          </a:xfrm>
          <a:prstGeom prst="ellipse">
            <a:avLst/>
          </a:prstGeom>
          <a:gradFill rotWithShape="1">
            <a:gsLst>
              <a:gs pos="0">
                <a:srgbClr val="99CCFF"/>
              </a:gs>
              <a:gs pos="100000">
                <a:srgbClr val="CCFFCC"/>
              </a:gs>
            </a:gsLst>
            <a:lin ang="5400000" scaled="1"/>
          </a:gradFill>
          <a:ln w="9525">
            <a:solidFill>
              <a:schemeClr val="tx1"/>
            </a:solidFill>
            <a:round/>
            <a:headEnd/>
            <a:tailEnd/>
          </a:ln>
        </p:spPr>
        <p:txBody>
          <a:bodyPr wrap="none" anchor="ctr"/>
          <a:lstStyle/>
          <a:p>
            <a:pPr algn="ctr"/>
            <a:endParaRPr lang="en-US">
              <a:solidFill>
                <a:srgbClr val="FF0000"/>
              </a:solidFill>
              <a:latin typeface="Arial" charset="0"/>
            </a:endParaRPr>
          </a:p>
        </p:txBody>
      </p:sp>
      <p:sp>
        <p:nvSpPr>
          <p:cNvPr id="2057" name="AutoShape 15"/>
          <p:cNvSpPr>
            <a:spLocks noChangeArrowheads="1"/>
          </p:cNvSpPr>
          <p:nvPr/>
        </p:nvSpPr>
        <p:spPr bwMode="auto">
          <a:xfrm>
            <a:off x="2133600" y="2743200"/>
            <a:ext cx="5029200" cy="1295400"/>
          </a:xfrm>
          <a:prstGeom prst="horizontalScroll">
            <a:avLst>
              <a:gd name="adj" fmla="val 12500"/>
            </a:avLst>
          </a:prstGeom>
          <a:gradFill rotWithShape="1">
            <a:gsLst>
              <a:gs pos="0">
                <a:srgbClr val="FF99FF"/>
              </a:gs>
              <a:gs pos="100000">
                <a:srgbClr val="CCFF66"/>
              </a:gs>
            </a:gsLst>
            <a:lin ang="5400000" scaled="1"/>
          </a:gradFill>
          <a:ln w="9525">
            <a:solidFill>
              <a:schemeClr val="tx1"/>
            </a:solidFill>
            <a:round/>
            <a:headEnd/>
            <a:tailEnd/>
          </a:ln>
        </p:spPr>
        <p:txBody>
          <a:bodyPr wrap="none" anchor="ctr"/>
          <a:lstStyle/>
          <a:p>
            <a:pPr algn="ctr"/>
            <a:r>
              <a:rPr lang="en-US">
                <a:latin typeface="Arial" charset="0"/>
              </a:rPr>
              <a:t>TỰ NHIÊN XÃ HỘI- LỚP 3</a:t>
            </a:r>
          </a:p>
          <a:p>
            <a:pPr algn="ctr"/>
            <a:r>
              <a:rPr lang="en-US" sz="2800" b="1">
                <a:solidFill>
                  <a:srgbClr val="0000CC"/>
                </a:solidFill>
                <a:latin typeface="Arial" charset="0"/>
              </a:rPr>
              <a:t>BÀI 5: BỆNH LAO PHỔI</a:t>
            </a:r>
          </a:p>
        </p:txBody>
      </p:sp>
    </p:spTree>
  </p:cSld>
  <p:clrMapOvr>
    <a:masterClrMapping/>
  </p:clrMapOvr>
  <p:transition advClick="0" advTm="0">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6172200"/>
            <a:ext cx="9144000" cy="608013"/>
          </a:xfrm>
          <a:prstGeom prst="rect">
            <a:avLst/>
          </a:prstGeom>
          <a:solidFill>
            <a:srgbClr val="FFFFFF"/>
          </a:solidFill>
          <a:ln w="9525">
            <a:solidFill>
              <a:schemeClr val="bg1"/>
            </a:solidFill>
            <a:miter lim="800000"/>
            <a:headEnd/>
            <a:tailEnd/>
          </a:ln>
        </p:spPr>
        <p:txBody>
          <a:bodyPr lIns="114949" tIns="57475" rIns="114949" bIns="57475">
            <a:spAutoFit/>
          </a:bodyPr>
          <a:lstStyle/>
          <a:p>
            <a:pPr defTabSz="1149350">
              <a:spcBef>
                <a:spcPct val="50000"/>
              </a:spcBef>
            </a:pPr>
            <a:endParaRPr lang="en-US" sz="3200">
              <a:solidFill>
                <a:srgbClr val="FFFFFF"/>
              </a:solidFill>
              <a:latin typeface="Arial" charset="0"/>
            </a:endParaRPr>
          </a:p>
        </p:txBody>
      </p:sp>
      <p:pic>
        <p:nvPicPr>
          <p:cNvPr id="3075" name="Picture 3" descr="grass"/>
          <p:cNvPicPr>
            <a:picLocks noChangeAspect="1" noChangeArrowheads="1"/>
          </p:cNvPicPr>
          <p:nvPr/>
        </p:nvPicPr>
        <p:blipFill>
          <a:blip r:embed="rId2"/>
          <a:srcRect/>
          <a:stretch>
            <a:fillRect/>
          </a:stretch>
        </p:blipFill>
        <p:spPr bwMode="auto">
          <a:xfrm>
            <a:off x="0" y="228600"/>
            <a:ext cx="9144000" cy="6629400"/>
          </a:xfrm>
          <a:prstGeom prst="rect">
            <a:avLst/>
          </a:prstGeom>
          <a:noFill/>
          <a:ln w="9525">
            <a:noFill/>
            <a:miter lim="800000"/>
            <a:headEnd/>
            <a:tailEnd/>
          </a:ln>
        </p:spPr>
      </p:pic>
      <p:pic>
        <p:nvPicPr>
          <p:cNvPr id="3076" name="Picture 4" descr="Buombay"/>
          <p:cNvPicPr>
            <a:picLocks noChangeAspect="1" noChangeArrowheads="1" noCrop="1"/>
          </p:cNvPicPr>
          <p:nvPr/>
        </p:nvPicPr>
        <p:blipFill>
          <a:blip r:embed="rId3"/>
          <a:srcRect/>
          <a:stretch>
            <a:fillRect/>
          </a:stretch>
        </p:blipFill>
        <p:spPr bwMode="auto">
          <a:xfrm>
            <a:off x="0" y="6438900"/>
            <a:ext cx="8763000" cy="419100"/>
          </a:xfrm>
          <a:prstGeom prst="rect">
            <a:avLst/>
          </a:prstGeom>
          <a:noFill/>
          <a:ln w="9525">
            <a:noFill/>
            <a:miter lim="800000"/>
            <a:headEnd/>
            <a:tailEnd/>
          </a:ln>
        </p:spPr>
      </p:pic>
      <p:sp>
        <p:nvSpPr>
          <p:cNvPr id="3077" name="Text Box 5"/>
          <p:cNvSpPr txBox="1">
            <a:spLocks noChangeArrowheads="1"/>
          </p:cNvSpPr>
          <p:nvPr/>
        </p:nvSpPr>
        <p:spPr bwMode="auto">
          <a:xfrm>
            <a:off x="1981200" y="0"/>
            <a:ext cx="5562600" cy="646113"/>
          </a:xfrm>
          <a:prstGeom prst="rect">
            <a:avLst/>
          </a:prstGeom>
          <a:noFill/>
          <a:ln w="9525">
            <a:noFill/>
            <a:miter lim="800000"/>
            <a:headEnd/>
            <a:tailEnd/>
          </a:ln>
        </p:spPr>
        <p:txBody>
          <a:bodyPr>
            <a:spAutoFit/>
          </a:bodyPr>
          <a:lstStyle/>
          <a:p>
            <a:pPr algn="ctr">
              <a:spcBef>
                <a:spcPct val="50000"/>
              </a:spcBef>
            </a:pPr>
            <a:endParaRPr lang="en-US" sz="3600" b="1">
              <a:solidFill>
                <a:srgbClr val="FF0000"/>
              </a:solidFill>
              <a:latin typeface="Arial" charset="0"/>
            </a:endParaRPr>
          </a:p>
        </p:txBody>
      </p:sp>
      <p:sp>
        <p:nvSpPr>
          <p:cNvPr id="3078" name="Text Box 7"/>
          <p:cNvSpPr txBox="1">
            <a:spLocks noChangeArrowheads="1"/>
          </p:cNvSpPr>
          <p:nvPr/>
        </p:nvSpPr>
        <p:spPr bwMode="auto">
          <a:xfrm>
            <a:off x="1447800" y="2362200"/>
            <a:ext cx="6858000" cy="2308225"/>
          </a:xfrm>
          <a:prstGeom prst="rect">
            <a:avLst/>
          </a:prstGeom>
          <a:noFill/>
          <a:ln w="9525">
            <a:noFill/>
            <a:miter lim="800000"/>
            <a:headEnd/>
            <a:tailEnd/>
          </a:ln>
        </p:spPr>
        <p:txBody>
          <a:bodyPr>
            <a:spAutoFit/>
          </a:bodyPr>
          <a:lstStyle/>
          <a:p>
            <a:pPr algn="ctr">
              <a:spcBef>
                <a:spcPct val="50000"/>
              </a:spcBef>
            </a:pPr>
            <a:endParaRPr lang="en-US" sz="3600" b="1">
              <a:solidFill>
                <a:srgbClr val="FF0000"/>
              </a:solidFill>
              <a:latin typeface="Arial" charset="0"/>
            </a:endParaRPr>
          </a:p>
          <a:p>
            <a:pPr algn="ctr">
              <a:spcBef>
                <a:spcPct val="50000"/>
              </a:spcBef>
            </a:pPr>
            <a:endParaRPr lang="en-US" sz="3600" b="1">
              <a:solidFill>
                <a:srgbClr val="FF0000"/>
              </a:solidFill>
              <a:latin typeface="Arial" charset="0"/>
            </a:endParaRPr>
          </a:p>
          <a:p>
            <a:pPr algn="ctr">
              <a:spcBef>
                <a:spcPct val="50000"/>
              </a:spcBef>
            </a:pPr>
            <a:endParaRPr lang="en-US" sz="3600" b="1">
              <a:solidFill>
                <a:srgbClr val="FF0000"/>
              </a:solidFill>
              <a:latin typeface="Arial" charset="0"/>
            </a:endParaRPr>
          </a:p>
        </p:txBody>
      </p:sp>
      <p:sp>
        <p:nvSpPr>
          <p:cNvPr id="118793" name="Text Box 9"/>
          <p:cNvSpPr txBox="1">
            <a:spLocks noChangeArrowheads="1"/>
          </p:cNvSpPr>
          <p:nvPr/>
        </p:nvSpPr>
        <p:spPr bwMode="auto">
          <a:xfrm>
            <a:off x="381000" y="457200"/>
            <a:ext cx="8534400" cy="4894263"/>
          </a:xfrm>
          <a:prstGeom prst="rect">
            <a:avLst/>
          </a:prstGeom>
          <a:noFill/>
          <a:ln w="9525">
            <a:noFill/>
            <a:miter lim="800000"/>
            <a:headEnd/>
            <a:tailEnd/>
          </a:ln>
        </p:spPr>
        <p:txBody>
          <a:bodyPr>
            <a:spAutoFit/>
          </a:bodyPr>
          <a:lstStyle/>
          <a:p>
            <a:pPr>
              <a:spcBef>
                <a:spcPct val="50000"/>
              </a:spcBef>
            </a:pPr>
            <a:r>
              <a:rPr lang="en-US" sz="2000" b="1">
                <a:latin typeface="Arial" charset="0"/>
              </a:rPr>
              <a:t> </a:t>
            </a:r>
            <a:r>
              <a:rPr lang="en-US" b="1">
                <a:latin typeface="Arial" charset="0"/>
              </a:rPr>
              <a:t>Mục tiêu</a:t>
            </a:r>
          </a:p>
          <a:p>
            <a:pPr algn="just">
              <a:spcBef>
                <a:spcPct val="50000"/>
              </a:spcBef>
            </a:pPr>
            <a:r>
              <a:rPr lang="en-US">
                <a:solidFill>
                  <a:srgbClr val="FF0000"/>
                </a:solidFill>
                <a:latin typeface="Arial" charset="0"/>
              </a:rPr>
              <a:t>* Kiến thức:</a:t>
            </a:r>
            <a:r>
              <a:rPr lang="en-US">
                <a:latin typeface="Arial" charset="0"/>
              </a:rPr>
              <a:t> </a:t>
            </a:r>
          </a:p>
          <a:p>
            <a:pPr algn="just">
              <a:spcBef>
                <a:spcPct val="50000"/>
              </a:spcBef>
            </a:pPr>
            <a:r>
              <a:rPr lang="en-US">
                <a:latin typeface="Arial" charset="0"/>
              </a:rPr>
              <a:t>	- Nêu nguyên nhân đường lây bệnh và tác hại của bệnh lao phổi.</a:t>
            </a:r>
          </a:p>
          <a:p>
            <a:pPr algn="just">
              <a:spcBef>
                <a:spcPct val="50000"/>
              </a:spcBef>
            </a:pPr>
            <a:r>
              <a:rPr lang="en-US">
                <a:latin typeface="Arial" charset="0"/>
              </a:rPr>
              <a:t>	- Nêu được những việc nên làm và không nên làm để phòng chống bênh lao phổi.</a:t>
            </a:r>
          </a:p>
          <a:p>
            <a:pPr algn="just">
              <a:spcBef>
                <a:spcPct val="50000"/>
              </a:spcBef>
            </a:pPr>
            <a:r>
              <a:rPr lang="en-US">
                <a:solidFill>
                  <a:srgbClr val="FF0000"/>
                </a:solidFill>
                <a:latin typeface="Arial" charset="0"/>
              </a:rPr>
              <a:t>* Kĩ năng:</a:t>
            </a:r>
            <a:r>
              <a:rPr lang="en-US">
                <a:latin typeface="Arial" charset="0"/>
              </a:rPr>
              <a:t> Phát hiện dấu hiệu bị mắc bệnh về đường hô hấp để được đi khám và chữa bênh kịp thời.</a:t>
            </a:r>
          </a:p>
          <a:p>
            <a:pPr algn="just">
              <a:spcBef>
                <a:spcPct val="50000"/>
              </a:spcBef>
            </a:pPr>
            <a:r>
              <a:rPr lang="en-US">
                <a:solidFill>
                  <a:srgbClr val="FF0000"/>
                </a:solidFill>
                <a:latin typeface="Arial" charset="0"/>
              </a:rPr>
              <a:t>* Thái độ:</a:t>
            </a:r>
            <a:r>
              <a:rPr lang="en-US">
                <a:latin typeface="Arial" charset="0"/>
              </a:rPr>
              <a:t> Giáo dục học sinh tuân theo chỉ dẫn của bác sĩ.</a:t>
            </a:r>
          </a:p>
          <a:p>
            <a:pPr algn="just">
              <a:spcBef>
                <a:spcPct val="50000"/>
              </a:spcBef>
              <a:buFontTx/>
              <a:buChar char="-"/>
            </a:pPr>
            <a:endParaRPr lang="en-US">
              <a:latin typeface="Arial" charset="0"/>
            </a:endParaRPr>
          </a:p>
        </p:txBody>
      </p:sp>
      <p:sp>
        <p:nvSpPr>
          <p:cNvPr id="3080" name="Text Box 12"/>
          <p:cNvSpPr txBox="1">
            <a:spLocks noChangeArrowheads="1"/>
          </p:cNvSpPr>
          <p:nvPr/>
        </p:nvSpPr>
        <p:spPr bwMode="auto">
          <a:xfrm>
            <a:off x="0" y="-9525"/>
            <a:ext cx="9144000" cy="400050"/>
          </a:xfrm>
          <a:prstGeom prst="rect">
            <a:avLst/>
          </a:prstGeom>
          <a:solidFill>
            <a:srgbClr val="FFCCCC"/>
          </a:solidFill>
          <a:ln w="9525">
            <a:noFill/>
            <a:miter lim="800000"/>
            <a:headEnd/>
            <a:tailEnd/>
          </a:ln>
        </p:spPr>
        <p:txBody>
          <a:bodyPr>
            <a:spAutoFit/>
          </a:bodyPr>
          <a:lstStyle/>
          <a:p>
            <a:pPr algn="ctr">
              <a:spcBef>
                <a:spcPct val="50000"/>
              </a:spcBef>
            </a:pPr>
            <a:r>
              <a:rPr lang="en-US" sz="2000" b="1">
                <a:solidFill>
                  <a:srgbClr val="0000CC"/>
                </a:solidFill>
                <a:latin typeface="Arial" charset="0"/>
              </a:rPr>
              <a:t>Bài 5: Bệnh lao phổi</a:t>
            </a:r>
            <a:endParaRPr lang="en-US" sz="2000">
              <a:solidFill>
                <a:srgbClr val="0000CC"/>
              </a:solidFill>
              <a:latin typeface="Arial"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793"/>
                                        </p:tgtEl>
                                        <p:attrNameLst>
                                          <p:attrName>style.visibility</p:attrName>
                                        </p:attrNameLst>
                                      </p:cBhvr>
                                      <p:to>
                                        <p:strVal val="visible"/>
                                      </p:to>
                                    </p:set>
                                    <p:animEffect transition="in" filter="blinds(horizontal)">
                                      <p:cBhvr>
                                        <p:cTn id="7" dur="5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4" descr="POINSET2"/>
          <p:cNvPicPr>
            <a:picLocks noChangeAspect="1" noChangeArrowheads="1"/>
          </p:cNvPicPr>
          <p:nvPr/>
        </p:nvPicPr>
        <p:blipFill>
          <a:blip r:embed="rId2"/>
          <a:srcRect/>
          <a:stretch>
            <a:fillRect/>
          </a:stretch>
        </p:blipFill>
        <p:spPr bwMode="auto">
          <a:xfrm>
            <a:off x="0" y="0"/>
            <a:ext cx="990600" cy="2438400"/>
          </a:xfrm>
          <a:prstGeom prst="rect">
            <a:avLst/>
          </a:prstGeom>
          <a:noFill/>
          <a:ln w="9525">
            <a:noFill/>
            <a:miter lim="800000"/>
            <a:headEnd/>
            <a:tailEnd/>
          </a:ln>
        </p:spPr>
      </p:pic>
      <p:pic>
        <p:nvPicPr>
          <p:cNvPr id="4099" name="Picture 6" descr="POINSET2"/>
          <p:cNvPicPr>
            <a:picLocks noChangeAspect="1" noChangeArrowheads="1"/>
          </p:cNvPicPr>
          <p:nvPr/>
        </p:nvPicPr>
        <p:blipFill>
          <a:blip r:embed="rId2"/>
          <a:srcRect/>
          <a:stretch>
            <a:fillRect/>
          </a:stretch>
        </p:blipFill>
        <p:spPr bwMode="auto">
          <a:xfrm flipH="1">
            <a:off x="8001000" y="0"/>
            <a:ext cx="1143000" cy="2286000"/>
          </a:xfrm>
          <a:prstGeom prst="rect">
            <a:avLst/>
          </a:prstGeom>
          <a:noFill/>
          <a:ln w="9525">
            <a:noFill/>
            <a:miter lim="800000"/>
            <a:headEnd/>
            <a:tailEnd/>
          </a:ln>
        </p:spPr>
      </p:pic>
      <p:sp>
        <p:nvSpPr>
          <p:cNvPr id="4100" name="Text Box 11"/>
          <p:cNvSpPr txBox="1">
            <a:spLocks noChangeArrowheads="1"/>
          </p:cNvSpPr>
          <p:nvPr/>
        </p:nvSpPr>
        <p:spPr bwMode="auto">
          <a:xfrm>
            <a:off x="2514600" y="228600"/>
            <a:ext cx="4343400" cy="523875"/>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latin typeface="Arial" charset="0"/>
              </a:rPr>
              <a:t>TÌNH HUỐNG</a:t>
            </a:r>
          </a:p>
        </p:txBody>
      </p:sp>
      <p:pic>
        <p:nvPicPr>
          <p:cNvPr id="4101" name="Picture 15" descr="Buombay"/>
          <p:cNvPicPr>
            <a:picLocks noChangeAspect="1" noChangeArrowheads="1" noCrop="1"/>
          </p:cNvPicPr>
          <p:nvPr/>
        </p:nvPicPr>
        <p:blipFill>
          <a:blip r:embed="rId3"/>
          <a:srcRect/>
          <a:stretch>
            <a:fillRect/>
          </a:stretch>
        </p:blipFill>
        <p:spPr bwMode="auto">
          <a:xfrm>
            <a:off x="0" y="6084888"/>
            <a:ext cx="8839200" cy="773112"/>
          </a:xfrm>
          <a:prstGeom prst="rect">
            <a:avLst/>
          </a:prstGeom>
          <a:noFill/>
          <a:ln w="9525">
            <a:noFill/>
            <a:miter lim="800000"/>
            <a:headEnd/>
            <a:tailEnd/>
          </a:ln>
        </p:spPr>
      </p:pic>
      <p:sp>
        <p:nvSpPr>
          <p:cNvPr id="10257" name="Text Box 17"/>
          <p:cNvSpPr txBox="1">
            <a:spLocks noChangeArrowheads="1"/>
          </p:cNvSpPr>
          <p:nvPr/>
        </p:nvSpPr>
        <p:spPr bwMode="auto">
          <a:xfrm>
            <a:off x="990600" y="2190750"/>
            <a:ext cx="7315200" cy="369888"/>
          </a:xfrm>
          <a:prstGeom prst="rect">
            <a:avLst/>
          </a:prstGeom>
          <a:noFill/>
          <a:ln w="9525">
            <a:noFill/>
            <a:miter lim="800000"/>
            <a:headEnd/>
            <a:tailEnd/>
          </a:ln>
        </p:spPr>
        <p:txBody>
          <a:bodyPr>
            <a:spAutoFit/>
          </a:bodyPr>
          <a:lstStyle/>
          <a:p>
            <a:r>
              <a:rPr lang="en-US" sz="1800">
                <a:solidFill>
                  <a:srgbClr val="000099"/>
                </a:solidFill>
                <a:latin typeface="Arial" charset="0"/>
              </a:rPr>
              <a:t> `</a:t>
            </a:r>
          </a:p>
        </p:txBody>
      </p:sp>
      <p:sp>
        <p:nvSpPr>
          <p:cNvPr id="10258" name="Text Box 18"/>
          <p:cNvSpPr txBox="1">
            <a:spLocks noChangeArrowheads="1"/>
          </p:cNvSpPr>
          <p:nvPr/>
        </p:nvSpPr>
        <p:spPr bwMode="auto">
          <a:xfrm>
            <a:off x="228600" y="1490663"/>
            <a:ext cx="8763000" cy="3108325"/>
          </a:xfrm>
          <a:prstGeom prst="rect">
            <a:avLst/>
          </a:prstGeom>
          <a:noFill/>
          <a:ln w="9525">
            <a:noFill/>
            <a:miter lim="800000"/>
            <a:headEnd/>
            <a:tailEnd/>
          </a:ln>
        </p:spPr>
        <p:txBody>
          <a:bodyPr>
            <a:spAutoFit/>
          </a:bodyPr>
          <a:lstStyle/>
          <a:p>
            <a:pPr algn="just"/>
            <a:r>
              <a:rPr lang="en-US" b="1">
                <a:solidFill>
                  <a:srgbClr val="000099"/>
                </a:solidFill>
                <a:latin typeface="Arial" charset="0"/>
              </a:rPr>
              <a:t>	</a:t>
            </a:r>
            <a:r>
              <a:rPr lang="en-US" sz="2800" b="1">
                <a:solidFill>
                  <a:srgbClr val="000099"/>
                </a:solidFill>
                <a:latin typeface="Arial" charset="0"/>
              </a:rPr>
              <a:t>Bác Hà hàng xóm sống một mình. Chiều nay Lan sang, thấy bác ho nhiều và sốt nhẹ. Bác nói bác thấy mệt mỏi, ăn không ngon, thỉnh thoảng ho ra máu. Lan biết bác Hà đang có dấu hiệu bị bệnh Lao, bệnh này rất dễ lây. Lan rất khó xử vì nói ra  sợ bác lại buồn.</a:t>
            </a:r>
          </a:p>
          <a:p>
            <a:pPr algn="just"/>
            <a:r>
              <a:rPr lang="en-US" sz="2800" b="1">
                <a:solidFill>
                  <a:srgbClr val="000099"/>
                </a:solidFill>
                <a:latin typeface="Arial" charset="0"/>
              </a:rPr>
              <a:t>	</a:t>
            </a:r>
            <a:r>
              <a:rPr lang="en-US" sz="2800" b="1">
                <a:solidFill>
                  <a:srgbClr val="0000FF"/>
                </a:solidFill>
                <a:latin typeface="Arial" charset="0"/>
              </a:rPr>
              <a:t>Nếu em là Lan em sẽ làm gì? Vì sao?</a:t>
            </a:r>
            <a:endParaRPr lang="en-US" sz="2800">
              <a:solidFill>
                <a:srgbClr val="0000FF"/>
              </a:solidFill>
              <a:latin typeface="Arial"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7">
                                            <p:txEl>
                                              <p:pRg st="0" end="0"/>
                                            </p:txEl>
                                          </p:spTgt>
                                        </p:tgtEl>
                                        <p:attrNameLst>
                                          <p:attrName>style.visibility</p:attrName>
                                        </p:attrNameLst>
                                      </p:cBhvr>
                                      <p:to>
                                        <p:strVal val="visible"/>
                                      </p:to>
                                    </p:set>
                                    <p:animEffect transition="in" filter="box(in)">
                                      <p:cBhvr>
                                        <p:cTn id="7" dur="1000"/>
                                        <p:tgtEl>
                                          <p:spTgt spid="102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58"/>
                                        </p:tgtEl>
                                        <p:attrNameLst>
                                          <p:attrName>style.visibility</p:attrName>
                                        </p:attrNameLst>
                                      </p:cBhvr>
                                      <p:to>
                                        <p:strVal val="visible"/>
                                      </p:to>
                                    </p:set>
                                    <p:animEffect transition="in" filter="box(in)">
                                      <p:cBhvr>
                                        <p:cTn id="12" dur="1000"/>
                                        <p:tgtEl>
                                          <p:spTgt spid="1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build="allAtOnce"/>
      <p:bldP spid="102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a:spLocks noChangeArrowheads="1"/>
          </p:cNvSpPr>
          <p:nvPr>
            <p:ph type="title"/>
          </p:nvPr>
        </p:nvSpPr>
        <p:spPr>
          <a:xfrm>
            <a:off x="457200" y="-30163"/>
            <a:ext cx="8229600" cy="868363"/>
          </a:xfrm>
          <a:noFill/>
        </p:spPr>
        <p:txBody>
          <a:bodyPr/>
          <a:lstStyle/>
          <a:p>
            <a:pPr eaLnBrk="1" hangingPunct="1">
              <a:spcBef>
                <a:spcPct val="50000"/>
              </a:spcBef>
            </a:pPr>
            <a:r>
              <a:rPr lang="en-US" sz="2800" b="1" u="sng" smtClean="0">
                <a:solidFill>
                  <a:srgbClr val="FF0066"/>
                </a:solidFill>
              </a:rPr>
              <a:t>Truyện kể:</a:t>
            </a:r>
            <a:r>
              <a:rPr lang="en-US" sz="2800" b="1" smtClean="0">
                <a:solidFill>
                  <a:srgbClr val="FF0066"/>
                </a:solidFill>
              </a:rPr>
              <a:t>   NIỀM VUI CỦA LAN</a:t>
            </a:r>
          </a:p>
        </p:txBody>
      </p:sp>
      <p:pic>
        <p:nvPicPr>
          <p:cNvPr id="5123" name="Picture 12" descr="POINSET2"/>
          <p:cNvPicPr>
            <a:picLocks noChangeAspect="1" noChangeArrowheads="1"/>
          </p:cNvPicPr>
          <p:nvPr/>
        </p:nvPicPr>
        <p:blipFill>
          <a:blip r:embed="rId2"/>
          <a:srcRect/>
          <a:stretch>
            <a:fillRect/>
          </a:stretch>
        </p:blipFill>
        <p:spPr bwMode="auto">
          <a:xfrm>
            <a:off x="0" y="0"/>
            <a:ext cx="914400" cy="2286000"/>
          </a:xfrm>
          <a:prstGeom prst="rect">
            <a:avLst/>
          </a:prstGeom>
          <a:noFill/>
          <a:ln w="9525">
            <a:noFill/>
            <a:miter lim="800000"/>
            <a:headEnd/>
            <a:tailEnd/>
          </a:ln>
        </p:spPr>
      </p:pic>
      <p:pic>
        <p:nvPicPr>
          <p:cNvPr id="5124" name="Picture 13" descr="POINSET2"/>
          <p:cNvPicPr>
            <a:picLocks noChangeAspect="1" noChangeArrowheads="1"/>
          </p:cNvPicPr>
          <p:nvPr/>
        </p:nvPicPr>
        <p:blipFill>
          <a:blip r:embed="rId2"/>
          <a:srcRect/>
          <a:stretch>
            <a:fillRect/>
          </a:stretch>
        </p:blipFill>
        <p:spPr bwMode="auto">
          <a:xfrm flipH="1">
            <a:off x="8077200" y="0"/>
            <a:ext cx="1066800" cy="2438400"/>
          </a:xfrm>
          <a:prstGeom prst="rect">
            <a:avLst/>
          </a:prstGeom>
          <a:noFill/>
          <a:ln w="9525">
            <a:noFill/>
            <a:miter lim="800000"/>
            <a:headEnd/>
            <a:tailEnd/>
          </a:ln>
        </p:spPr>
      </p:pic>
      <p:sp>
        <p:nvSpPr>
          <p:cNvPr id="5125" name="Text Box 7"/>
          <p:cNvSpPr txBox="1">
            <a:spLocks noChangeArrowheads="1"/>
          </p:cNvSpPr>
          <p:nvPr/>
        </p:nvSpPr>
        <p:spPr bwMode="auto">
          <a:xfrm>
            <a:off x="304800" y="762000"/>
            <a:ext cx="8534400" cy="5632450"/>
          </a:xfrm>
          <a:prstGeom prst="rect">
            <a:avLst/>
          </a:prstGeom>
          <a:noFill/>
          <a:ln w="9525">
            <a:noFill/>
            <a:miter lim="800000"/>
            <a:headEnd/>
            <a:tailEnd/>
          </a:ln>
        </p:spPr>
        <p:txBody>
          <a:bodyPr>
            <a:spAutoFit/>
          </a:bodyPr>
          <a:lstStyle/>
          <a:p>
            <a:pPr algn="just"/>
            <a:r>
              <a:rPr lang="en-US" b="1">
                <a:solidFill>
                  <a:srgbClr val="000099"/>
                </a:solidFill>
                <a:latin typeface="Arial" charset="0"/>
              </a:rPr>
              <a:t>	Bác Hà từ bệnh viện lao phổi về, Lan liền nói với mẹ: </a:t>
            </a:r>
          </a:p>
          <a:p>
            <a:pPr algn="just"/>
            <a:r>
              <a:rPr lang="en-US" b="1">
                <a:solidFill>
                  <a:srgbClr val="000099"/>
                </a:solidFill>
                <a:latin typeface="Arial" charset="0"/>
              </a:rPr>
              <a:t>	- Mẹ ơi! Bác Hà sống một mình lại bị bệnh lao. Mẹ cho con sang nhà bác giúp đỡ một số việc nhé? </a:t>
            </a:r>
          </a:p>
          <a:p>
            <a:pPr algn="just"/>
            <a:r>
              <a:rPr lang="en-US" b="1">
                <a:solidFill>
                  <a:srgbClr val="000099"/>
                </a:solidFill>
                <a:latin typeface="Arial" charset="0"/>
              </a:rPr>
              <a:t>Với thái độ ngần ngại, mẹ nói: Bệnh lao rất dễ lây và không thể chữa khỏi. Nếu con tiếp xúc với bác Hà nhiều thì con cũng sẽ bị lây bệnh đấy.</a:t>
            </a:r>
          </a:p>
          <a:p>
            <a:pPr algn="just"/>
            <a:r>
              <a:rPr lang="en-US" b="1">
                <a:solidFill>
                  <a:srgbClr val="000099"/>
                </a:solidFill>
                <a:latin typeface="Arial" charset="0"/>
              </a:rPr>
              <a:t>	Lan ôn tồn nói với mẹ: Con nghe cô giáo giảng bài nói rằng bệnh này có thể chữa khỏi được, nếu phát hiện sớm, điều trị kịp thời và làm theo lời khuyên của bác sỹ. Nghe con gái nói, mẹ Lan đã đồng ý và nhắc nhở em nhớ đeo khẩu trang khi tiếp xúc với bác. </a:t>
            </a:r>
          </a:p>
          <a:p>
            <a:pPr algn="just"/>
            <a:r>
              <a:rPr lang="en-US" b="1">
                <a:solidFill>
                  <a:srgbClr val="000099"/>
                </a:solidFill>
                <a:latin typeface="Arial" charset="0"/>
              </a:rPr>
              <a:t>	Lan sung sướng vì mẹ đã hiểu và ủng hộ suy nghĩ của mình. </a:t>
            </a:r>
          </a:p>
          <a:p>
            <a:pPr algn="just"/>
            <a:endParaRPr lang="en-US">
              <a:solidFill>
                <a:srgbClr val="000099"/>
              </a:solidFill>
              <a:latin typeface="Arial" charset="0"/>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inh"/>
          <p:cNvPicPr>
            <a:picLocks noChangeAspect="1" noChangeArrowheads="1" noCrop="1"/>
          </p:cNvPicPr>
          <p:nvPr>
            <p:ph type="body" idx="1"/>
          </p:nvPr>
        </p:nvPicPr>
        <p:blipFill>
          <a:blip r:embed="rId2"/>
          <a:srcRect/>
          <a:stretch>
            <a:fillRect/>
          </a:stretch>
        </p:blipFill>
        <p:spPr>
          <a:xfrm>
            <a:off x="-76200" y="0"/>
            <a:ext cx="9144000" cy="6858000"/>
          </a:xfrm>
          <a:noFill/>
        </p:spPr>
      </p:pic>
      <p:sp>
        <p:nvSpPr>
          <p:cNvPr id="121859" name="Text Box 3"/>
          <p:cNvSpPr txBox="1">
            <a:spLocks noChangeArrowheads="1"/>
          </p:cNvSpPr>
          <p:nvPr/>
        </p:nvSpPr>
        <p:spPr bwMode="auto">
          <a:xfrm>
            <a:off x="2438400" y="762000"/>
            <a:ext cx="4876800" cy="523875"/>
          </a:xfrm>
          <a:prstGeom prst="rect">
            <a:avLst/>
          </a:prstGeom>
          <a:noFill/>
          <a:ln w="9525">
            <a:noFill/>
            <a:miter lim="800000"/>
            <a:headEnd/>
            <a:tailEnd/>
          </a:ln>
        </p:spPr>
        <p:txBody>
          <a:bodyPr>
            <a:spAutoFit/>
          </a:bodyPr>
          <a:lstStyle/>
          <a:p>
            <a:pPr algn="ctr"/>
            <a:r>
              <a:rPr lang="en-US" sz="2800" b="1" u="sng">
                <a:solidFill>
                  <a:srgbClr val="FF0000"/>
                </a:solidFill>
                <a:latin typeface="Arial" charset="0"/>
              </a:rPr>
              <a:t>Câu hỏi</a:t>
            </a:r>
          </a:p>
        </p:txBody>
      </p:sp>
      <p:sp>
        <p:nvSpPr>
          <p:cNvPr id="121860" name="Text Box 4"/>
          <p:cNvSpPr txBox="1">
            <a:spLocks noChangeArrowheads="1"/>
          </p:cNvSpPr>
          <p:nvPr/>
        </p:nvSpPr>
        <p:spPr bwMode="auto">
          <a:xfrm>
            <a:off x="2209800" y="1676400"/>
            <a:ext cx="5181600" cy="3786188"/>
          </a:xfrm>
          <a:prstGeom prst="rect">
            <a:avLst/>
          </a:prstGeom>
          <a:noFill/>
          <a:ln w="9525">
            <a:noFill/>
            <a:miter lim="800000"/>
            <a:headEnd/>
            <a:tailEnd/>
          </a:ln>
        </p:spPr>
        <p:txBody>
          <a:bodyPr>
            <a:spAutoFit/>
          </a:bodyPr>
          <a:lstStyle/>
          <a:p>
            <a:pPr marL="342900" indent="-342900" algn="just"/>
            <a:r>
              <a:rPr lang="en-US" b="1">
                <a:solidFill>
                  <a:srgbClr val="000099"/>
                </a:solidFill>
                <a:latin typeface="Arial" charset="0"/>
              </a:rPr>
              <a:t>1. Vì sao lúc đầu mẹ ngần ngại không muốn Lan sang nhà bác Hà?</a:t>
            </a:r>
          </a:p>
          <a:p>
            <a:pPr marL="342900" indent="-342900" algn="just"/>
            <a:endParaRPr lang="en-US" b="1">
              <a:solidFill>
                <a:srgbClr val="000099"/>
              </a:solidFill>
              <a:latin typeface="Arial" charset="0"/>
            </a:endParaRPr>
          </a:p>
          <a:p>
            <a:pPr marL="342900" indent="-342900" algn="just"/>
            <a:r>
              <a:rPr lang="en-US" b="1">
                <a:solidFill>
                  <a:srgbClr val="000099"/>
                </a:solidFill>
                <a:latin typeface="Arial" charset="0"/>
              </a:rPr>
              <a:t>2. Lan đã thuyết phục như thế nào để mẹ đồng ý cho em sang nhà giúp đỡ bác Hà?</a:t>
            </a:r>
          </a:p>
          <a:p>
            <a:pPr marL="342900" indent="-342900" algn="just"/>
            <a:endParaRPr lang="en-US" b="1">
              <a:solidFill>
                <a:srgbClr val="000099"/>
              </a:solidFill>
              <a:latin typeface="Arial" charset="0"/>
            </a:endParaRPr>
          </a:p>
          <a:p>
            <a:pPr marL="342900" indent="-342900" algn="just"/>
            <a:r>
              <a:rPr lang="en-US" b="1">
                <a:solidFill>
                  <a:srgbClr val="000099"/>
                </a:solidFill>
                <a:latin typeface="Arial" charset="0"/>
              </a:rPr>
              <a:t>3. Khi tiếp xúc với người đang bị bệnh lao, chúng ta cần làm gì?</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slide(fromBottom)">
                                      <p:cBhvr>
                                        <p:cTn id="7" dur="500"/>
                                        <p:tgtEl>
                                          <p:spTgt spid="121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859"/>
                                        </p:tgtEl>
                                        <p:attrNameLst>
                                          <p:attrName>style.visibility</p:attrName>
                                        </p:attrNameLst>
                                      </p:cBhvr>
                                      <p:to>
                                        <p:strVal val="visible"/>
                                      </p:to>
                                    </p:set>
                                    <p:animEffect transition="in" filter="blinds(horizontal)">
                                      <p:cBhvr>
                                        <p:cTn id="12" dur="500"/>
                                        <p:tgtEl>
                                          <p:spTgt spid="1218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1860">
                                            <p:txEl>
                                              <p:pRg st="0" end="0"/>
                                            </p:txEl>
                                          </p:spTgt>
                                        </p:tgtEl>
                                        <p:attrNameLst>
                                          <p:attrName>style.visibility</p:attrName>
                                        </p:attrNameLst>
                                      </p:cBhvr>
                                      <p:to>
                                        <p:strVal val="visible"/>
                                      </p:to>
                                    </p:set>
                                    <p:animEffect transition="in" filter="checkerboard(across)">
                                      <p:cBhvr>
                                        <p:cTn id="17" dur="500"/>
                                        <p:tgtEl>
                                          <p:spTgt spid="12186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21860">
                                            <p:txEl>
                                              <p:pRg st="2" end="2"/>
                                            </p:txEl>
                                          </p:spTgt>
                                        </p:tgtEl>
                                        <p:attrNameLst>
                                          <p:attrName>style.visibility</p:attrName>
                                        </p:attrNameLst>
                                      </p:cBhvr>
                                      <p:to>
                                        <p:strVal val="visible"/>
                                      </p:to>
                                    </p:set>
                                    <p:animEffect transition="in" filter="diamond(in)">
                                      <p:cBhvr>
                                        <p:cTn id="22" dur="2000"/>
                                        <p:tgtEl>
                                          <p:spTgt spid="12186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21860">
                                            <p:txEl>
                                              <p:pRg st="4" end="4"/>
                                            </p:txEl>
                                          </p:spTgt>
                                        </p:tgtEl>
                                        <p:attrNameLst>
                                          <p:attrName>style.visibility</p:attrName>
                                        </p:attrNameLst>
                                      </p:cBhvr>
                                      <p:to>
                                        <p:strVal val="visible"/>
                                      </p:to>
                                    </p:set>
                                    <p:animEffect transition="in" filter="diamond(in)">
                                      <p:cBhvr>
                                        <p:cTn id="27" dur="2000"/>
                                        <p:tgtEl>
                                          <p:spTgt spid="1218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POINSET2"/>
          <p:cNvPicPr>
            <a:picLocks noChangeAspect="1" noChangeArrowheads="1"/>
          </p:cNvPicPr>
          <p:nvPr/>
        </p:nvPicPr>
        <p:blipFill>
          <a:blip r:embed="rId2"/>
          <a:srcRect/>
          <a:stretch>
            <a:fillRect/>
          </a:stretch>
        </p:blipFill>
        <p:spPr bwMode="auto">
          <a:xfrm>
            <a:off x="0" y="0"/>
            <a:ext cx="914400" cy="2286000"/>
          </a:xfrm>
          <a:prstGeom prst="rect">
            <a:avLst/>
          </a:prstGeom>
          <a:noFill/>
          <a:ln w="9525">
            <a:noFill/>
            <a:miter lim="800000"/>
            <a:headEnd/>
            <a:tailEnd/>
          </a:ln>
        </p:spPr>
      </p:pic>
      <p:pic>
        <p:nvPicPr>
          <p:cNvPr id="7171" name="Picture 4" descr="POINSET2"/>
          <p:cNvPicPr>
            <a:picLocks noChangeAspect="1" noChangeArrowheads="1"/>
          </p:cNvPicPr>
          <p:nvPr/>
        </p:nvPicPr>
        <p:blipFill>
          <a:blip r:embed="rId2"/>
          <a:srcRect/>
          <a:stretch>
            <a:fillRect/>
          </a:stretch>
        </p:blipFill>
        <p:spPr bwMode="auto">
          <a:xfrm flipH="1">
            <a:off x="8077200" y="0"/>
            <a:ext cx="1066800" cy="2438400"/>
          </a:xfrm>
          <a:prstGeom prst="rect">
            <a:avLst/>
          </a:prstGeom>
          <a:noFill/>
          <a:ln w="9525">
            <a:noFill/>
            <a:miter lim="800000"/>
            <a:headEnd/>
            <a:tailEnd/>
          </a:ln>
        </p:spPr>
      </p:pic>
      <p:sp>
        <p:nvSpPr>
          <p:cNvPr id="7172" name="Text Box 5"/>
          <p:cNvSpPr txBox="1">
            <a:spLocks noChangeArrowheads="1"/>
          </p:cNvSpPr>
          <p:nvPr/>
        </p:nvSpPr>
        <p:spPr bwMode="auto">
          <a:xfrm>
            <a:off x="0" y="914400"/>
            <a:ext cx="9144000" cy="461963"/>
          </a:xfrm>
          <a:prstGeom prst="rect">
            <a:avLst/>
          </a:prstGeom>
          <a:noFill/>
          <a:ln w="9525">
            <a:noFill/>
            <a:miter lim="800000"/>
            <a:headEnd/>
            <a:tailEnd/>
          </a:ln>
        </p:spPr>
        <p:txBody>
          <a:bodyPr>
            <a:spAutoFit/>
          </a:bodyPr>
          <a:lstStyle/>
          <a:p>
            <a:pPr algn="just"/>
            <a:r>
              <a:rPr lang="en-US" b="1">
                <a:solidFill>
                  <a:srgbClr val="000099"/>
                </a:solidFill>
                <a:latin typeface="Arial" charset="0"/>
              </a:rPr>
              <a:t>	</a:t>
            </a:r>
            <a:endParaRPr lang="en-US">
              <a:solidFill>
                <a:srgbClr val="000099"/>
              </a:solidFill>
              <a:latin typeface="Arial" charset="0"/>
            </a:endParaRPr>
          </a:p>
        </p:txBody>
      </p:sp>
      <p:sp>
        <p:nvSpPr>
          <p:cNvPr id="120841" name="AutoShape 9"/>
          <p:cNvSpPr>
            <a:spLocks noChangeArrowheads="1"/>
          </p:cNvSpPr>
          <p:nvPr/>
        </p:nvSpPr>
        <p:spPr bwMode="auto">
          <a:xfrm>
            <a:off x="1752600" y="0"/>
            <a:ext cx="5181600" cy="685800"/>
          </a:xfrm>
          <a:prstGeom prst="horizontalScroll">
            <a:avLst>
              <a:gd name="adj" fmla="val 12500"/>
            </a:avLst>
          </a:prstGeom>
          <a:gradFill rotWithShape="1">
            <a:gsLst>
              <a:gs pos="0">
                <a:srgbClr val="FF99FF"/>
              </a:gs>
              <a:gs pos="100000">
                <a:srgbClr val="99FFCC"/>
              </a:gs>
            </a:gsLst>
            <a:lin ang="5400000" scaled="1"/>
          </a:gradFill>
          <a:ln w="9525">
            <a:solidFill>
              <a:schemeClr val="tx1"/>
            </a:solidFill>
            <a:round/>
            <a:headEnd/>
            <a:tailEnd/>
          </a:ln>
        </p:spPr>
        <p:txBody>
          <a:bodyPr wrap="none" anchor="ctr"/>
          <a:lstStyle/>
          <a:p>
            <a:pPr algn="ctr">
              <a:spcBef>
                <a:spcPct val="50000"/>
              </a:spcBef>
            </a:pPr>
            <a:endParaRPr lang="en-US" sz="2000">
              <a:latin typeface="Arial" charset="0"/>
            </a:endParaRPr>
          </a:p>
          <a:p>
            <a:pPr algn="ctr">
              <a:spcBef>
                <a:spcPct val="50000"/>
              </a:spcBef>
            </a:pPr>
            <a:r>
              <a:rPr lang="en-US" sz="2000" b="1">
                <a:solidFill>
                  <a:srgbClr val="0000CC"/>
                </a:solidFill>
                <a:latin typeface="Arial" charset="0"/>
              </a:rPr>
              <a:t>Trò chơi: Ai nhanh – ai đúng</a:t>
            </a:r>
          </a:p>
          <a:p>
            <a:pPr algn="ctr"/>
            <a:endParaRPr lang="en-US" b="1">
              <a:solidFill>
                <a:srgbClr val="000099"/>
              </a:solidFill>
              <a:latin typeface="Arial" charset="0"/>
            </a:endParaRPr>
          </a:p>
        </p:txBody>
      </p:sp>
      <p:grpSp>
        <p:nvGrpSpPr>
          <p:cNvPr id="2" name="Group 20"/>
          <p:cNvGrpSpPr>
            <a:grpSpLocks/>
          </p:cNvGrpSpPr>
          <p:nvPr/>
        </p:nvGrpSpPr>
        <p:grpSpPr bwMode="auto">
          <a:xfrm>
            <a:off x="744538" y="1447800"/>
            <a:ext cx="7713662" cy="5257800"/>
            <a:chOff x="432" y="672"/>
            <a:chExt cx="4859" cy="3552"/>
          </a:xfrm>
        </p:grpSpPr>
        <p:grpSp>
          <p:nvGrpSpPr>
            <p:cNvPr id="7176" name="Group 18"/>
            <p:cNvGrpSpPr>
              <a:grpSpLocks/>
            </p:cNvGrpSpPr>
            <p:nvPr/>
          </p:nvGrpSpPr>
          <p:grpSpPr bwMode="auto">
            <a:xfrm>
              <a:off x="432" y="672"/>
              <a:ext cx="4859" cy="3552"/>
              <a:chOff x="432" y="672"/>
              <a:chExt cx="4859" cy="3552"/>
            </a:xfrm>
          </p:grpSpPr>
          <p:pic>
            <p:nvPicPr>
              <p:cNvPr id="7183" name="Picture 6" descr="anh"/>
              <p:cNvPicPr>
                <a:picLocks noChangeAspect="1" noChangeArrowheads="1"/>
              </p:cNvPicPr>
              <p:nvPr/>
            </p:nvPicPr>
            <p:blipFill>
              <a:blip r:embed="rId3" cstate="print"/>
              <a:srcRect/>
              <a:stretch>
                <a:fillRect/>
              </a:stretch>
            </p:blipFill>
            <p:spPr bwMode="auto">
              <a:xfrm>
                <a:off x="432" y="672"/>
                <a:ext cx="4848" cy="3552"/>
              </a:xfrm>
              <a:prstGeom prst="rect">
                <a:avLst/>
              </a:prstGeom>
              <a:noFill/>
              <a:ln w="57150" cmpd="thinThick">
                <a:solidFill>
                  <a:schemeClr val="tx2"/>
                </a:solidFill>
                <a:miter lim="800000"/>
                <a:headEnd/>
                <a:tailEnd/>
              </a:ln>
            </p:spPr>
          </p:pic>
          <p:pic>
            <p:nvPicPr>
              <p:cNvPr id="7184" name="Picture 17" descr="anh2"/>
              <p:cNvPicPr>
                <a:picLocks noChangeAspect="1" noChangeArrowheads="1"/>
              </p:cNvPicPr>
              <p:nvPr/>
            </p:nvPicPr>
            <p:blipFill>
              <a:blip r:embed="rId4"/>
              <a:srcRect/>
              <a:stretch>
                <a:fillRect/>
              </a:stretch>
            </p:blipFill>
            <p:spPr bwMode="auto">
              <a:xfrm>
                <a:off x="3024" y="720"/>
                <a:ext cx="2267" cy="1152"/>
              </a:xfrm>
              <a:prstGeom prst="rect">
                <a:avLst/>
              </a:prstGeom>
              <a:noFill/>
              <a:ln w="9525">
                <a:noFill/>
                <a:miter lim="800000"/>
                <a:headEnd/>
                <a:tailEnd/>
              </a:ln>
            </p:spPr>
          </p:pic>
        </p:grpSp>
        <p:sp>
          <p:nvSpPr>
            <p:cNvPr id="7177" name="Oval 10"/>
            <p:cNvSpPr>
              <a:spLocks noChangeArrowheads="1"/>
            </p:cNvSpPr>
            <p:nvPr/>
          </p:nvSpPr>
          <p:spPr bwMode="auto">
            <a:xfrm>
              <a:off x="453" y="1539"/>
              <a:ext cx="288" cy="288"/>
            </a:xfrm>
            <a:prstGeom prst="ellipse">
              <a:avLst/>
            </a:prstGeom>
            <a:solidFill>
              <a:srgbClr val="FFFF66"/>
            </a:solidFill>
            <a:ln w="9525">
              <a:solidFill>
                <a:schemeClr val="tx1"/>
              </a:solidFill>
              <a:round/>
              <a:headEnd/>
              <a:tailEnd/>
            </a:ln>
          </p:spPr>
          <p:txBody>
            <a:bodyPr wrap="none" anchor="ctr"/>
            <a:lstStyle/>
            <a:p>
              <a:pPr algn="ctr"/>
              <a:r>
                <a:rPr lang="en-US" sz="2000">
                  <a:latin typeface="Arial" charset="0"/>
                </a:rPr>
                <a:t>1</a:t>
              </a:r>
            </a:p>
          </p:txBody>
        </p:sp>
        <p:sp>
          <p:nvSpPr>
            <p:cNvPr id="7178" name="Oval 12"/>
            <p:cNvSpPr>
              <a:spLocks noChangeArrowheads="1"/>
            </p:cNvSpPr>
            <p:nvPr/>
          </p:nvSpPr>
          <p:spPr bwMode="auto">
            <a:xfrm>
              <a:off x="447" y="2784"/>
              <a:ext cx="288" cy="288"/>
            </a:xfrm>
            <a:prstGeom prst="ellipse">
              <a:avLst/>
            </a:prstGeom>
            <a:solidFill>
              <a:srgbClr val="FFFF66"/>
            </a:solidFill>
            <a:ln w="9525">
              <a:solidFill>
                <a:schemeClr val="tx1"/>
              </a:solidFill>
              <a:round/>
              <a:headEnd/>
              <a:tailEnd/>
            </a:ln>
          </p:spPr>
          <p:txBody>
            <a:bodyPr wrap="none" anchor="ctr"/>
            <a:lstStyle/>
            <a:p>
              <a:pPr algn="ctr"/>
              <a:r>
                <a:rPr lang="en-US" sz="2000">
                  <a:latin typeface="Arial" charset="0"/>
                </a:rPr>
                <a:t>3</a:t>
              </a:r>
            </a:p>
          </p:txBody>
        </p:sp>
        <p:sp>
          <p:nvSpPr>
            <p:cNvPr id="7179" name="Oval 14"/>
            <p:cNvSpPr>
              <a:spLocks noChangeArrowheads="1"/>
            </p:cNvSpPr>
            <p:nvPr/>
          </p:nvSpPr>
          <p:spPr bwMode="auto">
            <a:xfrm>
              <a:off x="4944" y="2757"/>
              <a:ext cx="288" cy="288"/>
            </a:xfrm>
            <a:prstGeom prst="ellipse">
              <a:avLst/>
            </a:prstGeom>
            <a:solidFill>
              <a:srgbClr val="FFFF66"/>
            </a:solidFill>
            <a:ln w="9525">
              <a:solidFill>
                <a:schemeClr val="tx1"/>
              </a:solidFill>
              <a:round/>
              <a:headEnd/>
              <a:tailEnd/>
            </a:ln>
          </p:spPr>
          <p:txBody>
            <a:bodyPr wrap="none" anchor="ctr"/>
            <a:lstStyle/>
            <a:p>
              <a:pPr algn="ctr"/>
              <a:r>
                <a:rPr lang="en-US" sz="2000">
                  <a:latin typeface="Arial" charset="0"/>
                </a:rPr>
                <a:t>4</a:t>
              </a:r>
            </a:p>
          </p:txBody>
        </p:sp>
        <p:sp>
          <p:nvSpPr>
            <p:cNvPr id="7180" name="Oval 15"/>
            <p:cNvSpPr>
              <a:spLocks noChangeArrowheads="1"/>
            </p:cNvSpPr>
            <p:nvPr/>
          </p:nvSpPr>
          <p:spPr bwMode="auto">
            <a:xfrm flipH="1">
              <a:off x="495" y="3933"/>
              <a:ext cx="288" cy="288"/>
            </a:xfrm>
            <a:prstGeom prst="ellipse">
              <a:avLst/>
            </a:prstGeom>
            <a:solidFill>
              <a:srgbClr val="FFFF66"/>
            </a:solidFill>
            <a:ln w="9525">
              <a:solidFill>
                <a:schemeClr val="tx1"/>
              </a:solidFill>
              <a:round/>
              <a:headEnd/>
              <a:tailEnd/>
            </a:ln>
          </p:spPr>
          <p:txBody>
            <a:bodyPr wrap="none" anchor="ctr"/>
            <a:lstStyle/>
            <a:p>
              <a:pPr algn="ctr"/>
              <a:r>
                <a:rPr lang="en-US" sz="2000">
                  <a:latin typeface="Arial" charset="0"/>
                </a:rPr>
                <a:t>5</a:t>
              </a:r>
            </a:p>
          </p:txBody>
        </p:sp>
        <p:sp>
          <p:nvSpPr>
            <p:cNvPr id="7181" name="Oval 16"/>
            <p:cNvSpPr>
              <a:spLocks noChangeArrowheads="1"/>
            </p:cNvSpPr>
            <p:nvPr/>
          </p:nvSpPr>
          <p:spPr bwMode="auto">
            <a:xfrm>
              <a:off x="4944" y="3903"/>
              <a:ext cx="288" cy="288"/>
            </a:xfrm>
            <a:prstGeom prst="ellipse">
              <a:avLst/>
            </a:prstGeom>
            <a:solidFill>
              <a:srgbClr val="FFFF66"/>
            </a:solidFill>
            <a:ln w="9525">
              <a:solidFill>
                <a:schemeClr val="tx1"/>
              </a:solidFill>
              <a:round/>
              <a:headEnd/>
              <a:tailEnd/>
            </a:ln>
          </p:spPr>
          <p:txBody>
            <a:bodyPr wrap="none" anchor="ctr"/>
            <a:lstStyle/>
            <a:p>
              <a:pPr algn="ctr"/>
              <a:r>
                <a:rPr lang="en-US" sz="2000">
                  <a:latin typeface="Arial" charset="0"/>
                </a:rPr>
                <a:t>6</a:t>
              </a:r>
            </a:p>
          </p:txBody>
        </p:sp>
        <p:sp>
          <p:nvSpPr>
            <p:cNvPr id="7182" name="Oval 19"/>
            <p:cNvSpPr>
              <a:spLocks noChangeArrowheads="1"/>
            </p:cNvSpPr>
            <p:nvPr/>
          </p:nvSpPr>
          <p:spPr bwMode="auto">
            <a:xfrm>
              <a:off x="4962" y="1572"/>
              <a:ext cx="288" cy="288"/>
            </a:xfrm>
            <a:prstGeom prst="ellipse">
              <a:avLst/>
            </a:prstGeom>
            <a:solidFill>
              <a:srgbClr val="FFFF66"/>
            </a:solidFill>
            <a:ln w="9525">
              <a:solidFill>
                <a:schemeClr val="tx1"/>
              </a:solidFill>
              <a:round/>
              <a:headEnd/>
              <a:tailEnd/>
            </a:ln>
          </p:spPr>
          <p:txBody>
            <a:bodyPr wrap="none" anchor="ctr"/>
            <a:lstStyle/>
            <a:p>
              <a:pPr algn="ctr"/>
              <a:r>
                <a:rPr lang="en-US" sz="2000">
                  <a:latin typeface="Arial" charset="0"/>
                </a:rPr>
                <a:t>2</a:t>
              </a:r>
            </a:p>
          </p:txBody>
        </p:sp>
      </p:grpSp>
      <p:sp>
        <p:nvSpPr>
          <p:cNvPr id="120854" name="AutoShape 22"/>
          <p:cNvSpPr>
            <a:spLocks noChangeArrowheads="1"/>
          </p:cNvSpPr>
          <p:nvPr/>
        </p:nvSpPr>
        <p:spPr bwMode="auto">
          <a:xfrm>
            <a:off x="685800" y="685800"/>
            <a:ext cx="7924800" cy="609600"/>
          </a:xfrm>
          <a:prstGeom prst="flowChartTerminator">
            <a:avLst/>
          </a:prstGeom>
          <a:gradFill rotWithShape="1">
            <a:gsLst>
              <a:gs pos="0">
                <a:srgbClr val="BAEBB3"/>
              </a:gs>
              <a:gs pos="100000">
                <a:srgbClr val="FFCCFF"/>
              </a:gs>
            </a:gsLst>
            <a:lin ang="5400000" scaled="1"/>
          </a:gradFill>
          <a:ln w="9525">
            <a:solidFill>
              <a:schemeClr val="tx1"/>
            </a:solidFill>
            <a:miter lim="800000"/>
            <a:headEnd/>
            <a:tailEnd/>
          </a:ln>
        </p:spPr>
        <p:txBody>
          <a:bodyPr wrap="none" anchor="ctr"/>
          <a:lstStyle/>
          <a:p>
            <a:pPr algn="ctr"/>
            <a:r>
              <a:rPr lang="en-US" sz="2000">
                <a:latin typeface="Arial" charset="0"/>
              </a:rPr>
              <a:t>Nên làm gì và không nên làm gì để phòng bệnh lao phổi?</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0841"/>
                                        </p:tgtEl>
                                        <p:attrNameLst>
                                          <p:attrName>style.visibility</p:attrName>
                                        </p:attrNameLst>
                                      </p:cBhvr>
                                      <p:to>
                                        <p:strVal val="visible"/>
                                      </p:to>
                                    </p:set>
                                    <p:animEffect transition="in" filter="checkerboard(across)">
                                      <p:cBhvr>
                                        <p:cTn id="7" dur="500"/>
                                        <p:tgtEl>
                                          <p:spTgt spid="1208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0854"/>
                                        </p:tgtEl>
                                        <p:attrNameLst>
                                          <p:attrName>style.visibility</p:attrName>
                                        </p:attrNameLst>
                                      </p:cBhvr>
                                      <p:to>
                                        <p:strVal val="visible"/>
                                      </p:to>
                                    </p:set>
                                    <p:animEffect transition="in" filter="diamond(in)">
                                      <p:cBhvr>
                                        <p:cTn id="12" dur="1000"/>
                                        <p:tgtEl>
                                          <p:spTgt spid="1208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1" grpId="0" animBg="1"/>
      <p:bldP spid="12085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2342</TotalTime>
  <Words>125</Words>
  <Application>Microsoft Office PowerPoint</Application>
  <PresentationFormat>On-screen Show (4:3)</PresentationFormat>
  <Paragraphs>38</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Times New Roman</vt:lpstr>
      <vt:lpstr>Arial</vt:lpstr>
      <vt:lpstr>Default Design</vt:lpstr>
      <vt:lpstr>Slide 1</vt:lpstr>
      <vt:lpstr>Slide 2</vt:lpstr>
      <vt:lpstr>Slide 3</vt:lpstr>
      <vt:lpstr>Truyện kể:   NIỀM VUI CỦA LAN</vt:lpstr>
      <vt:lpstr>Slide 5</vt:lpstr>
      <vt:lpstr>Slide 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299</cp:revision>
  <dcterms:created xsi:type="dcterms:W3CDTF">2010-01-28T11:37:40Z</dcterms:created>
  <dcterms:modified xsi:type="dcterms:W3CDTF">2016-06-29T10:32:25Z</dcterms:modified>
</cp:coreProperties>
</file>