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19"/>
  </p:notesMasterIdLst>
  <p:sldIdLst>
    <p:sldId id="323" r:id="rId2"/>
    <p:sldId id="336" r:id="rId3"/>
    <p:sldId id="341" r:id="rId4"/>
    <p:sldId id="338" r:id="rId5"/>
    <p:sldId id="342" r:id="rId6"/>
    <p:sldId id="345" r:id="rId7"/>
    <p:sldId id="347" r:id="rId8"/>
    <p:sldId id="359" r:id="rId9"/>
    <p:sldId id="360" r:id="rId10"/>
    <p:sldId id="361" r:id="rId11"/>
    <p:sldId id="362" r:id="rId12"/>
    <p:sldId id="363" r:id="rId13"/>
    <p:sldId id="358" r:id="rId14"/>
    <p:sldId id="353" r:id="rId15"/>
    <p:sldId id="349" r:id="rId16"/>
    <p:sldId id="319" r:id="rId17"/>
    <p:sldId id="36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28662E"/>
    <a:srgbClr val="000000"/>
    <a:srgbClr val="FFFF00"/>
    <a:srgbClr val="FF3399"/>
    <a:srgbClr val="0000CC"/>
    <a:srgbClr val="FF0000"/>
    <a:srgbClr val="861108"/>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28" autoAdjust="0"/>
    <p:restoredTop sz="94660"/>
  </p:normalViewPr>
  <p:slideViewPr>
    <p:cSldViewPr>
      <p:cViewPr varScale="1">
        <p:scale>
          <a:sx n="38" d="100"/>
          <a:sy n="38" d="100"/>
        </p:scale>
        <p:origin x="-1272" y="-108"/>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notesViewPr>
    <p:cSldViewPr>
      <p:cViewPr>
        <p:scale>
          <a:sx n="33" d="100"/>
          <a:sy n="33" d="100"/>
        </p:scale>
        <p:origin x="-1554"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nTime" pitchFamily="34"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nTime" pitchFamily="34" charset="0"/>
              </a:defRPr>
            </a:lvl1pPr>
          </a:lstStyle>
          <a:p>
            <a:pPr>
              <a:defRPr/>
            </a:pPr>
            <a:endParaRPr lang="en-US"/>
          </a:p>
        </p:txBody>
      </p:sp>
      <p:sp>
        <p:nvSpPr>
          <p:cNvPr id="204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nTime"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nTime" pitchFamily="34" charset="0"/>
              </a:defRPr>
            </a:lvl1pPr>
          </a:lstStyle>
          <a:p>
            <a:pPr>
              <a:defRPr/>
            </a:pPr>
            <a:fld id="{792FAAE4-EEB9-42D4-9E15-6627C8030C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6965726-FAE4-4D12-9988-83D13518F1D5}" type="slidenum">
              <a:rPr lang="en-US" smtClean="0"/>
              <a:pPr/>
              <a:t>2</a:t>
            </a:fld>
            <a:endParaRPr lang="en-US" smtClean="0"/>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CCFF99"/>
            </a:gs>
            <a:gs pos="100000">
              <a:srgbClr val="FFFF00"/>
            </a:gs>
          </a:gsLst>
          <a:lin ang="5400000" scaled="1"/>
        </a:gradFill>
        <a:effectLst/>
      </p:bgPr>
    </p:bg>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13107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3107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7282F81-01D4-4663-A899-089269FD4F5B}"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89CA8B-B694-46AC-AFB4-377B58AC506A}" type="slidenum">
              <a:rPr lang="en-US"/>
              <a:pPr>
                <a:defRPr/>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DBEF85-68D2-41BC-9117-2C4203F16158}" type="slidenum">
              <a:rPr lang="en-US"/>
              <a:pPr>
                <a:defRPr/>
              </a:pPr>
              <a:t>‹#›</a:t>
            </a:fld>
            <a:endParaRPr lang="en-US"/>
          </a:p>
        </p:txBody>
      </p:sp>
    </p:spTree>
  </p:cSld>
  <p:clrMapOvr>
    <a:masterClrMapping/>
  </p:clrMapOvr>
  <p:transition spd="slow">
    <p:spli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E8855C-4694-4938-AD85-1DF9E9BB0DD1}" type="slidenum">
              <a:rPr lang="en-US"/>
              <a:pPr>
                <a:defRPr/>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2444C2-7C82-46B2-A66E-057EA5F0A2F4}" type="slidenum">
              <a:rPr lang="en-US"/>
              <a:pPr>
                <a:defRPr/>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DBB84-6A01-4EB0-858D-8CBFD24E4840}" type="slidenum">
              <a:rPr lang="en-US"/>
              <a:pPr>
                <a:defRPr/>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EC5599-B1A4-4D91-AE34-9059155A39A5}" type="slidenum">
              <a:rPr lang="en-US"/>
              <a:pPr>
                <a:defRPr/>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B6C993-10B2-4CD7-B89F-DE033D3F4224}" type="slidenum">
              <a:rPr lang="en-US"/>
              <a:pPr>
                <a:defRPr/>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871F4C-5DE5-45C1-90D1-48ACBB4ED5EA}" type="slidenum">
              <a:rPr lang="en-US"/>
              <a:pPr>
                <a:defRPr/>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BD2739-3264-4A1E-BAD9-144A449936EF}" type="slidenum">
              <a:rPr lang="en-US"/>
              <a:pPr>
                <a:defRPr/>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8490C5-CCC9-4F3D-A7AF-6D570770F53D}" type="slidenum">
              <a:rPr lang="en-US"/>
              <a:pPr>
                <a:defRPr/>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27FFE0-4137-4110-A296-F1191041CC5B}" type="slidenum">
              <a:rPr lang="en-US"/>
              <a:pPr>
                <a:defRPr/>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99"/>
            </a:gs>
            <a:gs pos="100000">
              <a:srgbClr val="00FF00"/>
            </a:gs>
          </a:gsLst>
          <a:lin ang="5400000" scaled="1"/>
        </a:gra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005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9B9A15B-9D6B-48A3-BD94-D9CC3D97D9D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spd="slow">
    <p:split dir="in"/>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990600" y="2286000"/>
            <a:ext cx="7315200" cy="579438"/>
          </a:xfrm>
          <a:prstGeom prst="rect">
            <a:avLst/>
          </a:prstGeom>
          <a:noFill/>
          <a:ln w="9525">
            <a:noFill/>
            <a:miter lim="800000"/>
            <a:headEnd/>
            <a:tailEnd/>
          </a:ln>
        </p:spPr>
        <p:txBody>
          <a:bodyPr>
            <a:spAutoFit/>
          </a:bodyPr>
          <a:lstStyle/>
          <a:p>
            <a:pPr>
              <a:spcBef>
                <a:spcPct val="50000"/>
              </a:spcBef>
            </a:pPr>
            <a:endParaRPr lang="en-US" sz="3200">
              <a:latin typeface="Arial" charset="0"/>
            </a:endParaRPr>
          </a:p>
        </p:txBody>
      </p:sp>
      <p:sp>
        <p:nvSpPr>
          <p:cNvPr id="3075" name="Text Box 41"/>
          <p:cNvSpPr txBox="1">
            <a:spLocks noChangeArrowheads="1"/>
          </p:cNvSpPr>
          <p:nvPr/>
        </p:nvSpPr>
        <p:spPr bwMode="auto">
          <a:xfrm>
            <a:off x="2438400" y="2133600"/>
            <a:ext cx="5791200" cy="519113"/>
          </a:xfrm>
          <a:prstGeom prst="rect">
            <a:avLst/>
          </a:prstGeom>
          <a:noFill/>
          <a:ln w="9525">
            <a:noFill/>
            <a:miter lim="800000"/>
            <a:headEnd/>
            <a:tailEnd/>
          </a:ln>
        </p:spPr>
        <p:txBody>
          <a:bodyPr>
            <a:spAutoFit/>
          </a:bodyPr>
          <a:lstStyle/>
          <a:p>
            <a:pPr>
              <a:spcBef>
                <a:spcPct val="50000"/>
              </a:spcBef>
            </a:pPr>
            <a:r>
              <a:rPr lang="en-US" sz="2800" b="1">
                <a:solidFill>
                  <a:srgbClr val="000066"/>
                </a:solidFill>
                <a:latin typeface="Arial" charset="0"/>
              </a:rPr>
              <a:t>TỰ NHIÊN &amp; XÃ HỘI 3</a:t>
            </a:r>
          </a:p>
        </p:txBody>
      </p:sp>
      <p:sp>
        <p:nvSpPr>
          <p:cNvPr id="3076" name="WordArt 42"/>
          <p:cNvSpPr>
            <a:spLocks noChangeArrowheads="1" noChangeShapeType="1" noTextEdit="1"/>
          </p:cNvSpPr>
          <p:nvPr/>
        </p:nvSpPr>
        <p:spPr bwMode="auto">
          <a:xfrm>
            <a:off x="457200" y="3581400"/>
            <a:ext cx="8162925" cy="868363"/>
          </a:xfrm>
          <a:prstGeom prst="rect">
            <a:avLst/>
          </a:prstGeom>
        </p:spPr>
        <p:txBody>
          <a:bodyPr wrap="none" fromWordArt="1">
            <a:prstTxWarp prst="textPlain">
              <a:avLst>
                <a:gd name="adj" fmla="val 50000"/>
              </a:avLst>
            </a:prstTxWarp>
          </a:bodyPr>
          <a:lstStyle/>
          <a:p>
            <a:pPr algn="ctr"/>
            <a:r>
              <a:rPr lang="vi-VN" sz="3600" kern="10">
                <a:ln w="9525">
                  <a:solidFill>
                    <a:srgbClr val="FF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BÀI 8: VỆ SINH CƠ QUAN TUẦN HOÀN</a:t>
            </a:r>
            <a:endParaRPr lang="en-US" sz="3600" kern="10">
              <a:ln w="9525">
                <a:solidFill>
                  <a:srgbClr val="FF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Tree>
  </p:cSld>
  <p:clrMapOvr>
    <a:masterClrMapping/>
  </p:clrMapOvr>
  <p:transition spd="slow">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12291" name="Picture 4" descr="IMAGE0005"/>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endParaRPr lang="en-US" smtClean="0">
              <a:latin typeface="Arial"/>
            </a:endParaRPr>
          </a:p>
        </p:txBody>
      </p:sp>
      <p:sp>
        <p:nvSpPr>
          <p:cNvPr id="177155"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13316" name="Picture 4" descr="IMAGE00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14339" name="Picture 4" descr="IMAGE0007"/>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I CU"/>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3060" name="Text Box 4"/>
          <p:cNvSpPr txBox="1">
            <a:spLocks noChangeArrowheads="1"/>
          </p:cNvSpPr>
          <p:nvPr/>
        </p:nvSpPr>
        <p:spPr bwMode="auto">
          <a:xfrm>
            <a:off x="609600" y="1600200"/>
            <a:ext cx="8153400" cy="1311275"/>
          </a:xfrm>
          <a:prstGeom prst="rect">
            <a:avLst/>
          </a:prstGeom>
          <a:noFill/>
          <a:ln w="9525">
            <a:noFill/>
            <a:miter lim="800000"/>
            <a:headEnd/>
            <a:tailEnd/>
          </a:ln>
        </p:spPr>
        <p:txBody>
          <a:bodyPr>
            <a:spAutoFit/>
          </a:bodyPr>
          <a:lstStyle/>
          <a:p>
            <a:pPr>
              <a:spcBef>
                <a:spcPct val="50000"/>
              </a:spcBef>
              <a:buFontTx/>
              <a:buBlip>
                <a:blip r:embed="rId3"/>
              </a:buBlip>
            </a:pPr>
            <a:r>
              <a:rPr lang="en-US" sz="4000" i="1">
                <a:solidFill>
                  <a:srgbClr val="FF0066"/>
                </a:solidFill>
                <a:latin typeface="Arial" charset="0"/>
              </a:rPr>
              <a:t>  </a:t>
            </a:r>
            <a:r>
              <a:rPr lang="en-US" sz="4000" b="1" i="1">
                <a:solidFill>
                  <a:srgbClr val="FF0066"/>
                </a:solidFill>
                <a:latin typeface="Arial" charset="0"/>
              </a:rPr>
              <a:t>Em cần làm gì để bảo vệ tim mạch?</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 calcmode="lin" valueType="num">
                                      <p:cBhvr>
                                        <p:cTn id="7" dur="1000" fill="hold"/>
                                        <p:tgtEl>
                                          <p:spTgt spid="173060"/>
                                        </p:tgtEl>
                                        <p:attrNameLst>
                                          <p:attrName>ppt_x</p:attrName>
                                        </p:attrNameLst>
                                      </p:cBhvr>
                                      <p:tavLst>
                                        <p:tav tm="0">
                                          <p:val>
                                            <p:strVal val="#ppt_x-.2"/>
                                          </p:val>
                                        </p:tav>
                                        <p:tav tm="100000">
                                          <p:val>
                                            <p:strVal val="#ppt_x"/>
                                          </p:val>
                                        </p:tav>
                                      </p:tavLst>
                                    </p:anim>
                                    <p:anim calcmode="lin" valueType="num">
                                      <p:cBhvr>
                                        <p:cTn id="8" dur="1000" fill="hold"/>
                                        <p:tgtEl>
                                          <p:spTgt spid="1730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AI CU"/>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7939" name="Text Box 3"/>
          <p:cNvSpPr txBox="1">
            <a:spLocks noChangeArrowheads="1"/>
          </p:cNvSpPr>
          <p:nvPr/>
        </p:nvSpPr>
        <p:spPr bwMode="auto">
          <a:xfrm>
            <a:off x="1143000" y="457200"/>
            <a:ext cx="3124200" cy="646113"/>
          </a:xfrm>
          <a:prstGeom prst="rect">
            <a:avLst/>
          </a:prstGeom>
          <a:noFill/>
          <a:ln w="9525">
            <a:noFill/>
            <a:miter lim="800000"/>
            <a:headEnd/>
            <a:tailEnd/>
          </a:ln>
        </p:spPr>
        <p:txBody>
          <a:bodyPr>
            <a:spAutoFit/>
          </a:bodyPr>
          <a:lstStyle/>
          <a:p>
            <a:pPr>
              <a:spcBef>
                <a:spcPct val="50000"/>
              </a:spcBef>
            </a:pPr>
            <a:r>
              <a:rPr lang="en-US" sz="3600" b="1">
                <a:solidFill>
                  <a:srgbClr val="3333FF"/>
                </a:solidFill>
                <a:latin typeface="Arial" charset="0"/>
              </a:rPr>
              <a:t>Kết luận:</a:t>
            </a:r>
          </a:p>
        </p:txBody>
      </p:sp>
      <p:sp>
        <p:nvSpPr>
          <p:cNvPr id="167940" name="Text Box 4"/>
          <p:cNvSpPr txBox="1">
            <a:spLocks noChangeArrowheads="1"/>
          </p:cNvSpPr>
          <p:nvPr/>
        </p:nvSpPr>
        <p:spPr bwMode="auto">
          <a:xfrm>
            <a:off x="0" y="1447800"/>
            <a:ext cx="8763000" cy="3446463"/>
          </a:xfrm>
          <a:prstGeom prst="rect">
            <a:avLst/>
          </a:prstGeom>
          <a:noFill/>
          <a:ln w="9525">
            <a:noFill/>
            <a:miter lim="800000"/>
            <a:headEnd/>
            <a:tailEnd/>
          </a:ln>
        </p:spPr>
        <p:txBody>
          <a:bodyPr>
            <a:spAutoFit/>
          </a:bodyPr>
          <a:lstStyle/>
          <a:p>
            <a:pPr lvl="1">
              <a:spcBef>
                <a:spcPct val="50000"/>
              </a:spcBef>
              <a:buFontTx/>
              <a:buBlip>
                <a:blip r:embed="rId3"/>
              </a:buBlip>
            </a:pPr>
            <a:r>
              <a:rPr lang="en-US" sz="3600" i="1">
                <a:solidFill>
                  <a:srgbClr val="FF0066"/>
                </a:solidFill>
                <a:latin typeface="Arial" charset="0"/>
              </a:rPr>
              <a:t>  </a:t>
            </a:r>
            <a:r>
              <a:rPr lang="en-US" sz="3600" b="1" i="1">
                <a:solidFill>
                  <a:srgbClr val="FF0066"/>
                </a:solidFill>
                <a:latin typeface="Arial" charset="0"/>
              </a:rPr>
              <a:t>Để bảo vệ tim mạch, chúng ta cần:</a:t>
            </a:r>
          </a:p>
          <a:p>
            <a:pPr lvl="1">
              <a:spcBef>
                <a:spcPct val="50000"/>
              </a:spcBef>
            </a:pPr>
            <a:r>
              <a:rPr lang="en-US" sz="2800" b="1" i="1">
                <a:solidFill>
                  <a:schemeClr val="bg2"/>
                </a:solidFill>
                <a:latin typeface="Arial" charset="0"/>
              </a:rPr>
              <a:t>+ Sống vui vẻ, tránh xúc động mạnh hay tức giận…</a:t>
            </a:r>
          </a:p>
          <a:p>
            <a:pPr lvl="1">
              <a:spcBef>
                <a:spcPct val="50000"/>
              </a:spcBef>
            </a:pPr>
            <a:r>
              <a:rPr lang="en-US" sz="2800" b="1" i="1">
                <a:solidFill>
                  <a:schemeClr val="bg2"/>
                </a:solidFill>
                <a:latin typeface="Arial" charset="0"/>
              </a:rPr>
              <a:t>+ Không mặc quần áo và đi giày dép quá chật.</a:t>
            </a:r>
          </a:p>
          <a:p>
            <a:pPr lvl="1">
              <a:spcBef>
                <a:spcPct val="50000"/>
              </a:spcBef>
            </a:pPr>
            <a:r>
              <a:rPr lang="en-US" sz="2800" b="1" i="1">
                <a:solidFill>
                  <a:schemeClr val="bg2"/>
                </a:solidFill>
                <a:latin typeface="Arial" charset="0"/>
              </a:rPr>
              <a:t>+ Ăn uống điều độ, đủ chất; không sử dụng các chất kích thích như rượu, thuốc lá…</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7939"/>
                                        </p:tgtEl>
                                        <p:attrNameLst>
                                          <p:attrName>style.visibility</p:attrName>
                                        </p:attrNameLst>
                                      </p:cBhvr>
                                      <p:to>
                                        <p:strVal val="visible"/>
                                      </p:to>
                                    </p:set>
                                    <p:anim from="(-#ppt_w/2)" to="(#ppt_x)" calcmode="lin" valueType="num">
                                      <p:cBhvr>
                                        <p:cTn id="7" dur="1200" fill="hold">
                                          <p:stCondLst>
                                            <p:cond delay="0"/>
                                          </p:stCondLst>
                                        </p:cTn>
                                        <p:tgtEl>
                                          <p:spTgt spid="167939"/>
                                        </p:tgtEl>
                                        <p:attrNameLst>
                                          <p:attrName>ppt_x</p:attrName>
                                        </p:attrNameLst>
                                      </p:cBhvr>
                                    </p:anim>
                                    <p:anim from="0" to="-1.0" calcmode="lin" valueType="num">
                                      <p:cBhvr>
                                        <p:cTn id="8" dur="400" decel="50000" autoRev="1" fill="hold">
                                          <p:stCondLst>
                                            <p:cond delay="1200"/>
                                          </p:stCondLst>
                                        </p:cTn>
                                        <p:tgtEl>
                                          <p:spTgt spid="167939"/>
                                        </p:tgtEl>
                                        <p:attrNameLst>
                                          <p:attrName>xshear</p:attrName>
                                        </p:attrNameLst>
                                      </p:cBhvr>
                                    </p:anim>
                                    <p:animScale>
                                      <p:cBhvr>
                                        <p:cTn id="9" dur="400" decel="100000" autoRev="1" fill="hold">
                                          <p:stCondLst>
                                            <p:cond delay="1200"/>
                                          </p:stCondLst>
                                        </p:cTn>
                                        <p:tgtEl>
                                          <p:spTgt spid="167939"/>
                                        </p:tgtEl>
                                      </p:cBhvr>
                                      <p:from x="100000" y="100000"/>
                                      <p:to x="80000" y="100000"/>
                                    </p:animScale>
                                    <p:anim by="(#ppt_h/3+#ppt_w*0.1)" calcmode="lin" valueType="num">
                                      <p:cBhvr additive="sum">
                                        <p:cTn id="10" dur="400" decel="100000" autoRev="1" fill="hold">
                                          <p:stCondLst>
                                            <p:cond delay="1200"/>
                                          </p:stCondLst>
                                        </p:cTn>
                                        <p:tgtEl>
                                          <p:spTgt spid="167939"/>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67940"/>
                                        </p:tgtEl>
                                        <p:attrNameLst>
                                          <p:attrName>style.visibility</p:attrName>
                                        </p:attrNameLst>
                                      </p:cBhvr>
                                      <p:to>
                                        <p:strVal val="visible"/>
                                      </p:to>
                                    </p:set>
                                    <p:anim calcmode="lin" valueType="num">
                                      <p:cBhvr>
                                        <p:cTn id="15" dur="1000" fill="hold"/>
                                        <p:tgtEl>
                                          <p:spTgt spid="167940"/>
                                        </p:tgtEl>
                                        <p:attrNameLst>
                                          <p:attrName>ppt_x</p:attrName>
                                        </p:attrNameLst>
                                      </p:cBhvr>
                                      <p:tavLst>
                                        <p:tav tm="0">
                                          <p:val>
                                            <p:strVal val="#ppt_x-.2"/>
                                          </p:val>
                                        </p:tav>
                                        <p:tav tm="100000">
                                          <p:val>
                                            <p:strVal val="#ppt_x"/>
                                          </p:val>
                                        </p:tav>
                                      </p:tavLst>
                                    </p:anim>
                                    <p:anim calcmode="lin" valueType="num">
                                      <p:cBhvr>
                                        <p:cTn id="16" dur="1000" fill="hold"/>
                                        <p:tgtEl>
                                          <p:spTgt spid="16794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6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P spid="1679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oose Right (onlin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411" name="Picture 7" descr="DESSER~1"/>
          <p:cNvPicPr>
            <a:picLocks noChangeAspect="1" noChangeArrowheads="1" noCrop="1"/>
          </p:cNvPicPr>
          <p:nvPr/>
        </p:nvPicPr>
        <p:blipFill>
          <a:blip r:embed="rId3"/>
          <a:srcRect/>
          <a:stretch>
            <a:fillRect/>
          </a:stretch>
        </p:blipFill>
        <p:spPr bwMode="auto">
          <a:xfrm>
            <a:off x="228600" y="4800600"/>
            <a:ext cx="1828800" cy="1828800"/>
          </a:xfrm>
          <a:prstGeom prst="rect">
            <a:avLst/>
          </a:prstGeom>
          <a:noFill/>
          <a:ln w="9525">
            <a:noFill/>
            <a:miter lim="800000"/>
            <a:headEnd/>
            <a:tailEnd/>
          </a:ln>
        </p:spPr>
      </p:pic>
      <p:sp>
        <p:nvSpPr>
          <p:cNvPr id="161800" name="Rectangle 8"/>
          <p:cNvSpPr>
            <a:spLocks noChangeArrowheads="1"/>
          </p:cNvSpPr>
          <p:nvPr/>
        </p:nvSpPr>
        <p:spPr bwMode="auto">
          <a:xfrm>
            <a:off x="0" y="228600"/>
            <a:ext cx="9144000" cy="777875"/>
          </a:xfrm>
          <a:prstGeom prst="rect">
            <a:avLst/>
          </a:prstGeom>
          <a:noFill/>
          <a:ln w="9525">
            <a:noFill/>
            <a:miter lim="800000"/>
            <a:headEnd/>
            <a:tailEnd/>
          </a:ln>
        </p:spPr>
        <p:txBody>
          <a:bodyPr>
            <a:spAutoFit/>
          </a:bodyPr>
          <a:lstStyle/>
          <a:p>
            <a:r>
              <a:rPr lang="en-US" sz="3200" b="1">
                <a:solidFill>
                  <a:schemeClr val="bg1"/>
                </a:solidFill>
                <a:latin typeface="Arial" charset="0"/>
              </a:rPr>
              <a:t>HOẠT ĐỘNG 3</a:t>
            </a:r>
            <a:r>
              <a:rPr lang="en-US" sz="4400" b="1">
                <a:solidFill>
                  <a:schemeClr val="bg1"/>
                </a:solidFill>
                <a:latin typeface="Arial" charset="0"/>
              </a:rPr>
              <a:t>: </a:t>
            </a:r>
            <a:r>
              <a:rPr lang="en-US" sz="4400" b="1">
                <a:solidFill>
                  <a:srgbClr val="FF0000"/>
                </a:solidFill>
                <a:latin typeface="Arial" charset="0"/>
              </a:rPr>
              <a:t>BÀY TỎ Ý KIẾN</a:t>
            </a:r>
          </a:p>
        </p:txBody>
      </p:sp>
      <p:sp>
        <p:nvSpPr>
          <p:cNvPr id="161801" name="WordArt 9"/>
          <p:cNvSpPr>
            <a:spLocks noChangeArrowheads="1" noChangeShapeType="1" noTextEdit="1"/>
          </p:cNvSpPr>
          <p:nvPr/>
        </p:nvSpPr>
        <p:spPr bwMode="auto">
          <a:xfrm rot="259598">
            <a:off x="1905000" y="1447800"/>
            <a:ext cx="5029200" cy="963613"/>
          </a:xfrm>
          <a:prstGeom prst="rect">
            <a:avLst/>
          </a:prstGeom>
        </p:spPr>
        <p:txBody>
          <a:bodyPr wrap="none" fromWordArt="1">
            <a:prstTxWarp prst="textCascadeUp">
              <a:avLst>
                <a:gd name="adj" fmla="val 100000"/>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vi-VN" sz="3200" kern="10">
                <a:ln w="9525">
                  <a:round/>
                  <a:headEnd/>
                  <a:tailEnd/>
                </a:ln>
                <a:gradFill rotWithShape="1">
                  <a:gsLst>
                    <a:gs pos="0">
                      <a:srgbClr val="FFE701"/>
                    </a:gs>
                    <a:gs pos="100000">
                      <a:srgbClr val="FE3E02"/>
                    </a:gs>
                  </a:gsLst>
                  <a:lin ang="5100000" scaled="1"/>
                </a:gradFill>
                <a:latin typeface="Arial"/>
                <a:cs typeface="Arial"/>
              </a:rPr>
              <a:t>Luật chơi</a:t>
            </a:r>
            <a:endParaRPr lang="en-US" sz="3200" kern="10">
              <a:ln w="9525">
                <a:round/>
                <a:headEnd/>
                <a:tailEnd/>
              </a:ln>
              <a:gradFill rotWithShape="1">
                <a:gsLst>
                  <a:gs pos="0">
                    <a:srgbClr val="FFE701"/>
                  </a:gs>
                  <a:gs pos="100000">
                    <a:srgbClr val="FE3E02"/>
                  </a:gs>
                </a:gsLst>
                <a:lin ang="5100000" scaled="1"/>
              </a:gradFill>
              <a:latin typeface="Arial"/>
              <a:cs typeface="Arial"/>
            </a:endParaRPr>
          </a:p>
        </p:txBody>
      </p:sp>
      <p:sp>
        <p:nvSpPr>
          <p:cNvPr id="17414" name="Rectangle 11"/>
          <p:cNvSpPr>
            <a:spLocks noChangeArrowheads="1"/>
          </p:cNvSpPr>
          <p:nvPr/>
        </p:nvSpPr>
        <p:spPr bwMode="auto">
          <a:xfrm>
            <a:off x="0" y="3276600"/>
            <a:ext cx="9144000" cy="777875"/>
          </a:xfrm>
          <a:prstGeom prst="rect">
            <a:avLst/>
          </a:prstGeom>
          <a:noFill/>
          <a:ln w="9525">
            <a:noFill/>
            <a:miter lim="800000"/>
            <a:headEnd/>
            <a:tailEnd/>
          </a:ln>
        </p:spPr>
        <p:txBody>
          <a:bodyPr>
            <a:spAutoFit/>
          </a:bodyPr>
          <a:lstStyle/>
          <a:p>
            <a:endParaRPr lang="en-US" sz="4400" b="1">
              <a:solidFill>
                <a:srgbClr val="FF0000"/>
              </a:solidFill>
              <a:latin typeface="Arial" charset="0"/>
            </a:endParaRPr>
          </a:p>
        </p:txBody>
      </p:sp>
      <p:sp>
        <p:nvSpPr>
          <p:cNvPr id="17415" name="Rectangle 12"/>
          <p:cNvSpPr>
            <a:spLocks noChangeArrowheads="1"/>
          </p:cNvSpPr>
          <p:nvPr/>
        </p:nvSpPr>
        <p:spPr bwMode="auto">
          <a:xfrm>
            <a:off x="0" y="3276600"/>
            <a:ext cx="9144000" cy="777875"/>
          </a:xfrm>
          <a:prstGeom prst="rect">
            <a:avLst/>
          </a:prstGeom>
          <a:noFill/>
          <a:ln w="9525">
            <a:noFill/>
            <a:miter lim="800000"/>
            <a:headEnd/>
            <a:tailEnd/>
          </a:ln>
        </p:spPr>
        <p:txBody>
          <a:bodyPr>
            <a:spAutoFit/>
          </a:bodyPr>
          <a:lstStyle/>
          <a:p>
            <a:endParaRPr lang="en-US" sz="4400" b="1">
              <a:solidFill>
                <a:srgbClr val="FF0000"/>
              </a:solidFill>
              <a:latin typeface="Arial" charset="0"/>
            </a:endParaRPr>
          </a:p>
        </p:txBody>
      </p:sp>
      <p:sp>
        <p:nvSpPr>
          <p:cNvPr id="161805" name="Rectangle 13"/>
          <p:cNvSpPr>
            <a:spLocks noChangeArrowheads="1"/>
          </p:cNvSpPr>
          <p:nvPr/>
        </p:nvSpPr>
        <p:spPr bwMode="auto">
          <a:xfrm>
            <a:off x="0" y="3429000"/>
            <a:ext cx="9144000" cy="1570038"/>
          </a:xfrm>
          <a:prstGeom prst="rect">
            <a:avLst/>
          </a:prstGeom>
          <a:noFill/>
          <a:ln w="9525">
            <a:noFill/>
            <a:miter lim="800000"/>
            <a:headEnd/>
            <a:tailEnd/>
          </a:ln>
        </p:spPr>
        <p:txBody>
          <a:bodyPr>
            <a:spAutoFit/>
          </a:bodyPr>
          <a:lstStyle/>
          <a:p>
            <a:r>
              <a:rPr lang="en-US" sz="3200" b="1">
                <a:solidFill>
                  <a:schemeClr val="bg1"/>
                </a:solidFill>
                <a:latin typeface="Arial" charset="0"/>
              </a:rPr>
              <a:t>Khi nghe việc làm đúng, các em giơ thẻ màu đỏ. Khi nghe những việc làm sai, các em giơ thẻ màu xanh.</a:t>
            </a:r>
            <a:endParaRPr lang="en-US" sz="4400" b="1">
              <a:solidFill>
                <a:srgbClr val="FF0000"/>
              </a:solidFill>
              <a:latin typeface="Arial"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800"/>
                                        </p:tgtEl>
                                        <p:attrNameLst>
                                          <p:attrName>style.visibility</p:attrName>
                                        </p:attrNameLst>
                                      </p:cBhvr>
                                      <p:to>
                                        <p:strVal val="visible"/>
                                      </p:to>
                                    </p:set>
                                    <p:anim calcmode="lin" valueType="num">
                                      <p:cBhvr additive="base">
                                        <p:cTn id="7" dur="500" fill="hold"/>
                                        <p:tgtEl>
                                          <p:spTgt spid="161800"/>
                                        </p:tgtEl>
                                        <p:attrNameLst>
                                          <p:attrName>ppt_x</p:attrName>
                                        </p:attrNameLst>
                                      </p:cBhvr>
                                      <p:tavLst>
                                        <p:tav tm="0">
                                          <p:val>
                                            <p:strVal val="#ppt_x"/>
                                          </p:val>
                                        </p:tav>
                                        <p:tav tm="100000">
                                          <p:val>
                                            <p:strVal val="#ppt_x"/>
                                          </p:val>
                                        </p:tav>
                                      </p:tavLst>
                                    </p:anim>
                                    <p:anim calcmode="lin" valueType="num">
                                      <p:cBhvr additive="base">
                                        <p:cTn id="8" dur="500" fill="hold"/>
                                        <p:tgtEl>
                                          <p:spTgt spid="1618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1801"/>
                                        </p:tgtEl>
                                        <p:attrNameLst>
                                          <p:attrName>style.visibility</p:attrName>
                                        </p:attrNameLst>
                                      </p:cBhvr>
                                      <p:to>
                                        <p:strVal val="visible"/>
                                      </p:to>
                                    </p:set>
                                    <p:animEffect transition="in" filter="blinds(horizontal)">
                                      <p:cBhvr>
                                        <p:cTn id="13" dur="500"/>
                                        <p:tgtEl>
                                          <p:spTgt spid="1618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61805">
                                            <p:txEl>
                                              <p:pRg st="0" end="0"/>
                                            </p:txEl>
                                          </p:spTgt>
                                        </p:tgtEl>
                                        <p:attrNameLst>
                                          <p:attrName>style.visibility</p:attrName>
                                        </p:attrNameLst>
                                      </p:cBhvr>
                                      <p:to>
                                        <p:strVal val="visible"/>
                                      </p:to>
                                    </p:set>
                                    <p:animEffect transition="in" filter="box(in)">
                                      <p:cBhvr>
                                        <p:cTn id="18" dur="500"/>
                                        <p:tgtEl>
                                          <p:spTgt spid="1618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p:bldP spid="1618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4" name="Oval 54"/>
          <p:cNvSpPr>
            <a:spLocks noChangeArrowheads="1"/>
          </p:cNvSpPr>
          <p:nvPr/>
        </p:nvSpPr>
        <p:spPr bwMode="auto">
          <a:xfrm>
            <a:off x="6781800" y="6096000"/>
            <a:ext cx="1752600" cy="762000"/>
          </a:xfrm>
          <a:prstGeom prst="ellipse">
            <a:avLst/>
          </a:prstGeom>
          <a:solidFill>
            <a:srgbClr val="000080"/>
          </a:solidFill>
          <a:ln w="9525">
            <a:solidFill>
              <a:schemeClr val="tx1"/>
            </a:solidFill>
            <a:round/>
            <a:headEnd/>
            <a:tailEnd/>
          </a:ln>
        </p:spPr>
        <p:txBody>
          <a:bodyPr wrap="none" anchor="ctr"/>
          <a:lstStyle/>
          <a:p>
            <a:endParaRPr lang="en-US">
              <a:latin typeface="Arial" charset="0"/>
            </a:endParaRPr>
          </a:p>
        </p:txBody>
      </p:sp>
      <p:sp>
        <p:nvSpPr>
          <p:cNvPr id="92216" name="Text Box 56"/>
          <p:cNvSpPr txBox="1">
            <a:spLocks noChangeArrowheads="1"/>
          </p:cNvSpPr>
          <p:nvPr/>
        </p:nvSpPr>
        <p:spPr bwMode="auto">
          <a:xfrm>
            <a:off x="6934200" y="6172200"/>
            <a:ext cx="1658938" cy="625475"/>
          </a:xfrm>
          <a:prstGeom prst="rect">
            <a:avLst/>
          </a:prstGeom>
          <a:noFill/>
          <a:ln w="9525">
            <a:noFill/>
            <a:miter lim="800000"/>
            <a:headEnd/>
            <a:tailEnd/>
          </a:ln>
        </p:spPr>
        <p:txBody>
          <a:bodyPr>
            <a:spAutoFit/>
          </a:bodyPr>
          <a:lstStyle/>
          <a:p>
            <a:pPr>
              <a:spcBef>
                <a:spcPct val="50000"/>
              </a:spcBef>
            </a:pPr>
            <a:r>
              <a:rPr lang="en-US" sz="2800">
                <a:latin typeface="Arial" charset="0"/>
              </a:rPr>
              <a:t>     </a:t>
            </a:r>
            <a:r>
              <a:rPr lang="en-US" sz="3500" b="1">
                <a:latin typeface="Arial" charset="0"/>
              </a:rPr>
              <a:t>S</a:t>
            </a:r>
          </a:p>
        </p:txBody>
      </p:sp>
      <p:sp>
        <p:nvSpPr>
          <p:cNvPr id="92233" name="Oval 73"/>
          <p:cNvSpPr>
            <a:spLocks noChangeArrowheads="1"/>
          </p:cNvSpPr>
          <p:nvPr/>
        </p:nvSpPr>
        <p:spPr bwMode="auto">
          <a:xfrm>
            <a:off x="6705600" y="4876800"/>
            <a:ext cx="1752600" cy="7620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2234" name="Oval 74"/>
          <p:cNvSpPr>
            <a:spLocks noChangeArrowheads="1"/>
          </p:cNvSpPr>
          <p:nvPr/>
        </p:nvSpPr>
        <p:spPr bwMode="auto">
          <a:xfrm>
            <a:off x="6705600" y="3886200"/>
            <a:ext cx="1752600" cy="762000"/>
          </a:xfrm>
          <a:prstGeom prst="ellipse">
            <a:avLst/>
          </a:prstGeom>
          <a:solidFill>
            <a:schemeClr val="bg1"/>
          </a:solidFill>
          <a:ln w="9525">
            <a:solidFill>
              <a:schemeClr val="tx1"/>
            </a:solidFill>
            <a:round/>
            <a:headEnd/>
            <a:tailEnd/>
          </a:ln>
        </p:spPr>
        <p:txBody>
          <a:bodyPr wrap="none" anchor="ctr"/>
          <a:lstStyle/>
          <a:p>
            <a:endParaRPr lang="en-US">
              <a:latin typeface="Arial" charset="0"/>
            </a:endParaRPr>
          </a:p>
        </p:txBody>
      </p:sp>
      <p:sp>
        <p:nvSpPr>
          <p:cNvPr id="92240" name="Oval 80"/>
          <p:cNvSpPr>
            <a:spLocks noChangeArrowheads="1"/>
          </p:cNvSpPr>
          <p:nvPr/>
        </p:nvSpPr>
        <p:spPr bwMode="auto">
          <a:xfrm>
            <a:off x="6705600" y="2743200"/>
            <a:ext cx="1752600" cy="762000"/>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sp>
        <p:nvSpPr>
          <p:cNvPr id="92241" name="Text Box 81"/>
          <p:cNvSpPr txBox="1">
            <a:spLocks noChangeArrowheads="1"/>
          </p:cNvSpPr>
          <p:nvPr/>
        </p:nvSpPr>
        <p:spPr bwMode="auto">
          <a:xfrm>
            <a:off x="6629400" y="2819400"/>
            <a:ext cx="2971800" cy="625475"/>
          </a:xfrm>
          <a:prstGeom prst="rect">
            <a:avLst/>
          </a:prstGeom>
          <a:noFill/>
          <a:ln w="9525">
            <a:noFill/>
            <a:miter lim="800000"/>
            <a:headEnd/>
            <a:tailEnd/>
          </a:ln>
        </p:spPr>
        <p:txBody>
          <a:bodyPr>
            <a:spAutoFit/>
          </a:bodyPr>
          <a:lstStyle/>
          <a:p>
            <a:pPr>
              <a:spcBef>
                <a:spcPct val="50000"/>
              </a:spcBef>
            </a:pPr>
            <a:r>
              <a:rPr lang="en-US" sz="2800">
                <a:latin typeface="Arial" charset="0"/>
              </a:rPr>
              <a:t>        </a:t>
            </a:r>
            <a:r>
              <a:rPr lang="en-US" sz="3500" b="1">
                <a:latin typeface="Arial" charset="0"/>
              </a:rPr>
              <a:t>Đ</a:t>
            </a:r>
          </a:p>
        </p:txBody>
      </p:sp>
      <p:sp>
        <p:nvSpPr>
          <p:cNvPr id="92242" name="Text Box 82"/>
          <p:cNvSpPr txBox="1">
            <a:spLocks noChangeArrowheads="1"/>
          </p:cNvSpPr>
          <p:nvPr/>
        </p:nvSpPr>
        <p:spPr bwMode="auto">
          <a:xfrm>
            <a:off x="6324600" y="3962400"/>
            <a:ext cx="2590800" cy="625475"/>
          </a:xfrm>
          <a:prstGeom prst="rect">
            <a:avLst/>
          </a:prstGeom>
          <a:noFill/>
          <a:ln w="9525">
            <a:noFill/>
            <a:miter lim="800000"/>
            <a:headEnd/>
            <a:tailEnd/>
          </a:ln>
        </p:spPr>
        <p:txBody>
          <a:bodyPr>
            <a:spAutoFit/>
          </a:bodyPr>
          <a:lstStyle/>
          <a:p>
            <a:pPr algn="ctr">
              <a:spcBef>
                <a:spcPct val="50000"/>
              </a:spcBef>
            </a:pPr>
            <a:r>
              <a:rPr lang="en-US" sz="3500" b="1">
                <a:latin typeface="Arial" charset="0"/>
              </a:rPr>
              <a:t>S</a:t>
            </a:r>
          </a:p>
        </p:txBody>
      </p:sp>
      <p:sp>
        <p:nvSpPr>
          <p:cNvPr id="92243" name="Text Box 83"/>
          <p:cNvSpPr txBox="1">
            <a:spLocks noChangeArrowheads="1"/>
          </p:cNvSpPr>
          <p:nvPr/>
        </p:nvSpPr>
        <p:spPr bwMode="auto">
          <a:xfrm>
            <a:off x="6629400" y="4876800"/>
            <a:ext cx="2514600" cy="625475"/>
          </a:xfrm>
          <a:prstGeom prst="rect">
            <a:avLst/>
          </a:prstGeom>
          <a:noFill/>
          <a:ln w="9525">
            <a:noFill/>
            <a:miter lim="800000"/>
            <a:headEnd/>
            <a:tailEnd/>
          </a:ln>
        </p:spPr>
        <p:txBody>
          <a:bodyPr>
            <a:spAutoFit/>
          </a:bodyPr>
          <a:lstStyle/>
          <a:p>
            <a:pPr>
              <a:spcBef>
                <a:spcPct val="50000"/>
              </a:spcBef>
            </a:pPr>
            <a:r>
              <a:rPr lang="en-US" sz="2800">
                <a:latin typeface="Arial" charset="0"/>
              </a:rPr>
              <a:t>        </a:t>
            </a:r>
            <a:r>
              <a:rPr lang="en-US" sz="3500" b="1">
                <a:latin typeface="Arial" charset="0"/>
              </a:rPr>
              <a:t>Đ</a:t>
            </a:r>
          </a:p>
        </p:txBody>
      </p:sp>
      <p:sp>
        <p:nvSpPr>
          <p:cNvPr id="92300" name="Rectangle 140"/>
          <p:cNvSpPr>
            <a:spLocks noChangeArrowheads="1"/>
          </p:cNvSpPr>
          <p:nvPr/>
        </p:nvSpPr>
        <p:spPr bwMode="auto">
          <a:xfrm>
            <a:off x="0" y="0"/>
            <a:ext cx="6172200" cy="1295400"/>
          </a:xfrm>
          <a:prstGeom prst="rect">
            <a:avLst/>
          </a:prstGeom>
          <a:solidFill>
            <a:srgbClr val="33CCCC">
              <a:alpha val="98000"/>
            </a:srgbClr>
          </a:solidFill>
          <a:ln w="9525">
            <a:noFill/>
            <a:miter lim="800000"/>
            <a:headEnd/>
            <a:tailEnd/>
          </a:ln>
          <a:effectLst/>
        </p:spPr>
        <p:txBody>
          <a:bodyPr/>
          <a:lstStyle/>
          <a:p>
            <a:pPr marL="342900" indent="-342900" eaLnBrk="1" hangingPunct="1">
              <a:spcBef>
                <a:spcPct val="20000"/>
              </a:spcBef>
              <a:buClr>
                <a:schemeClr val="hlink"/>
              </a:buClr>
              <a:buSzPct val="120000"/>
              <a:defRPr/>
            </a:pPr>
            <a:r>
              <a:rPr lang="en-US" sz="3000" b="1">
                <a:solidFill>
                  <a:srgbClr val="000000"/>
                </a:solidFill>
                <a:effectLst>
                  <a:outerShdw blurRad="38100" dist="38100" dir="2700000" algn="tl">
                    <a:srgbClr val="FFFFFF"/>
                  </a:outerShdw>
                </a:effectLst>
                <a:latin typeface="Arial"/>
              </a:rPr>
              <a:t>Ăn uống điều độ, đầy đủ chất dinh dưỡng.</a:t>
            </a:r>
          </a:p>
        </p:txBody>
      </p:sp>
      <p:sp>
        <p:nvSpPr>
          <p:cNvPr id="92308" name="Oval 148"/>
          <p:cNvSpPr>
            <a:spLocks noChangeArrowheads="1"/>
          </p:cNvSpPr>
          <p:nvPr/>
        </p:nvSpPr>
        <p:spPr bwMode="auto">
          <a:xfrm>
            <a:off x="6629400" y="1600200"/>
            <a:ext cx="1752600" cy="762000"/>
          </a:xfrm>
          <a:prstGeom prst="ellipse">
            <a:avLst/>
          </a:prstGeom>
          <a:solidFill>
            <a:srgbClr val="0000CC"/>
          </a:solidFill>
          <a:ln w="9525">
            <a:solidFill>
              <a:schemeClr val="tx1"/>
            </a:solidFill>
            <a:round/>
            <a:headEnd/>
            <a:tailEnd/>
          </a:ln>
        </p:spPr>
        <p:txBody>
          <a:bodyPr wrap="none" anchor="ctr"/>
          <a:lstStyle/>
          <a:p>
            <a:endParaRPr lang="en-US">
              <a:latin typeface="Arial" charset="0"/>
            </a:endParaRPr>
          </a:p>
        </p:txBody>
      </p:sp>
      <p:sp>
        <p:nvSpPr>
          <p:cNvPr id="92309" name="Text Box 149"/>
          <p:cNvSpPr txBox="1">
            <a:spLocks noChangeArrowheads="1"/>
          </p:cNvSpPr>
          <p:nvPr/>
        </p:nvSpPr>
        <p:spPr bwMode="auto">
          <a:xfrm>
            <a:off x="6172200" y="1676400"/>
            <a:ext cx="2667000" cy="625475"/>
          </a:xfrm>
          <a:prstGeom prst="rect">
            <a:avLst/>
          </a:prstGeom>
          <a:noFill/>
          <a:ln w="9525">
            <a:noFill/>
            <a:miter lim="800000"/>
            <a:headEnd/>
            <a:tailEnd/>
          </a:ln>
        </p:spPr>
        <p:txBody>
          <a:bodyPr>
            <a:spAutoFit/>
          </a:bodyPr>
          <a:lstStyle/>
          <a:p>
            <a:pPr algn="ctr">
              <a:spcBef>
                <a:spcPct val="50000"/>
              </a:spcBef>
            </a:pPr>
            <a:r>
              <a:rPr lang="en-US" sz="3500" b="1">
                <a:latin typeface="Arial" charset="0"/>
              </a:rPr>
              <a:t>S</a:t>
            </a:r>
          </a:p>
        </p:txBody>
      </p:sp>
      <p:sp>
        <p:nvSpPr>
          <p:cNvPr id="92311" name="Oval 151"/>
          <p:cNvSpPr>
            <a:spLocks noChangeArrowheads="1"/>
          </p:cNvSpPr>
          <p:nvPr/>
        </p:nvSpPr>
        <p:spPr bwMode="auto">
          <a:xfrm>
            <a:off x="6705600" y="304800"/>
            <a:ext cx="1752600" cy="762000"/>
          </a:xfrm>
          <a:prstGeom prst="ellipse">
            <a:avLst/>
          </a:prstGeom>
          <a:solidFill>
            <a:srgbClr val="FF0000"/>
          </a:solidFill>
          <a:ln w="9525">
            <a:solidFill>
              <a:srgbClr val="FF0066"/>
            </a:solidFill>
            <a:round/>
            <a:headEnd/>
            <a:tailEnd/>
          </a:ln>
        </p:spPr>
        <p:txBody>
          <a:bodyPr wrap="none" anchor="ctr"/>
          <a:lstStyle/>
          <a:p>
            <a:endParaRPr lang="en-US">
              <a:latin typeface="Arial" charset="0"/>
            </a:endParaRPr>
          </a:p>
        </p:txBody>
      </p:sp>
      <p:sp>
        <p:nvSpPr>
          <p:cNvPr id="92312" name="Text Box 152"/>
          <p:cNvSpPr txBox="1">
            <a:spLocks noChangeArrowheads="1"/>
          </p:cNvSpPr>
          <p:nvPr/>
        </p:nvSpPr>
        <p:spPr bwMode="auto">
          <a:xfrm>
            <a:off x="6553200" y="381000"/>
            <a:ext cx="2590800" cy="625475"/>
          </a:xfrm>
          <a:prstGeom prst="rect">
            <a:avLst/>
          </a:prstGeom>
          <a:noFill/>
          <a:ln w="9525">
            <a:noFill/>
            <a:miter lim="800000"/>
            <a:headEnd/>
            <a:tailEnd/>
          </a:ln>
        </p:spPr>
        <p:txBody>
          <a:bodyPr>
            <a:spAutoFit/>
          </a:bodyPr>
          <a:lstStyle/>
          <a:p>
            <a:pPr>
              <a:spcBef>
                <a:spcPct val="50000"/>
              </a:spcBef>
            </a:pPr>
            <a:r>
              <a:rPr lang="en-US" sz="2800" b="1">
                <a:latin typeface="Arial" charset="0"/>
              </a:rPr>
              <a:t>         </a:t>
            </a:r>
            <a:r>
              <a:rPr lang="en-US" sz="3500" b="1">
                <a:latin typeface="Arial" charset="0"/>
              </a:rPr>
              <a:t>Đ</a:t>
            </a:r>
          </a:p>
        </p:txBody>
      </p:sp>
      <p:sp>
        <p:nvSpPr>
          <p:cNvPr id="92313" name="Rectangle 153"/>
          <p:cNvSpPr>
            <a:spLocks noChangeArrowheads="1"/>
          </p:cNvSpPr>
          <p:nvPr/>
        </p:nvSpPr>
        <p:spPr bwMode="auto">
          <a:xfrm>
            <a:off x="0" y="1219200"/>
            <a:ext cx="6172200" cy="1371600"/>
          </a:xfrm>
          <a:prstGeom prst="rect">
            <a:avLst/>
          </a:prstGeom>
          <a:solidFill>
            <a:srgbClr val="FF99CC">
              <a:alpha val="98000"/>
            </a:srgbClr>
          </a:solidFill>
          <a:ln w="9525">
            <a:noFill/>
            <a:miter lim="800000"/>
            <a:headEnd/>
            <a:tailEnd/>
          </a:ln>
          <a:effectLst/>
        </p:spPr>
        <p:txBody>
          <a:bodyPr/>
          <a:lstStyle/>
          <a:p>
            <a:pPr marL="342900" indent="-342900" eaLnBrk="1" hangingPunct="1">
              <a:spcBef>
                <a:spcPct val="20000"/>
              </a:spcBef>
              <a:buClr>
                <a:schemeClr val="hlink"/>
              </a:buClr>
              <a:buSzPct val="120000"/>
              <a:defRPr/>
            </a:pPr>
            <a:r>
              <a:rPr lang="en-US" sz="3000" b="1">
                <a:solidFill>
                  <a:srgbClr val="000000"/>
                </a:solidFill>
                <a:effectLst>
                  <a:outerShdw blurRad="38100" dist="38100" dir="2700000" algn="tl">
                    <a:srgbClr val="FFFFFF"/>
                  </a:outerShdw>
                </a:effectLst>
                <a:latin typeface="Arial"/>
              </a:rPr>
              <a:t>Mặc quần áo, đi giày dép quá chật.</a:t>
            </a:r>
          </a:p>
        </p:txBody>
      </p:sp>
      <p:sp>
        <p:nvSpPr>
          <p:cNvPr id="92314" name="Rectangle 154"/>
          <p:cNvSpPr>
            <a:spLocks noChangeArrowheads="1"/>
          </p:cNvSpPr>
          <p:nvPr/>
        </p:nvSpPr>
        <p:spPr bwMode="auto">
          <a:xfrm>
            <a:off x="0" y="2514600"/>
            <a:ext cx="6172200" cy="1295400"/>
          </a:xfrm>
          <a:prstGeom prst="rect">
            <a:avLst/>
          </a:prstGeom>
          <a:solidFill>
            <a:schemeClr val="accent1">
              <a:alpha val="98000"/>
            </a:schemeClr>
          </a:solidFill>
          <a:ln w="9525">
            <a:noFill/>
            <a:miter lim="800000"/>
            <a:headEnd/>
            <a:tailEnd/>
          </a:ln>
          <a:effectLst/>
        </p:spPr>
        <p:txBody>
          <a:bodyPr/>
          <a:lstStyle/>
          <a:p>
            <a:pPr marL="342900" indent="-342900" eaLnBrk="1" hangingPunct="1">
              <a:spcBef>
                <a:spcPct val="20000"/>
              </a:spcBef>
              <a:buClr>
                <a:schemeClr val="hlink"/>
              </a:buClr>
              <a:buSzPct val="120000"/>
              <a:defRPr/>
            </a:pPr>
            <a:r>
              <a:rPr lang="en-US" sz="3000" b="1">
                <a:solidFill>
                  <a:srgbClr val="000000"/>
                </a:solidFill>
                <a:effectLst>
                  <a:outerShdw blurRad="38100" dist="38100" dir="2700000" algn="tl">
                    <a:srgbClr val="FFFFFF"/>
                  </a:outerShdw>
                </a:effectLst>
                <a:latin typeface="Arial"/>
              </a:rPr>
              <a:t>Sống vui vẻ, tránh những xúc động mạnh hay tức giận.</a:t>
            </a:r>
          </a:p>
        </p:txBody>
      </p:sp>
      <p:sp>
        <p:nvSpPr>
          <p:cNvPr id="92315" name="Rectangle 155"/>
          <p:cNvSpPr>
            <a:spLocks noChangeArrowheads="1"/>
          </p:cNvSpPr>
          <p:nvPr/>
        </p:nvSpPr>
        <p:spPr bwMode="auto">
          <a:xfrm>
            <a:off x="0" y="3505200"/>
            <a:ext cx="6172200" cy="1295400"/>
          </a:xfrm>
          <a:prstGeom prst="rect">
            <a:avLst/>
          </a:prstGeom>
          <a:solidFill>
            <a:srgbClr val="FF99CC">
              <a:alpha val="98000"/>
            </a:srgbClr>
          </a:solidFill>
          <a:ln w="9525">
            <a:noFill/>
            <a:miter lim="800000"/>
            <a:headEnd/>
            <a:tailEnd/>
          </a:ln>
          <a:effectLst/>
        </p:spPr>
        <p:txBody>
          <a:bodyPr/>
          <a:lstStyle/>
          <a:p>
            <a:pPr marL="342900" indent="-342900" eaLnBrk="1" hangingPunct="1">
              <a:spcBef>
                <a:spcPct val="20000"/>
              </a:spcBef>
              <a:buClr>
                <a:schemeClr val="hlink"/>
              </a:buClr>
              <a:buSzPct val="120000"/>
              <a:defRPr/>
            </a:pPr>
            <a:r>
              <a:rPr lang="en-US" sz="3000" b="1">
                <a:solidFill>
                  <a:srgbClr val="000000"/>
                </a:solidFill>
                <a:effectLst>
                  <a:outerShdw blurRad="38100" dist="38100" dir="2700000" algn="tl">
                    <a:srgbClr val="FFFFFF"/>
                  </a:outerShdw>
                </a:effectLst>
                <a:latin typeface="Arial"/>
              </a:rPr>
              <a:t>Sử dụng các chất kích thích như rượu, thuốc lá…</a:t>
            </a:r>
          </a:p>
        </p:txBody>
      </p:sp>
      <p:sp>
        <p:nvSpPr>
          <p:cNvPr id="92316" name="Rectangle 156"/>
          <p:cNvSpPr>
            <a:spLocks noChangeArrowheads="1"/>
          </p:cNvSpPr>
          <p:nvPr/>
        </p:nvSpPr>
        <p:spPr bwMode="auto">
          <a:xfrm>
            <a:off x="0" y="4724400"/>
            <a:ext cx="6172200" cy="838200"/>
          </a:xfrm>
          <a:prstGeom prst="rect">
            <a:avLst/>
          </a:prstGeom>
          <a:solidFill>
            <a:schemeClr val="accent1">
              <a:alpha val="98000"/>
            </a:schemeClr>
          </a:solidFill>
          <a:ln w="9525">
            <a:noFill/>
            <a:miter lim="800000"/>
            <a:headEnd/>
            <a:tailEnd/>
          </a:ln>
          <a:effectLst/>
        </p:spPr>
        <p:txBody>
          <a:bodyPr/>
          <a:lstStyle/>
          <a:p>
            <a:pPr marL="342900" indent="-342900" eaLnBrk="1" hangingPunct="1">
              <a:spcBef>
                <a:spcPct val="20000"/>
              </a:spcBef>
              <a:buClr>
                <a:schemeClr val="hlink"/>
              </a:buClr>
              <a:buSzPct val="120000"/>
              <a:defRPr/>
            </a:pPr>
            <a:r>
              <a:rPr lang="en-US" sz="3000" b="1">
                <a:solidFill>
                  <a:srgbClr val="000000"/>
                </a:solidFill>
                <a:effectLst>
                  <a:outerShdw blurRad="38100" dist="38100" dir="2700000" algn="tl">
                    <a:srgbClr val="FFFFFF"/>
                  </a:outerShdw>
                </a:effectLst>
                <a:latin typeface="Arial"/>
              </a:rPr>
              <a:t>Thường xuyên tập thể dục, đi bộ…</a:t>
            </a:r>
            <a:r>
              <a:rPr lang="en-US" sz="3000">
                <a:solidFill>
                  <a:srgbClr val="000000"/>
                </a:solidFill>
                <a:effectLst>
                  <a:outerShdw blurRad="38100" dist="38100" dir="2700000" algn="tl">
                    <a:srgbClr val="FFFFFF"/>
                  </a:outerShdw>
                </a:effectLst>
                <a:latin typeface="Arial"/>
              </a:rPr>
              <a:t> </a:t>
            </a:r>
          </a:p>
        </p:txBody>
      </p:sp>
      <p:sp>
        <p:nvSpPr>
          <p:cNvPr id="92317" name="Rectangle 157"/>
          <p:cNvSpPr>
            <a:spLocks noChangeArrowheads="1"/>
          </p:cNvSpPr>
          <p:nvPr/>
        </p:nvSpPr>
        <p:spPr bwMode="auto">
          <a:xfrm>
            <a:off x="0" y="5562600"/>
            <a:ext cx="6172200" cy="1295400"/>
          </a:xfrm>
          <a:prstGeom prst="rect">
            <a:avLst/>
          </a:prstGeom>
          <a:solidFill>
            <a:srgbClr val="FF99CC">
              <a:alpha val="98000"/>
            </a:srgbClr>
          </a:solidFill>
          <a:ln w="9525">
            <a:noFill/>
            <a:miter lim="800000"/>
            <a:headEnd/>
            <a:tailEnd/>
          </a:ln>
          <a:effectLst/>
        </p:spPr>
        <p:txBody>
          <a:bodyPr/>
          <a:lstStyle/>
          <a:p>
            <a:pPr marL="342900" indent="-342900" eaLnBrk="1" hangingPunct="1">
              <a:spcBef>
                <a:spcPct val="20000"/>
              </a:spcBef>
              <a:buClr>
                <a:schemeClr val="hlink"/>
              </a:buClr>
              <a:buSzPct val="120000"/>
              <a:defRPr/>
            </a:pPr>
            <a:r>
              <a:rPr lang="en-US" sz="3000" b="1">
                <a:solidFill>
                  <a:srgbClr val="000000"/>
                </a:solidFill>
                <a:effectLst>
                  <a:outerShdw blurRad="38100" dist="38100" dir="2700000" algn="tl">
                    <a:srgbClr val="FFFFFF"/>
                  </a:outerShdw>
                </a:effectLst>
                <a:latin typeface="Arial"/>
              </a:rPr>
              <a:t>Trong giờ ra chơi, chơi những trò chơi vận động mạnh.</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00"/>
                                        </p:tgtEl>
                                        <p:attrNameLst>
                                          <p:attrName>style.visibility</p:attrName>
                                        </p:attrNameLst>
                                      </p:cBhvr>
                                      <p:to>
                                        <p:strVal val="visible"/>
                                      </p:to>
                                    </p:set>
                                    <p:animEffect transition="in" filter="blinds(horizontal)">
                                      <p:cBhvr>
                                        <p:cTn id="7" dur="500"/>
                                        <p:tgtEl>
                                          <p:spTgt spid="92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311"/>
                                        </p:tgtEl>
                                        <p:attrNameLst>
                                          <p:attrName>style.visibility</p:attrName>
                                        </p:attrNameLst>
                                      </p:cBhvr>
                                      <p:to>
                                        <p:strVal val="visible"/>
                                      </p:to>
                                    </p:set>
                                    <p:animEffect transition="in" filter="box(in)">
                                      <p:cBhvr>
                                        <p:cTn id="12" dur="500"/>
                                        <p:tgtEl>
                                          <p:spTgt spid="923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312"/>
                                        </p:tgtEl>
                                        <p:attrNameLst>
                                          <p:attrName>style.visibility</p:attrName>
                                        </p:attrNameLst>
                                      </p:cBhvr>
                                      <p:to>
                                        <p:strVal val="visible"/>
                                      </p:to>
                                    </p:set>
                                    <p:anim calcmode="lin" valueType="num">
                                      <p:cBhvr additive="base">
                                        <p:cTn id="17" dur="500" fill="hold"/>
                                        <p:tgtEl>
                                          <p:spTgt spid="92312"/>
                                        </p:tgtEl>
                                        <p:attrNameLst>
                                          <p:attrName>ppt_x</p:attrName>
                                        </p:attrNameLst>
                                      </p:cBhvr>
                                      <p:tavLst>
                                        <p:tav tm="0">
                                          <p:val>
                                            <p:strVal val="#ppt_x"/>
                                          </p:val>
                                        </p:tav>
                                        <p:tav tm="100000">
                                          <p:val>
                                            <p:strVal val="#ppt_x"/>
                                          </p:val>
                                        </p:tav>
                                      </p:tavLst>
                                    </p:anim>
                                    <p:anim calcmode="lin" valueType="num">
                                      <p:cBhvr additive="base">
                                        <p:cTn id="18" dur="500" fill="hold"/>
                                        <p:tgtEl>
                                          <p:spTgt spid="9231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2313"/>
                                        </p:tgtEl>
                                        <p:attrNameLst>
                                          <p:attrName>style.visibility</p:attrName>
                                        </p:attrNameLst>
                                      </p:cBhvr>
                                      <p:to>
                                        <p:strVal val="visible"/>
                                      </p:to>
                                    </p:set>
                                    <p:animEffect transition="in" filter="blinds(horizontal)">
                                      <p:cBhvr>
                                        <p:cTn id="23" dur="500"/>
                                        <p:tgtEl>
                                          <p:spTgt spid="923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2308"/>
                                        </p:tgtEl>
                                        <p:attrNameLst>
                                          <p:attrName>style.visibility</p:attrName>
                                        </p:attrNameLst>
                                      </p:cBhvr>
                                      <p:to>
                                        <p:strVal val="visible"/>
                                      </p:to>
                                    </p:set>
                                    <p:anim calcmode="lin" valueType="num">
                                      <p:cBhvr additive="base">
                                        <p:cTn id="28" dur="500" fill="hold"/>
                                        <p:tgtEl>
                                          <p:spTgt spid="92308"/>
                                        </p:tgtEl>
                                        <p:attrNameLst>
                                          <p:attrName>ppt_x</p:attrName>
                                        </p:attrNameLst>
                                      </p:cBhvr>
                                      <p:tavLst>
                                        <p:tav tm="0">
                                          <p:val>
                                            <p:strVal val="#ppt_x"/>
                                          </p:val>
                                        </p:tav>
                                        <p:tav tm="100000">
                                          <p:val>
                                            <p:strVal val="#ppt_x"/>
                                          </p:val>
                                        </p:tav>
                                      </p:tavLst>
                                    </p:anim>
                                    <p:anim calcmode="lin" valueType="num">
                                      <p:cBhvr additive="base">
                                        <p:cTn id="29" dur="500" fill="hold"/>
                                        <p:tgtEl>
                                          <p:spTgt spid="9230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92309">
                                            <p:txEl>
                                              <p:pRg st="0" end="0"/>
                                            </p:txEl>
                                          </p:spTgt>
                                        </p:tgtEl>
                                        <p:attrNameLst>
                                          <p:attrName>style.visibility</p:attrName>
                                        </p:attrNameLst>
                                      </p:cBhvr>
                                      <p:to>
                                        <p:strVal val="visible"/>
                                      </p:to>
                                    </p:set>
                                    <p:animEffect transition="in" filter="box(in)">
                                      <p:cBhvr>
                                        <p:cTn id="34" dur="500"/>
                                        <p:tgtEl>
                                          <p:spTgt spid="92309">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2314"/>
                                        </p:tgtEl>
                                        <p:attrNameLst>
                                          <p:attrName>style.visibility</p:attrName>
                                        </p:attrNameLst>
                                      </p:cBhvr>
                                      <p:to>
                                        <p:strVal val="visible"/>
                                      </p:to>
                                    </p:set>
                                    <p:animEffect transition="in" filter="blinds(horizontal)">
                                      <p:cBhvr>
                                        <p:cTn id="39" dur="500"/>
                                        <p:tgtEl>
                                          <p:spTgt spid="923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2240"/>
                                        </p:tgtEl>
                                        <p:attrNameLst>
                                          <p:attrName>style.visibility</p:attrName>
                                        </p:attrNameLst>
                                      </p:cBhvr>
                                      <p:to>
                                        <p:strVal val="visible"/>
                                      </p:to>
                                    </p:set>
                                    <p:anim calcmode="lin" valueType="num">
                                      <p:cBhvr additive="base">
                                        <p:cTn id="44" dur="500" fill="hold"/>
                                        <p:tgtEl>
                                          <p:spTgt spid="92240"/>
                                        </p:tgtEl>
                                        <p:attrNameLst>
                                          <p:attrName>ppt_x</p:attrName>
                                        </p:attrNameLst>
                                      </p:cBhvr>
                                      <p:tavLst>
                                        <p:tav tm="0">
                                          <p:val>
                                            <p:strVal val="#ppt_x"/>
                                          </p:val>
                                        </p:tav>
                                        <p:tav tm="100000">
                                          <p:val>
                                            <p:strVal val="#ppt_x"/>
                                          </p:val>
                                        </p:tav>
                                      </p:tavLst>
                                    </p:anim>
                                    <p:anim calcmode="lin" valueType="num">
                                      <p:cBhvr additive="base">
                                        <p:cTn id="45" dur="500" fill="hold"/>
                                        <p:tgtEl>
                                          <p:spTgt spid="92240"/>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92241"/>
                                        </p:tgtEl>
                                        <p:attrNameLst>
                                          <p:attrName>style.visibility</p:attrName>
                                        </p:attrNameLst>
                                      </p:cBhvr>
                                      <p:to>
                                        <p:strVal val="visible"/>
                                      </p:to>
                                    </p:set>
                                    <p:animEffect transition="in" filter="checkerboard(across)">
                                      <p:cBhvr>
                                        <p:cTn id="50" dur="500"/>
                                        <p:tgtEl>
                                          <p:spTgt spid="9224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2315"/>
                                        </p:tgtEl>
                                        <p:attrNameLst>
                                          <p:attrName>style.visibility</p:attrName>
                                        </p:attrNameLst>
                                      </p:cBhvr>
                                      <p:to>
                                        <p:strVal val="visible"/>
                                      </p:to>
                                    </p:set>
                                    <p:animEffect transition="in" filter="blinds(horizontal)">
                                      <p:cBhvr>
                                        <p:cTn id="55" dur="500"/>
                                        <p:tgtEl>
                                          <p:spTgt spid="923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92234"/>
                                        </p:tgtEl>
                                        <p:attrNameLst>
                                          <p:attrName>style.visibility</p:attrName>
                                        </p:attrNameLst>
                                      </p:cBhvr>
                                      <p:to>
                                        <p:strVal val="visible"/>
                                      </p:to>
                                    </p:set>
                                    <p:animEffect transition="in" filter="diamond(in)">
                                      <p:cBhvr>
                                        <p:cTn id="60" dur="2000"/>
                                        <p:tgtEl>
                                          <p:spTgt spid="9223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92242"/>
                                        </p:tgtEl>
                                        <p:attrNameLst>
                                          <p:attrName>style.visibility</p:attrName>
                                        </p:attrNameLst>
                                      </p:cBhvr>
                                      <p:to>
                                        <p:strVal val="visible"/>
                                      </p:to>
                                    </p:set>
                                    <p:animEffect transition="in" filter="box(in)">
                                      <p:cBhvr>
                                        <p:cTn id="65" dur="500"/>
                                        <p:tgtEl>
                                          <p:spTgt spid="9224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92316"/>
                                        </p:tgtEl>
                                        <p:attrNameLst>
                                          <p:attrName>style.visibility</p:attrName>
                                        </p:attrNameLst>
                                      </p:cBhvr>
                                      <p:to>
                                        <p:strVal val="visible"/>
                                      </p:to>
                                    </p:set>
                                    <p:animEffect transition="in" filter="blinds(horizontal)">
                                      <p:cBhvr>
                                        <p:cTn id="70" dur="500"/>
                                        <p:tgtEl>
                                          <p:spTgt spid="9231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92233"/>
                                        </p:tgtEl>
                                        <p:attrNameLst>
                                          <p:attrName>style.visibility</p:attrName>
                                        </p:attrNameLst>
                                      </p:cBhvr>
                                      <p:to>
                                        <p:strVal val="visible"/>
                                      </p:to>
                                    </p:set>
                                    <p:animEffect transition="in" filter="box(in)">
                                      <p:cBhvr>
                                        <p:cTn id="75" dur="500"/>
                                        <p:tgtEl>
                                          <p:spTgt spid="9223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92243">
                                            <p:txEl>
                                              <p:pRg st="0" end="0"/>
                                            </p:txEl>
                                          </p:spTgt>
                                        </p:tgtEl>
                                        <p:attrNameLst>
                                          <p:attrName>style.visibility</p:attrName>
                                        </p:attrNameLst>
                                      </p:cBhvr>
                                      <p:to>
                                        <p:strVal val="visible"/>
                                      </p:to>
                                    </p:set>
                                    <p:anim calcmode="lin" valueType="num">
                                      <p:cBhvr additive="base">
                                        <p:cTn id="80" dur="500" fill="hold"/>
                                        <p:tgtEl>
                                          <p:spTgt spid="92243">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92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92317"/>
                                        </p:tgtEl>
                                        <p:attrNameLst>
                                          <p:attrName>style.visibility</p:attrName>
                                        </p:attrNameLst>
                                      </p:cBhvr>
                                      <p:to>
                                        <p:strVal val="visible"/>
                                      </p:to>
                                    </p:set>
                                    <p:animEffect transition="in" filter="blinds(horizontal)">
                                      <p:cBhvr>
                                        <p:cTn id="86" dur="500"/>
                                        <p:tgtEl>
                                          <p:spTgt spid="9231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92214"/>
                                        </p:tgtEl>
                                        <p:attrNameLst>
                                          <p:attrName>style.visibility</p:attrName>
                                        </p:attrNameLst>
                                      </p:cBhvr>
                                      <p:to>
                                        <p:strVal val="visible"/>
                                      </p:to>
                                    </p:set>
                                    <p:animEffect transition="in" filter="diamond(in)">
                                      <p:cBhvr>
                                        <p:cTn id="91" dur="2000"/>
                                        <p:tgtEl>
                                          <p:spTgt spid="9221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92216">
                                            <p:txEl>
                                              <p:pRg st="0" end="0"/>
                                            </p:txEl>
                                          </p:spTgt>
                                        </p:tgtEl>
                                        <p:attrNameLst>
                                          <p:attrName>style.visibility</p:attrName>
                                        </p:attrNameLst>
                                      </p:cBhvr>
                                      <p:to>
                                        <p:strVal val="visible"/>
                                      </p:to>
                                    </p:set>
                                    <p:animEffect transition="in" filter="box(in)">
                                      <p:cBhvr>
                                        <p:cTn id="96" dur="500"/>
                                        <p:tgtEl>
                                          <p:spTgt spid="92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4" grpId="0" animBg="1"/>
      <p:bldP spid="92233" grpId="0" animBg="1"/>
      <p:bldP spid="92234" grpId="0" animBg="1"/>
      <p:bldP spid="92240" grpId="0" animBg="1"/>
      <p:bldP spid="92241" grpId="0"/>
      <p:bldP spid="92242" grpId="0"/>
      <p:bldP spid="92300" grpId="0" animBg="1"/>
      <p:bldP spid="92308" grpId="0" animBg="1"/>
      <p:bldP spid="92311" grpId="0" animBg="1"/>
      <p:bldP spid="92312" grpId="0"/>
      <p:bldP spid="92313" grpId="0" animBg="1"/>
      <p:bldP spid="92314" grpId="0" animBg="1"/>
      <p:bldP spid="92315" grpId="0" animBg="1"/>
      <p:bldP spid="92316" grpId="0" animBg="1"/>
      <p:bldP spid="923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AI CU"/>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1251" name="Text Box 3"/>
          <p:cNvSpPr txBox="1">
            <a:spLocks noChangeArrowheads="1"/>
          </p:cNvSpPr>
          <p:nvPr/>
        </p:nvSpPr>
        <p:spPr bwMode="auto">
          <a:xfrm>
            <a:off x="1143000" y="457200"/>
            <a:ext cx="6553200" cy="701675"/>
          </a:xfrm>
          <a:prstGeom prst="rect">
            <a:avLst/>
          </a:prstGeom>
          <a:noFill/>
          <a:ln w="9525">
            <a:noFill/>
            <a:miter lim="800000"/>
            <a:headEnd/>
            <a:tailEnd/>
          </a:ln>
        </p:spPr>
        <p:txBody>
          <a:bodyPr>
            <a:spAutoFit/>
          </a:bodyPr>
          <a:lstStyle/>
          <a:p>
            <a:pPr>
              <a:spcBef>
                <a:spcPct val="50000"/>
              </a:spcBef>
            </a:pPr>
            <a:r>
              <a:rPr lang="en-US" sz="4000" b="1">
                <a:solidFill>
                  <a:srgbClr val="FF0000"/>
                </a:solidFill>
                <a:latin typeface="Arial" charset="0"/>
              </a:rPr>
              <a:t>DẶN DÒ</a:t>
            </a:r>
          </a:p>
        </p:txBody>
      </p:sp>
      <p:sp>
        <p:nvSpPr>
          <p:cNvPr id="181253" name="Text Box 5"/>
          <p:cNvSpPr txBox="1">
            <a:spLocks noChangeArrowheads="1"/>
          </p:cNvSpPr>
          <p:nvPr/>
        </p:nvSpPr>
        <p:spPr bwMode="auto">
          <a:xfrm>
            <a:off x="609600" y="2514600"/>
            <a:ext cx="8229600" cy="2568575"/>
          </a:xfrm>
          <a:prstGeom prst="rect">
            <a:avLst/>
          </a:prstGeom>
          <a:noFill/>
          <a:ln w="9525">
            <a:noFill/>
            <a:miter lim="800000"/>
            <a:headEnd/>
            <a:tailEnd/>
          </a:ln>
        </p:spPr>
        <p:txBody>
          <a:bodyPr>
            <a:spAutoFit/>
          </a:bodyPr>
          <a:lstStyle/>
          <a:p>
            <a:pPr>
              <a:spcBef>
                <a:spcPct val="50000"/>
              </a:spcBef>
            </a:pPr>
            <a:r>
              <a:rPr lang="en-US" sz="4000" b="1">
                <a:solidFill>
                  <a:srgbClr val="FF0000"/>
                </a:solidFill>
                <a:latin typeface="Arial" charset="0"/>
              </a:rPr>
              <a:t>+ </a:t>
            </a:r>
            <a:r>
              <a:rPr lang="en-US" sz="3500" b="1">
                <a:solidFill>
                  <a:schemeClr val="bg1"/>
                </a:solidFill>
                <a:latin typeface="Arial" charset="0"/>
              </a:rPr>
              <a:t>Về nhà học phần Ghi nhớ trong SGK.</a:t>
            </a:r>
          </a:p>
          <a:p>
            <a:pPr>
              <a:spcBef>
                <a:spcPct val="50000"/>
              </a:spcBef>
            </a:pPr>
            <a:r>
              <a:rPr lang="en-US" sz="3500" b="1">
                <a:solidFill>
                  <a:schemeClr val="bg1"/>
                </a:solidFill>
                <a:latin typeface="Arial" charset="0"/>
              </a:rPr>
              <a:t>+ Xem trước bài: Phòng bệnh tim mạch</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anim from="(-#ppt_w/2)" to="(#ppt_x)" calcmode="lin" valueType="num">
                                      <p:cBhvr>
                                        <p:cTn id="7" dur="1200" fill="hold">
                                          <p:stCondLst>
                                            <p:cond delay="0"/>
                                          </p:stCondLst>
                                        </p:cTn>
                                        <p:tgtEl>
                                          <p:spTgt spid="181251"/>
                                        </p:tgtEl>
                                        <p:attrNameLst>
                                          <p:attrName>ppt_x</p:attrName>
                                        </p:attrNameLst>
                                      </p:cBhvr>
                                    </p:anim>
                                    <p:anim from="0" to="-1.0" calcmode="lin" valueType="num">
                                      <p:cBhvr>
                                        <p:cTn id="8" dur="400" decel="50000" autoRev="1" fill="hold">
                                          <p:stCondLst>
                                            <p:cond delay="1200"/>
                                          </p:stCondLst>
                                        </p:cTn>
                                        <p:tgtEl>
                                          <p:spTgt spid="181251"/>
                                        </p:tgtEl>
                                        <p:attrNameLst>
                                          <p:attrName>xshear</p:attrName>
                                        </p:attrNameLst>
                                      </p:cBhvr>
                                    </p:anim>
                                    <p:animScale>
                                      <p:cBhvr>
                                        <p:cTn id="9" dur="400" decel="100000" autoRev="1" fill="hold">
                                          <p:stCondLst>
                                            <p:cond delay="1200"/>
                                          </p:stCondLst>
                                        </p:cTn>
                                        <p:tgtEl>
                                          <p:spTgt spid="181251"/>
                                        </p:tgtEl>
                                      </p:cBhvr>
                                      <p:from x="100000" y="100000"/>
                                      <p:to x="80000" y="100000"/>
                                    </p:animScale>
                                    <p:anim by="(#ppt_h/3+#ppt_w*0.1)" calcmode="lin" valueType="num">
                                      <p:cBhvr additive="sum">
                                        <p:cTn id="10" dur="400" decel="100000" autoRev="1" fill="hold">
                                          <p:stCondLst>
                                            <p:cond delay="1200"/>
                                          </p:stCondLst>
                                        </p:cTn>
                                        <p:tgtEl>
                                          <p:spTgt spid="181251"/>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81253"/>
                                        </p:tgtEl>
                                        <p:attrNameLst>
                                          <p:attrName>style.visibility</p:attrName>
                                        </p:attrNameLst>
                                      </p:cBhvr>
                                      <p:to>
                                        <p:strVal val="visible"/>
                                      </p:to>
                                    </p:set>
                                    <p:anim from="(-#ppt_w/2)" to="(#ppt_x)" calcmode="lin" valueType="num">
                                      <p:cBhvr>
                                        <p:cTn id="15" dur="1200" fill="hold">
                                          <p:stCondLst>
                                            <p:cond delay="0"/>
                                          </p:stCondLst>
                                        </p:cTn>
                                        <p:tgtEl>
                                          <p:spTgt spid="181253"/>
                                        </p:tgtEl>
                                        <p:attrNameLst>
                                          <p:attrName>ppt_x</p:attrName>
                                        </p:attrNameLst>
                                      </p:cBhvr>
                                    </p:anim>
                                    <p:anim from="0" to="-1.0" calcmode="lin" valueType="num">
                                      <p:cBhvr>
                                        <p:cTn id="16" dur="400" decel="50000" autoRev="1" fill="hold">
                                          <p:stCondLst>
                                            <p:cond delay="1200"/>
                                          </p:stCondLst>
                                        </p:cTn>
                                        <p:tgtEl>
                                          <p:spTgt spid="181253"/>
                                        </p:tgtEl>
                                        <p:attrNameLst>
                                          <p:attrName>xshear</p:attrName>
                                        </p:attrNameLst>
                                      </p:cBhvr>
                                    </p:anim>
                                    <p:animScale>
                                      <p:cBhvr>
                                        <p:cTn id="17" dur="400" decel="100000" autoRev="1" fill="hold">
                                          <p:stCondLst>
                                            <p:cond delay="1200"/>
                                          </p:stCondLst>
                                        </p:cTn>
                                        <p:tgtEl>
                                          <p:spTgt spid="181253"/>
                                        </p:tgtEl>
                                      </p:cBhvr>
                                      <p:from x="100000" y="100000"/>
                                      <p:to x="80000" y="100000"/>
                                    </p:animScale>
                                    <p:anim by="(#ppt_h/3+#ppt_w*0.1)" calcmode="lin" valueType="num">
                                      <p:cBhvr additive="sum">
                                        <p:cTn id="18" dur="400" decel="100000" autoRev="1" fill="hold">
                                          <p:stCondLst>
                                            <p:cond delay="1200"/>
                                          </p:stCondLst>
                                        </p:cTn>
                                        <p:tgtEl>
                                          <p:spTgt spid="1812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P spid="1812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0" y="0"/>
            <a:ext cx="9144000" cy="6858000"/>
          </a:xfrm>
          <a:prstGeom prst="rect">
            <a:avLst/>
          </a:prstGeom>
          <a:solidFill>
            <a:srgbClr val="FF9999"/>
          </a:solidFill>
          <a:ln w="9525">
            <a:solidFill>
              <a:schemeClr val="tx1"/>
            </a:solidFill>
            <a:miter lim="800000"/>
            <a:headEnd/>
            <a:tailEnd/>
          </a:ln>
        </p:spPr>
        <p:txBody>
          <a:bodyPr wrap="none" anchor="ctr"/>
          <a:lstStyle/>
          <a:p>
            <a:endParaRPr lang="en-US" sz="1600">
              <a:latin typeface="Arial" charset="0"/>
            </a:endParaRPr>
          </a:p>
        </p:txBody>
      </p:sp>
      <p:pic>
        <p:nvPicPr>
          <p:cNvPr id="4099" name="Picture 3" descr="Picture 205"/>
          <p:cNvPicPr>
            <a:picLocks noChangeAspect="1" noChangeArrowheads="1"/>
          </p:cNvPicPr>
          <p:nvPr/>
        </p:nvPicPr>
        <p:blipFill>
          <a:blip r:embed="rId3">
            <a:lum bright="6000" contrast="-18000"/>
          </a:blip>
          <a:srcRect l="10811" t="9653" r="16602" b="11583"/>
          <a:stretch>
            <a:fillRect/>
          </a:stretch>
        </p:blipFill>
        <p:spPr bwMode="auto">
          <a:xfrm>
            <a:off x="3200400" y="1524000"/>
            <a:ext cx="3581400" cy="5029200"/>
          </a:xfrm>
          <a:prstGeom prst="rect">
            <a:avLst/>
          </a:prstGeom>
          <a:noFill/>
          <a:ln w="9525">
            <a:noFill/>
            <a:miter lim="800000"/>
            <a:headEnd/>
            <a:tailEnd/>
          </a:ln>
        </p:spPr>
      </p:pic>
      <p:grpSp>
        <p:nvGrpSpPr>
          <p:cNvPr id="4100" name="Group 4"/>
          <p:cNvGrpSpPr>
            <a:grpSpLocks/>
          </p:cNvGrpSpPr>
          <p:nvPr/>
        </p:nvGrpSpPr>
        <p:grpSpPr bwMode="auto">
          <a:xfrm>
            <a:off x="1371600" y="3429000"/>
            <a:ext cx="3810000" cy="400050"/>
            <a:chOff x="864" y="2160"/>
            <a:chExt cx="2400" cy="252"/>
          </a:xfrm>
        </p:grpSpPr>
        <p:sp>
          <p:nvSpPr>
            <p:cNvPr id="4126" name="Line 5"/>
            <p:cNvSpPr>
              <a:spLocks noChangeShapeType="1"/>
            </p:cNvSpPr>
            <p:nvPr/>
          </p:nvSpPr>
          <p:spPr bwMode="auto">
            <a:xfrm>
              <a:off x="1536" y="2352"/>
              <a:ext cx="1728" cy="0"/>
            </a:xfrm>
            <a:prstGeom prst="line">
              <a:avLst/>
            </a:prstGeom>
            <a:noFill/>
            <a:ln w="38100">
              <a:solidFill>
                <a:srgbClr val="FF0066"/>
              </a:solidFill>
              <a:round/>
              <a:headEnd/>
              <a:tailEnd type="triangle" w="med" len="med"/>
            </a:ln>
          </p:spPr>
          <p:txBody>
            <a:bodyPr/>
            <a:lstStyle/>
            <a:p>
              <a:endParaRPr lang="en-US"/>
            </a:p>
          </p:txBody>
        </p:sp>
        <p:sp>
          <p:nvSpPr>
            <p:cNvPr id="4127" name="Text Box 6"/>
            <p:cNvSpPr txBox="1">
              <a:spLocks noChangeArrowheads="1"/>
            </p:cNvSpPr>
            <p:nvPr/>
          </p:nvSpPr>
          <p:spPr bwMode="auto">
            <a:xfrm>
              <a:off x="864" y="2160"/>
              <a:ext cx="720" cy="252"/>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sz="2000" b="1">
                  <a:solidFill>
                    <a:srgbClr val="CC3300"/>
                  </a:solidFill>
                  <a:latin typeface="Arial" charset="0"/>
                </a:rPr>
                <a:t>Tim</a:t>
              </a:r>
            </a:p>
          </p:txBody>
        </p:sp>
      </p:grpSp>
      <p:grpSp>
        <p:nvGrpSpPr>
          <p:cNvPr id="4101" name="Group 7"/>
          <p:cNvGrpSpPr>
            <a:grpSpLocks/>
          </p:cNvGrpSpPr>
          <p:nvPr/>
        </p:nvGrpSpPr>
        <p:grpSpPr bwMode="auto">
          <a:xfrm>
            <a:off x="609600" y="4800600"/>
            <a:ext cx="3886200" cy="400050"/>
            <a:chOff x="384" y="3024"/>
            <a:chExt cx="2448" cy="252"/>
          </a:xfrm>
        </p:grpSpPr>
        <p:sp>
          <p:nvSpPr>
            <p:cNvPr id="4124" name="Line 8"/>
            <p:cNvSpPr>
              <a:spLocks noChangeShapeType="1"/>
            </p:cNvSpPr>
            <p:nvPr/>
          </p:nvSpPr>
          <p:spPr bwMode="auto">
            <a:xfrm>
              <a:off x="1872" y="3120"/>
              <a:ext cx="960" cy="0"/>
            </a:xfrm>
            <a:prstGeom prst="line">
              <a:avLst/>
            </a:prstGeom>
            <a:noFill/>
            <a:ln w="38100">
              <a:solidFill>
                <a:srgbClr val="FF0066"/>
              </a:solidFill>
              <a:round/>
              <a:headEnd/>
              <a:tailEnd type="triangle" w="med" len="med"/>
            </a:ln>
          </p:spPr>
          <p:txBody>
            <a:bodyPr/>
            <a:lstStyle/>
            <a:p>
              <a:endParaRPr lang="en-US"/>
            </a:p>
          </p:txBody>
        </p:sp>
        <p:sp>
          <p:nvSpPr>
            <p:cNvPr id="4125" name="Text Box 9"/>
            <p:cNvSpPr txBox="1">
              <a:spLocks noChangeArrowheads="1"/>
            </p:cNvSpPr>
            <p:nvPr/>
          </p:nvSpPr>
          <p:spPr bwMode="auto">
            <a:xfrm>
              <a:off x="384" y="3024"/>
              <a:ext cx="1488" cy="252"/>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sz="2000" b="1">
                  <a:solidFill>
                    <a:srgbClr val="CC3300"/>
                  </a:solidFill>
                  <a:latin typeface="Arial" charset="0"/>
                </a:rPr>
                <a:t>Tĩnh mạch chủ</a:t>
              </a:r>
            </a:p>
          </p:txBody>
        </p:sp>
      </p:grpSp>
      <p:grpSp>
        <p:nvGrpSpPr>
          <p:cNvPr id="4102" name="Group 10"/>
          <p:cNvGrpSpPr>
            <a:grpSpLocks/>
          </p:cNvGrpSpPr>
          <p:nvPr/>
        </p:nvGrpSpPr>
        <p:grpSpPr bwMode="auto">
          <a:xfrm>
            <a:off x="6553200" y="3810000"/>
            <a:ext cx="2590800" cy="933450"/>
            <a:chOff x="4128" y="2400"/>
            <a:chExt cx="1632" cy="588"/>
          </a:xfrm>
        </p:grpSpPr>
        <p:sp>
          <p:nvSpPr>
            <p:cNvPr id="4120" name="Text Box 11"/>
            <p:cNvSpPr txBox="1">
              <a:spLocks noChangeArrowheads="1"/>
            </p:cNvSpPr>
            <p:nvPr/>
          </p:nvSpPr>
          <p:spPr bwMode="auto">
            <a:xfrm>
              <a:off x="4272" y="2736"/>
              <a:ext cx="1488" cy="252"/>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sz="2000" b="1">
                  <a:solidFill>
                    <a:srgbClr val="CC3300"/>
                  </a:solidFill>
                  <a:latin typeface="Arial" charset="0"/>
                </a:rPr>
                <a:t>Động mạch chủ</a:t>
              </a:r>
            </a:p>
          </p:txBody>
        </p:sp>
        <p:grpSp>
          <p:nvGrpSpPr>
            <p:cNvPr id="4121" name="Group 12"/>
            <p:cNvGrpSpPr>
              <a:grpSpLocks/>
            </p:cNvGrpSpPr>
            <p:nvPr/>
          </p:nvGrpSpPr>
          <p:grpSpPr bwMode="auto">
            <a:xfrm>
              <a:off x="4128" y="2400"/>
              <a:ext cx="960" cy="336"/>
              <a:chOff x="4128" y="2400"/>
              <a:chExt cx="960" cy="336"/>
            </a:xfrm>
          </p:grpSpPr>
          <p:sp>
            <p:nvSpPr>
              <p:cNvPr id="4122" name="Line 13"/>
              <p:cNvSpPr>
                <a:spLocks noChangeShapeType="1"/>
              </p:cNvSpPr>
              <p:nvPr/>
            </p:nvSpPr>
            <p:spPr bwMode="auto">
              <a:xfrm flipH="1">
                <a:off x="4128" y="2400"/>
                <a:ext cx="768" cy="0"/>
              </a:xfrm>
              <a:prstGeom prst="line">
                <a:avLst/>
              </a:prstGeom>
              <a:noFill/>
              <a:ln w="38100">
                <a:solidFill>
                  <a:srgbClr val="FF0066"/>
                </a:solidFill>
                <a:round/>
                <a:headEnd/>
                <a:tailEnd type="triangle" w="med" len="med"/>
              </a:ln>
            </p:spPr>
            <p:txBody>
              <a:bodyPr/>
              <a:lstStyle/>
              <a:p>
                <a:endParaRPr lang="en-US"/>
              </a:p>
            </p:txBody>
          </p:sp>
          <p:sp>
            <p:nvSpPr>
              <p:cNvPr id="4123" name="Line 14"/>
              <p:cNvSpPr>
                <a:spLocks noChangeShapeType="1"/>
              </p:cNvSpPr>
              <p:nvPr/>
            </p:nvSpPr>
            <p:spPr bwMode="auto">
              <a:xfrm>
                <a:off x="4896" y="2400"/>
                <a:ext cx="192" cy="336"/>
              </a:xfrm>
              <a:prstGeom prst="line">
                <a:avLst/>
              </a:prstGeom>
              <a:noFill/>
              <a:ln w="38100">
                <a:solidFill>
                  <a:srgbClr val="FF0066"/>
                </a:solidFill>
                <a:round/>
                <a:headEnd/>
                <a:tailEnd/>
              </a:ln>
            </p:spPr>
            <p:txBody>
              <a:bodyPr/>
              <a:lstStyle/>
              <a:p>
                <a:endParaRPr lang="en-US"/>
              </a:p>
            </p:txBody>
          </p:sp>
        </p:grpSp>
      </p:grpSp>
      <p:grpSp>
        <p:nvGrpSpPr>
          <p:cNvPr id="4103" name="Group 15"/>
          <p:cNvGrpSpPr>
            <a:grpSpLocks/>
          </p:cNvGrpSpPr>
          <p:nvPr/>
        </p:nvGrpSpPr>
        <p:grpSpPr bwMode="auto">
          <a:xfrm>
            <a:off x="3276600" y="5638800"/>
            <a:ext cx="3962400" cy="1000125"/>
            <a:chOff x="2064" y="3552"/>
            <a:chExt cx="2496" cy="630"/>
          </a:xfrm>
        </p:grpSpPr>
        <p:sp>
          <p:nvSpPr>
            <p:cNvPr id="4116" name="Text Box 16"/>
            <p:cNvSpPr txBox="1">
              <a:spLocks noChangeArrowheads="1"/>
            </p:cNvSpPr>
            <p:nvPr/>
          </p:nvSpPr>
          <p:spPr bwMode="auto">
            <a:xfrm>
              <a:off x="2064" y="3930"/>
              <a:ext cx="2496" cy="252"/>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sz="2000" b="1">
                  <a:solidFill>
                    <a:srgbClr val="CC3300"/>
                  </a:solidFill>
                  <a:latin typeface="Arial" charset="0"/>
                </a:rPr>
                <a:t>Mao mạch ở các c</a:t>
              </a:r>
              <a:r>
                <a:rPr lang="vi-VN" sz="2000" b="1">
                  <a:solidFill>
                    <a:srgbClr val="CC3300"/>
                  </a:solidFill>
                  <a:latin typeface="Arial" charset="0"/>
                </a:rPr>
                <a:t>ơ</a:t>
              </a:r>
              <a:r>
                <a:rPr lang="en-US" sz="2000" b="1">
                  <a:solidFill>
                    <a:srgbClr val="CC3300"/>
                  </a:solidFill>
                  <a:latin typeface="Arial" charset="0"/>
                </a:rPr>
                <a:t> quan</a:t>
              </a:r>
            </a:p>
          </p:txBody>
        </p:sp>
        <p:grpSp>
          <p:nvGrpSpPr>
            <p:cNvPr id="4117" name="Group 17"/>
            <p:cNvGrpSpPr>
              <a:grpSpLocks/>
            </p:cNvGrpSpPr>
            <p:nvPr/>
          </p:nvGrpSpPr>
          <p:grpSpPr bwMode="auto">
            <a:xfrm>
              <a:off x="3648" y="3552"/>
              <a:ext cx="864" cy="384"/>
              <a:chOff x="3648" y="3552"/>
              <a:chExt cx="864" cy="384"/>
            </a:xfrm>
          </p:grpSpPr>
          <p:sp>
            <p:nvSpPr>
              <p:cNvPr id="4118" name="Line 18"/>
              <p:cNvSpPr>
                <a:spLocks noChangeShapeType="1"/>
              </p:cNvSpPr>
              <p:nvPr/>
            </p:nvSpPr>
            <p:spPr bwMode="auto">
              <a:xfrm flipH="1" flipV="1">
                <a:off x="3648" y="3552"/>
                <a:ext cx="816" cy="192"/>
              </a:xfrm>
              <a:prstGeom prst="line">
                <a:avLst/>
              </a:prstGeom>
              <a:noFill/>
              <a:ln w="38100">
                <a:solidFill>
                  <a:srgbClr val="FF0066"/>
                </a:solidFill>
                <a:round/>
                <a:headEnd/>
                <a:tailEnd type="triangle" w="med" len="med"/>
              </a:ln>
            </p:spPr>
            <p:txBody>
              <a:bodyPr/>
              <a:lstStyle/>
              <a:p>
                <a:endParaRPr lang="en-US"/>
              </a:p>
            </p:txBody>
          </p:sp>
          <p:sp>
            <p:nvSpPr>
              <p:cNvPr id="4119" name="Line 19"/>
              <p:cNvSpPr>
                <a:spLocks noChangeShapeType="1"/>
              </p:cNvSpPr>
              <p:nvPr/>
            </p:nvSpPr>
            <p:spPr bwMode="auto">
              <a:xfrm>
                <a:off x="4464" y="3744"/>
                <a:ext cx="48" cy="192"/>
              </a:xfrm>
              <a:prstGeom prst="line">
                <a:avLst/>
              </a:prstGeom>
              <a:noFill/>
              <a:ln w="38100">
                <a:solidFill>
                  <a:srgbClr val="FF0066"/>
                </a:solidFill>
                <a:round/>
                <a:headEnd/>
                <a:tailEnd/>
              </a:ln>
            </p:spPr>
            <p:txBody>
              <a:bodyPr/>
              <a:lstStyle/>
              <a:p>
                <a:endParaRPr lang="en-US"/>
              </a:p>
            </p:txBody>
          </p:sp>
        </p:grpSp>
      </p:grpSp>
      <p:grpSp>
        <p:nvGrpSpPr>
          <p:cNvPr id="4104" name="Group 20"/>
          <p:cNvGrpSpPr>
            <a:grpSpLocks/>
          </p:cNvGrpSpPr>
          <p:nvPr/>
        </p:nvGrpSpPr>
        <p:grpSpPr bwMode="auto">
          <a:xfrm>
            <a:off x="685800" y="1752600"/>
            <a:ext cx="4648200" cy="533400"/>
            <a:chOff x="432" y="1104"/>
            <a:chExt cx="2928" cy="336"/>
          </a:xfrm>
        </p:grpSpPr>
        <p:sp>
          <p:nvSpPr>
            <p:cNvPr id="4112" name="Text Box 21"/>
            <p:cNvSpPr txBox="1">
              <a:spLocks noChangeArrowheads="1"/>
            </p:cNvSpPr>
            <p:nvPr/>
          </p:nvSpPr>
          <p:spPr bwMode="auto">
            <a:xfrm>
              <a:off x="432" y="1104"/>
              <a:ext cx="2496" cy="252"/>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sz="2000" b="1">
                  <a:solidFill>
                    <a:srgbClr val="CC3300"/>
                  </a:solidFill>
                  <a:latin typeface="Arial" charset="0"/>
                </a:rPr>
                <a:t>Mao mạch ở phổi</a:t>
              </a:r>
            </a:p>
          </p:txBody>
        </p:sp>
        <p:grpSp>
          <p:nvGrpSpPr>
            <p:cNvPr id="4113" name="Group 22"/>
            <p:cNvGrpSpPr>
              <a:grpSpLocks/>
            </p:cNvGrpSpPr>
            <p:nvPr/>
          </p:nvGrpSpPr>
          <p:grpSpPr bwMode="auto">
            <a:xfrm>
              <a:off x="2928" y="1248"/>
              <a:ext cx="432" cy="192"/>
              <a:chOff x="2928" y="1248"/>
              <a:chExt cx="432" cy="192"/>
            </a:xfrm>
          </p:grpSpPr>
          <p:sp>
            <p:nvSpPr>
              <p:cNvPr id="4114" name="Line 23"/>
              <p:cNvSpPr>
                <a:spLocks noChangeShapeType="1"/>
              </p:cNvSpPr>
              <p:nvPr/>
            </p:nvSpPr>
            <p:spPr bwMode="auto">
              <a:xfrm>
                <a:off x="2928" y="1248"/>
                <a:ext cx="192" cy="0"/>
              </a:xfrm>
              <a:prstGeom prst="line">
                <a:avLst/>
              </a:prstGeom>
              <a:noFill/>
              <a:ln w="38100">
                <a:solidFill>
                  <a:srgbClr val="FF0066"/>
                </a:solidFill>
                <a:round/>
                <a:headEnd/>
                <a:tailEnd/>
              </a:ln>
            </p:spPr>
            <p:txBody>
              <a:bodyPr/>
              <a:lstStyle/>
              <a:p>
                <a:endParaRPr lang="en-US"/>
              </a:p>
            </p:txBody>
          </p:sp>
          <p:sp>
            <p:nvSpPr>
              <p:cNvPr id="4115" name="Line 24"/>
              <p:cNvSpPr>
                <a:spLocks noChangeShapeType="1"/>
              </p:cNvSpPr>
              <p:nvPr/>
            </p:nvSpPr>
            <p:spPr bwMode="auto">
              <a:xfrm>
                <a:off x="3120" y="1248"/>
                <a:ext cx="240" cy="192"/>
              </a:xfrm>
              <a:prstGeom prst="line">
                <a:avLst/>
              </a:prstGeom>
              <a:noFill/>
              <a:ln w="38100">
                <a:solidFill>
                  <a:srgbClr val="FF0066"/>
                </a:solidFill>
                <a:round/>
                <a:headEnd/>
                <a:tailEnd type="triangle" w="med" len="med"/>
              </a:ln>
            </p:spPr>
            <p:txBody>
              <a:bodyPr/>
              <a:lstStyle/>
              <a:p>
                <a:endParaRPr lang="en-US"/>
              </a:p>
            </p:txBody>
          </p:sp>
        </p:grpSp>
      </p:grpSp>
      <p:grpSp>
        <p:nvGrpSpPr>
          <p:cNvPr id="4105" name="Group 25"/>
          <p:cNvGrpSpPr>
            <a:grpSpLocks/>
          </p:cNvGrpSpPr>
          <p:nvPr/>
        </p:nvGrpSpPr>
        <p:grpSpPr bwMode="auto">
          <a:xfrm>
            <a:off x="838200" y="2590800"/>
            <a:ext cx="4038600" cy="400050"/>
            <a:chOff x="528" y="1632"/>
            <a:chExt cx="2544" cy="252"/>
          </a:xfrm>
        </p:grpSpPr>
        <p:sp>
          <p:nvSpPr>
            <p:cNvPr id="4110" name="Text Box 26"/>
            <p:cNvSpPr txBox="1">
              <a:spLocks noChangeArrowheads="1"/>
            </p:cNvSpPr>
            <p:nvPr/>
          </p:nvSpPr>
          <p:spPr bwMode="auto">
            <a:xfrm>
              <a:off x="528" y="1632"/>
              <a:ext cx="1680" cy="252"/>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sz="2000" b="1">
                  <a:solidFill>
                    <a:srgbClr val="CC3300"/>
                  </a:solidFill>
                  <a:latin typeface="Arial" charset="0"/>
                </a:rPr>
                <a:t>Động mạch phổi</a:t>
              </a:r>
            </a:p>
          </p:txBody>
        </p:sp>
        <p:sp>
          <p:nvSpPr>
            <p:cNvPr id="4111" name="Line 27"/>
            <p:cNvSpPr>
              <a:spLocks noChangeShapeType="1"/>
            </p:cNvSpPr>
            <p:nvPr/>
          </p:nvSpPr>
          <p:spPr bwMode="auto">
            <a:xfrm>
              <a:off x="2208" y="1776"/>
              <a:ext cx="864" cy="0"/>
            </a:xfrm>
            <a:prstGeom prst="line">
              <a:avLst/>
            </a:prstGeom>
            <a:noFill/>
            <a:ln w="38100">
              <a:solidFill>
                <a:srgbClr val="FF0066"/>
              </a:solidFill>
              <a:round/>
              <a:headEnd/>
              <a:tailEnd type="triangle" w="med" len="med"/>
            </a:ln>
          </p:spPr>
          <p:txBody>
            <a:bodyPr/>
            <a:lstStyle/>
            <a:p>
              <a:endParaRPr lang="en-US"/>
            </a:p>
          </p:txBody>
        </p:sp>
      </p:grpSp>
      <p:grpSp>
        <p:nvGrpSpPr>
          <p:cNvPr id="4106" name="Group 28"/>
          <p:cNvGrpSpPr>
            <a:grpSpLocks/>
          </p:cNvGrpSpPr>
          <p:nvPr/>
        </p:nvGrpSpPr>
        <p:grpSpPr bwMode="auto">
          <a:xfrm>
            <a:off x="6096000" y="2590800"/>
            <a:ext cx="3048000" cy="400050"/>
            <a:chOff x="3840" y="1632"/>
            <a:chExt cx="1920" cy="252"/>
          </a:xfrm>
        </p:grpSpPr>
        <p:sp>
          <p:nvSpPr>
            <p:cNvPr id="4108" name="Text Box 29"/>
            <p:cNvSpPr txBox="1">
              <a:spLocks noChangeArrowheads="1"/>
            </p:cNvSpPr>
            <p:nvPr/>
          </p:nvSpPr>
          <p:spPr bwMode="auto">
            <a:xfrm>
              <a:off x="4272" y="1632"/>
              <a:ext cx="1488" cy="252"/>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sz="2000" b="1">
                  <a:solidFill>
                    <a:srgbClr val="CC3300"/>
                  </a:solidFill>
                  <a:latin typeface="Arial" charset="0"/>
                </a:rPr>
                <a:t>Tĩnh mạch phổi</a:t>
              </a:r>
            </a:p>
          </p:txBody>
        </p:sp>
        <p:sp>
          <p:nvSpPr>
            <p:cNvPr id="4109" name="Line 30"/>
            <p:cNvSpPr>
              <a:spLocks noChangeShapeType="1"/>
            </p:cNvSpPr>
            <p:nvPr/>
          </p:nvSpPr>
          <p:spPr bwMode="auto">
            <a:xfrm flipH="1">
              <a:off x="3840" y="1776"/>
              <a:ext cx="432" cy="0"/>
            </a:xfrm>
            <a:prstGeom prst="line">
              <a:avLst/>
            </a:prstGeom>
            <a:noFill/>
            <a:ln w="38100">
              <a:solidFill>
                <a:srgbClr val="FF0066"/>
              </a:solidFill>
              <a:round/>
              <a:headEnd/>
              <a:tailEnd type="triangle" w="med" len="med"/>
            </a:ln>
          </p:spPr>
          <p:txBody>
            <a:bodyPr/>
            <a:lstStyle/>
            <a:p>
              <a:endParaRPr lang="en-US"/>
            </a:p>
          </p:txBody>
        </p:sp>
      </p:grpSp>
      <p:sp>
        <p:nvSpPr>
          <p:cNvPr id="146463" name="Rectangle 31"/>
          <p:cNvSpPr>
            <a:spLocks noChangeArrowheads="1"/>
          </p:cNvSpPr>
          <p:nvPr/>
        </p:nvSpPr>
        <p:spPr bwMode="auto">
          <a:xfrm>
            <a:off x="0" y="0"/>
            <a:ext cx="9144000" cy="1077913"/>
          </a:xfrm>
          <a:prstGeom prst="rect">
            <a:avLst/>
          </a:prstGeom>
          <a:noFill/>
          <a:ln w="9525">
            <a:noFill/>
            <a:miter lim="800000"/>
            <a:headEnd/>
            <a:tailEnd/>
          </a:ln>
        </p:spPr>
        <p:txBody>
          <a:bodyPr>
            <a:spAutoFit/>
          </a:bodyPr>
          <a:lstStyle/>
          <a:p>
            <a:pPr algn="ctr"/>
            <a:r>
              <a:rPr lang="en-US" sz="3200" b="1" i="1">
                <a:solidFill>
                  <a:schemeClr val="bg1"/>
                </a:solidFill>
                <a:latin typeface="Arial" charset="0"/>
              </a:rPr>
              <a:t>Nêu đường đi của máu trong vòng tuần hoàn lớn và vòng tuần hoàn nhỏ?</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63"/>
                                        </p:tgtEl>
                                        <p:attrNameLst>
                                          <p:attrName>style.visibility</p:attrName>
                                        </p:attrNameLst>
                                      </p:cBhvr>
                                      <p:to>
                                        <p:strVal val="visible"/>
                                      </p:to>
                                    </p:set>
                                    <p:anim calcmode="lin" valueType="num">
                                      <p:cBhvr additive="base">
                                        <p:cTn id="7" dur="500" fill="hold"/>
                                        <p:tgtEl>
                                          <p:spTgt spid="146463"/>
                                        </p:tgtEl>
                                        <p:attrNameLst>
                                          <p:attrName>ppt_x</p:attrName>
                                        </p:attrNameLst>
                                      </p:cBhvr>
                                      <p:tavLst>
                                        <p:tav tm="0">
                                          <p:val>
                                            <p:strVal val="#ppt_x"/>
                                          </p:val>
                                        </p:tav>
                                        <p:tav tm="100000">
                                          <p:val>
                                            <p:strVal val="#ppt_x"/>
                                          </p:val>
                                        </p:tav>
                                      </p:tavLst>
                                    </p:anim>
                                    <p:anim calcmode="lin" valueType="num">
                                      <p:cBhvr additive="base">
                                        <p:cTn id="8" dur="500" fill="hold"/>
                                        <p:tgtEl>
                                          <p:spTgt spid="1464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6434"/>
                                        </p:tgtEl>
                                        <p:attrNameLst>
                                          <p:attrName>style.visibility</p:attrName>
                                        </p:attrNameLst>
                                      </p:cBhvr>
                                      <p:to>
                                        <p:strVal val="visible"/>
                                      </p:to>
                                    </p:set>
                                    <p:anim calcmode="lin" valueType="num">
                                      <p:cBhvr additive="base">
                                        <p:cTn id="11" dur="500" fill="hold"/>
                                        <p:tgtEl>
                                          <p:spTgt spid="146434"/>
                                        </p:tgtEl>
                                        <p:attrNameLst>
                                          <p:attrName>ppt_x</p:attrName>
                                        </p:attrNameLst>
                                      </p:cBhvr>
                                      <p:tavLst>
                                        <p:tav tm="0">
                                          <p:val>
                                            <p:strVal val="#ppt_x"/>
                                          </p:val>
                                        </p:tav>
                                        <p:tav tm="100000">
                                          <p:val>
                                            <p:strVal val="#ppt_x"/>
                                          </p:val>
                                        </p:tav>
                                      </p:tavLst>
                                    </p:anim>
                                    <p:anim calcmode="lin" valueType="num">
                                      <p:cBhvr additive="base">
                                        <p:cTn id="12" dur="500" fill="hold"/>
                                        <p:tgtEl>
                                          <p:spTgt spid="146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00-9"/>
          <p:cNvPicPr>
            <a:picLocks noChangeAspect="1" noChangeArrowheads="1"/>
          </p:cNvPicPr>
          <p:nvPr/>
        </p:nvPicPr>
        <p:blipFill>
          <a:blip r:embed="rId2"/>
          <a:srcRect/>
          <a:stretch>
            <a:fillRect/>
          </a:stretch>
        </p:blipFill>
        <p:spPr bwMode="auto">
          <a:xfrm>
            <a:off x="6400800" y="6019800"/>
            <a:ext cx="2743200" cy="838200"/>
          </a:xfrm>
          <a:prstGeom prst="rect">
            <a:avLst/>
          </a:prstGeom>
          <a:noFill/>
          <a:ln w="9525">
            <a:noFill/>
            <a:miter lim="800000"/>
            <a:headEnd/>
            <a:tailEnd/>
          </a:ln>
        </p:spPr>
      </p:pic>
      <p:pic>
        <p:nvPicPr>
          <p:cNvPr id="5123" name="Picture 3" descr="k00-9"/>
          <p:cNvPicPr>
            <a:picLocks noChangeAspect="1" noChangeArrowheads="1"/>
          </p:cNvPicPr>
          <p:nvPr/>
        </p:nvPicPr>
        <p:blipFill>
          <a:blip r:embed="rId2"/>
          <a:srcRect/>
          <a:stretch>
            <a:fillRect/>
          </a:stretch>
        </p:blipFill>
        <p:spPr bwMode="auto">
          <a:xfrm>
            <a:off x="2895600" y="6359525"/>
            <a:ext cx="3695700" cy="498475"/>
          </a:xfrm>
          <a:prstGeom prst="rect">
            <a:avLst/>
          </a:prstGeom>
          <a:noFill/>
          <a:ln w="9525">
            <a:noFill/>
            <a:miter lim="800000"/>
            <a:headEnd/>
            <a:tailEnd/>
          </a:ln>
        </p:spPr>
      </p:pic>
      <p:grpSp>
        <p:nvGrpSpPr>
          <p:cNvPr id="5124" name="Group 4"/>
          <p:cNvGrpSpPr>
            <a:grpSpLocks/>
          </p:cNvGrpSpPr>
          <p:nvPr/>
        </p:nvGrpSpPr>
        <p:grpSpPr bwMode="auto">
          <a:xfrm>
            <a:off x="0" y="2209800"/>
            <a:ext cx="9144000" cy="4648200"/>
            <a:chOff x="0" y="1392"/>
            <a:chExt cx="5760" cy="2928"/>
          </a:xfrm>
        </p:grpSpPr>
        <p:pic>
          <p:nvPicPr>
            <p:cNvPr id="5127" name="Picture 5" descr="8184-003-02-1027"/>
            <p:cNvPicPr>
              <a:picLocks noChangeAspect="1" noChangeArrowheads="1" noCrop="1"/>
            </p:cNvPicPr>
            <p:nvPr/>
          </p:nvPicPr>
          <p:blipFill>
            <a:blip r:embed="rId3"/>
            <a:srcRect/>
            <a:stretch>
              <a:fillRect/>
            </a:stretch>
          </p:blipFill>
          <p:spPr bwMode="auto">
            <a:xfrm>
              <a:off x="1152" y="1392"/>
              <a:ext cx="3360" cy="2928"/>
            </a:xfrm>
            <a:prstGeom prst="rect">
              <a:avLst/>
            </a:prstGeom>
            <a:noFill/>
            <a:ln w="9525">
              <a:noFill/>
              <a:miter lim="800000"/>
              <a:headEnd/>
              <a:tailEnd/>
            </a:ln>
          </p:spPr>
        </p:pic>
        <p:pic>
          <p:nvPicPr>
            <p:cNvPr id="5128" name="Picture 6" descr="k00-9"/>
            <p:cNvPicPr>
              <a:picLocks noChangeAspect="1" noChangeArrowheads="1"/>
            </p:cNvPicPr>
            <p:nvPr/>
          </p:nvPicPr>
          <p:blipFill>
            <a:blip r:embed="rId2"/>
            <a:srcRect/>
            <a:stretch>
              <a:fillRect/>
            </a:stretch>
          </p:blipFill>
          <p:spPr bwMode="auto">
            <a:xfrm>
              <a:off x="0" y="3840"/>
              <a:ext cx="1920" cy="480"/>
            </a:xfrm>
            <a:prstGeom prst="rect">
              <a:avLst/>
            </a:prstGeom>
            <a:noFill/>
            <a:ln w="9525">
              <a:noFill/>
              <a:miter lim="800000"/>
              <a:headEnd/>
              <a:tailEnd/>
            </a:ln>
          </p:spPr>
        </p:pic>
        <p:pic>
          <p:nvPicPr>
            <p:cNvPr id="5129" name="Picture 7" descr="k00-9"/>
            <p:cNvPicPr>
              <a:picLocks noChangeAspect="1" noChangeArrowheads="1"/>
            </p:cNvPicPr>
            <p:nvPr/>
          </p:nvPicPr>
          <p:blipFill>
            <a:blip r:embed="rId2"/>
            <a:srcRect/>
            <a:stretch>
              <a:fillRect/>
            </a:stretch>
          </p:blipFill>
          <p:spPr bwMode="auto">
            <a:xfrm>
              <a:off x="288" y="3936"/>
              <a:ext cx="1896" cy="256"/>
            </a:xfrm>
            <a:prstGeom prst="rect">
              <a:avLst/>
            </a:prstGeom>
            <a:noFill/>
            <a:ln w="9525">
              <a:noFill/>
              <a:miter lim="800000"/>
              <a:headEnd/>
              <a:tailEnd/>
            </a:ln>
          </p:spPr>
        </p:pic>
        <p:pic>
          <p:nvPicPr>
            <p:cNvPr id="5130" name="Picture 8" descr="k00-9"/>
            <p:cNvPicPr>
              <a:picLocks noChangeAspect="1" noChangeArrowheads="1"/>
            </p:cNvPicPr>
            <p:nvPr/>
          </p:nvPicPr>
          <p:blipFill>
            <a:blip r:embed="rId2"/>
            <a:srcRect/>
            <a:stretch>
              <a:fillRect/>
            </a:stretch>
          </p:blipFill>
          <p:spPr bwMode="auto">
            <a:xfrm>
              <a:off x="3072" y="3957"/>
              <a:ext cx="2688" cy="363"/>
            </a:xfrm>
            <a:prstGeom prst="rect">
              <a:avLst/>
            </a:prstGeom>
            <a:noFill/>
            <a:ln w="9525">
              <a:noFill/>
              <a:miter lim="800000"/>
              <a:headEnd/>
              <a:tailEnd/>
            </a:ln>
          </p:spPr>
        </p:pic>
        <p:pic>
          <p:nvPicPr>
            <p:cNvPr id="5131" name="Picture 9" descr="k00-9"/>
            <p:cNvPicPr>
              <a:picLocks noChangeAspect="1" noChangeArrowheads="1"/>
            </p:cNvPicPr>
            <p:nvPr/>
          </p:nvPicPr>
          <p:blipFill>
            <a:blip r:embed="rId2"/>
            <a:srcRect/>
            <a:stretch>
              <a:fillRect/>
            </a:stretch>
          </p:blipFill>
          <p:spPr bwMode="auto">
            <a:xfrm>
              <a:off x="1584" y="4019"/>
              <a:ext cx="2232" cy="301"/>
            </a:xfrm>
            <a:prstGeom prst="rect">
              <a:avLst/>
            </a:prstGeom>
            <a:noFill/>
            <a:ln w="9525">
              <a:noFill/>
              <a:miter lim="800000"/>
              <a:headEnd/>
              <a:tailEnd/>
            </a:ln>
          </p:spPr>
        </p:pic>
      </p:grpSp>
      <p:sp>
        <p:nvSpPr>
          <p:cNvPr id="152586" name="Text Box 10"/>
          <p:cNvSpPr txBox="1">
            <a:spLocks noChangeArrowheads="1"/>
          </p:cNvSpPr>
          <p:nvPr/>
        </p:nvSpPr>
        <p:spPr bwMode="auto">
          <a:xfrm>
            <a:off x="0" y="609600"/>
            <a:ext cx="8991600" cy="519113"/>
          </a:xfrm>
          <a:prstGeom prst="rect">
            <a:avLst/>
          </a:prstGeom>
          <a:noFill/>
          <a:ln w="9525">
            <a:noFill/>
            <a:miter lim="800000"/>
            <a:headEnd/>
            <a:tailEnd/>
          </a:ln>
        </p:spPr>
        <p:txBody>
          <a:bodyPr>
            <a:spAutoFit/>
          </a:bodyPr>
          <a:lstStyle/>
          <a:p>
            <a:pPr algn="ctr"/>
            <a:r>
              <a:rPr lang="en-US" sz="2800" b="1">
                <a:solidFill>
                  <a:srgbClr val="FF0000"/>
                </a:solidFill>
                <a:latin typeface="Arial" charset="0"/>
              </a:rPr>
              <a:t>TỰ NHIÊN XÃ HỘI</a:t>
            </a:r>
          </a:p>
        </p:txBody>
      </p:sp>
      <p:sp>
        <p:nvSpPr>
          <p:cNvPr id="152587" name="Text Box 11"/>
          <p:cNvSpPr txBox="1">
            <a:spLocks noChangeArrowheads="1"/>
          </p:cNvSpPr>
          <p:nvPr/>
        </p:nvSpPr>
        <p:spPr bwMode="auto">
          <a:xfrm>
            <a:off x="0" y="1295400"/>
            <a:ext cx="8991600" cy="701675"/>
          </a:xfrm>
          <a:prstGeom prst="rect">
            <a:avLst/>
          </a:prstGeom>
          <a:noFill/>
          <a:ln w="9525">
            <a:noFill/>
            <a:miter lim="800000"/>
            <a:headEnd/>
            <a:tailEnd/>
          </a:ln>
        </p:spPr>
        <p:txBody>
          <a:bodyPr>
            <a:spAutoFit/>
          </a:bodyPr>
          <a:lstStyle/>
          <a:p>
            <a:pPr algn="ctr"/>
            <a:r>
              <a:rPr lang="en-US" sz="4000" b="1">
                <a:solidFill>
                  <a:srgbClr val="FF0066"/>
                </a:solidFill>
                <a:latin typeface="Arial" charset="0"/>
              </a:rPr>
              <a:t>VỆ SINH CƠ QUAN TUẦN HOÀN</a:t>
            </a:r>
            <a:r>
              <a:rPr lang="en-US" sz="4000" b="1" u="sng">
                <a:solidFill>
                  <a:srgbClr val="FF0066"/>
                </a:solidFill>
                <a:latin typeface="Arial" charset="0"/>
              </a:rPr>
              <a:t> </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2586"/>
                                        </p:tgtEl>
                                        <p:attrNameLst>
                                          <p:attrName>style.visibility</p:attrName>
                                        </p:attrNameLst>
                                      </p:cBhvr>
                                      <p:to>
                                        <p:strVal val="visible"/>
                                      </p:to>
                                    </p:set>
                                    <p:animEffect transition="in" filter="blinds(horizontal)">
                                      <p:cBhvr>
                                        <p:cTn id="7" dur="500"/>
                                        <p:tgtEl>
                                          <p:spTgt spid="152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2587"/>
                                        </p:tgtEl>
                                        <p:attrNameLst>
                                          <p:attrName>style.visibility</p:attrName>
                                        </p:attrNameLst>
                                      </p:cBhvr>
                                      <p:to>
                                        <p:strVal val="visible"/>
                                      </p:to>
                                    </p:set>
                                    <p:animEffect transition="in" filter="checkerboard(across)">
                                      <p:cBhvr>
                                        <p:cTn id="12" dur="5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6" grpId="0"/>
      <p:bldP spid="1525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6147" name="Group 3"/>
          <p:cNvGrpSpPr>
            <a:grpSpLocks/>
          </p:cNvGrpSpPr>
          <p:nvPr/>
        </p:nvGrpSpPr>
        <p:grpSpPr bwMode="auto">
          <a:xfrm>
            <a:off x="0" y="0"/>
            <a:ext cx="9144000" cy="6858000"/>
            <a:chOff x="0" y="0"/>
            <a:chExt cx="5760" cy="4320"/>
          </a:xfrm>
        </p:grpSpPr>
        <p:pic>
          <p:nvPicPr>
            <p:cNvPr id="6149" name="Picture 4"/>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pic>
          <p:nvPicPr>
            <p:cNvPr id="6150" name="Picture 5" descr="POINSET2"/>
            <p:cNvPicPr>
              <a:picLocks noChangeAspect="1" noChangeArrowheads="1"/>
            </p:cNvPicPr>
            <p:nvPr/>
          </p:nvPicPr>
          <p:blipFill>
            <a:blip r:embed="rId3"/>
            <a:srcRect/>
            <a:stretch>
              <a:fillRect/>
            </a:stretch>
          </p:blipFill>
          <p:spPr bwMode="auto">
            <a:xfrm rot="5400000">
              <a:off x="4658" y="2"/>
              <a:ext cx="1104" cy="1100"/>
            </a:xfrm>
            <a:prstGeom prst="rect">
              <a:avLst/>
            </a:prstGeom>
            <a:noFill/>
            <a:ln w="9525">
              <a:noFill/>
              <a:miter lim="800000"/>
              <a:headEnd/>
              <a:tailEnd/>
            </a:ln>
          </p:spPr>
        </p:pic>
        <p:pic>
          <p:nvPicPr>
            <p:cNvPr id="6151" name="Picture 6" descr="POINSET2"/>
            <p:cNvPicPr>
              <a:picLocks noChangeAspect="1" noChangeArrowheads="1"/>
            </p:cNvPicPr>
            <p:nvPr/>
          </p:nvPicPr>
          <p:blipFill>
            <a:blip r:embed="rId3"/>
            <a:srcRect/>
            <a:stretch>
              <a:fillRect/>
            </a:stretch>
          </p:blipFill>
          <p:spPr bwMode="auto">
            <a:xfrm rot="-5400000">
              <a:off x="-2" y="3218"/>
              <a:ext cx="1104" cy="1100"/>
            </a:xfrm>
            <a:prstGeom prst="rect">
              <a:avLst/>
            </a:prstGeom>
            <a:noFill/>
            <a:ln w="9525">
              <a:noFill/>
              <a:miter lim="800000"/>
              <a:headEnd/>
              <a:tailEnd/>
            </a:ln>
          </p:spPr>
        </p:pic>
        <p:pic>
          <p:nvPicPr>
            <p:cNvPr id="6152" name="Picture 7" descr="O"/>
            <p:cNvPicPr>
              <a:picLocks noChangeAspect="1" noChangeArrowheads="1"/>
            </p:cNvPicPr>
            <p:nvPr/>
          </p:nvPicPr>
          <p:blipFill>
            <a:blip r:embed="rId4"/>
            <a:srcRect/>
            <a:stretch>
              <a:fillRect/>
            </a:stretch>
          </p:blipFill>
          <p:spPr bwMode="auto">
            <a:xfrm>
              <a:off x="2688" y="3840"/>
              <a:ext cx="3072" cy="480"/>
            </a:xfrm>
            <a:prstGeom prst="rect">
              <a:avLst/>
            </a:prstGeom>
            <a:noFill/>
            <a:ln w="9525">
              <a:noFill/>
              <a:miter lim="800000"/>
              <a:headEnd/>
              <a:tailEnd/>
            </a:ln>
          </p:spPr>
        </p:pic>
        <p:pic>
          <p:nvPicPr>
            <p:cNvPr id="6153" name="Picture 8" descr="O"/>
            <p:cNvPicPr>
              <a:picLocks noChangeAspect="1" noChangeArrowheads="1"/>
            </p:cNvPicPr>
            <p:nvPr/>
          </p:nvPicPr>
          <p:blipFill>
            <a:blip r:embed="rId4"/>
            <a:srcRect/>
            <a:stretch>
              <a:fillRect/>
            </a:stretch>
          </p:blipFill>
          <p:spPr bwMode="auto">
            <a:xfrm>
              <a:off x="0" y="0"/>
              <a:ext cx="3072" cy="480"/>
            </a:xfrm>
            <a:prstGeom prst="rect">
              <a:avLst/>
            </a:prstGeom>
            <a:noFill/>
            <a:ln w="9525">
              <a:noFill/>
              <a:miter lim="800000"/>
              <a:headEnd/>
              <a:tailEnd/>
            </a:ln>
          </p:spPr>
        </p:pic>
        <p:pic>
          <p:nvPicPr>
            <p:cNvPr id="6154" name="Picture 9" descr="butterflies"/>
            <p:cNvPicPr>
              <a:picLocks noChangeAspect="1" noChangeArrowheads="1" noCrop="1"/>
            </p:cNvPicPr>
            <p:nvPr/>
          </p:nvPicPr>
          <p:blipFill>
            <a:blip r:embed="rId5"/>
            <a:srcRect/>
            <a:stretch>
              <a:fillRect/>
            </a:stretch>
          </p:blipFill>
          <p:spPr bwMode="auto">
            <a:xfrm>
              <a:off x="1680" y="2448"/>
              <a:ext cx="1152" cy="1152"/>
            </a:xfrm>
            <a:prstGeom prst="rect">
              <a:avLst/>
            </a:prstGeom>
            <a:noFill/>
            <a:ln w="9525">
              <a:noFill/>
              <a:miter lim="800000"/>
              <a:headEnd/>
              <a:tailEnd/>
            </a:ln>
          </p:spPr>
        </p:pic>
      </p:grpSp>
      <p:sp>
        <p:nvSpPr>
          <p:cNvPr id="149514" name="AutoShape 10"/>
          <p:cNvSpPr>
            <a:spLocks noChangeArrowheads="1"/>
          </p:cNvSpPr>
          <p:nvPr/>
        </p:nvSpPr>
        <p:spPr bwMode="auto">
          <a:xfrm>
            <a:off x="0" y="838200"/>
            <a:ext cx="9144000" cy="2514600"/>
          </a:xfrm>
          <a:prstGeom prst="horizontalScroll">
            <a:avLst>
              <a:gd name="adj" fmla="val 12500"/>
            </a:avLst>
          </a:prstGeom>
          <a:solidFill>
            <a:srgbClr val="99FF66"/>
          </a:solidFill>
          <a:ln w="9525">
            <a:solidFill>
              <a:schemeClr val="tx1"/>
            </a:solidFill>
            <a:round/>
            <a:headEnd/>
            <a:tailEnd/>
          </a:ln>
        </p:spPr>
        <p:txBody>
          <a:bodyPr wrap="none" anchor="ctr"/>
          <a:lstStyle/>
          <a:p>
            <a:pPr algn="ctr" eaLnBrk="1" hangingPunct="1"/>
            <a:r>
              <a:rPr lang="en-US" sz="3200" b="1">
                <a:solidFill>
                  <a:srgbClr val="FF0000"/>
                </a:solidFill>
                <a:latin typeface="Arial" charset="0"/>
              </a:rPr>
              <a:t>Hoạt động 1:  CHƠI TRÒ CHƠI VẬN ĐỘNG</a:t>
            </a:r>
          </a:p>
        </p:txBody>
      </p:sp>
    </p:spTree>
  </p:cSld>
  <p:clrMapOvr>
    <a:masterClrMapping/>
  </p:clrMapOvr>
  <p:transition spd="slow" advTm="19000">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49514">
                                            <p:txEl>
                                              <p:pRg st="0" end="0"/>
                                            </p:txEl>
                                          </p:spTgt>
                                        </p:tgtEl>
                                        <p:attrNameLst>
                                          <p:attrName>style.visibility</p:attrName>
                                        </p:attrNameLst>
                                      </p:cBhvr>
                                      <p:to>
                                        <p:strVal val="visible"/>
                                      </p:to>
                                    </p:set>
                                    <p:anim calcmode="lin" valueType="num">
                                      <p:cBhvr>
                                        <p:cTn id="7" dur="1000" fill="hold"/>
                                        <p:tgtEl>
                                          <p:spTgt spid="1495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95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95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95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I CU"/>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03" name="Text Box 3"/>
          <p:cNvSpPr txBox="1">
            <a:spLocks noChangeArrowheads="1"/>
          </p:cNvSpPr>
          <p:nvPr/>
        </p:nvSpPr>
        <p:spPr bwMode="auto">
          <a:xfrm>
            <a:off x="1143000" y="457200"/>
            <a:ext cx="3124200" cy="701675"/>
          </a:xfrm>
          <a:prstGeom prst="rect">
            <a:avLst/>
          </a:prstGeom>
          <a:noFill/>
          <a:ln w="9525">
            <a:noFill/>
            <a:miter lim="800000"/>
            <a:headEnd/>
            <a:tailEnd/>
          </a:ln>
        </p:spPr>
        <p:txBody>
          <a:bodyPr>
            <a:spAutoFit/>
          </a:bodyPr>
          <a:lstStyle/>
          <a:p>
            <a:pPr>
              <a:spcBef>
                <a:spcPct val="50000"/>
              </a:spcBef>
            </a:pPr>
            <a:r>
              <a:rPr lang="en-US" sz="4000">
                <a:solidFill>
                  <a:srgbClr val="3333FF"/>
                </a:solidFill>
                <a:latin typeface="Arial" charset="0"/>
              </a:rPr>
              <a:t>Kết luận:</a:t>
            </a:r>
          </a:p>
        </p:txBody>
      </p:sp>
      <p:sp>
        <p:nvSpPr>
          <p:cNvPr id="153604" name="Text Box 4"/>
          <p:cNvSpPr txBox="1">
            <a:spLocks noChangeArrowheads="1"/>
          </p:cNvSpPr>
          <p:nvPr/>
        </p:nvSpPr>
        <p:spPr bwMode="auto">
          <a:xfrm>
            <a:off x="609600" y="1600200"/>
            <a:ext cx="8153400" cy="4359275"/>
          </a:xfrm>
          <a:prstGeom prst="rect">
            <a:avLst/>
          </a:prstGeom>
          <a:noFill/>
          <a:ln w="9525">
            <a:noFill/>
            <a:miter lim="800000"/>
            <a:headEnd/>
            <a:tailEnd/>
          </a:ln>
        </p:spPr>
        <p:txBody>
          <a:bodyPr>
            <a:spAutoFit/>
          </a:bodyPr>
          <a:lstStyle/>
          <a:p>
            <a:pPr>
              <a:spcBef>
                <a:spcPct val="50000"/>
              </a:spcBef>
              <a:buFontTx/>
              <a:buBlip>
                <a:blip r:embed="rId3"/>
              </a:buBlip>
            </a:pPr>
            <a:r>
              <a:rPr lang="en-US" sz="4000" i="1">
                <a:solidFill>
                  <a:srgbClr val="FF0066"/>
                </a:solidFill>
                <a:latin typeface="Arial" charset="0"/>
              </a:rPr>
              <a:t>  </a:t>
            </a:r>
            <a:r>
              <a:rPr lang="en-US" sz="4000" b="1" i="1">
                <a:solidFill>
                  <a:srgbClr val="FF0066"/>
                </a:solidFill>
                <a:latin typeface="Arial" charset="0"/>
              </a:rPr>
              <a:t>Khi ta vận động mạnh thì nhịp đập của tim nhanh hơn mức bình thường. Vì vậy lao động và vui chơi rất có lợi cho tim mạch. Tuy nhiên nếu lao động hoặc vui chơi quá sức, tim sẽ bị mệt, có hại cho sức khỏe.</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 from="(-#ppt_w/2)" to="(#ppt_x)" calcmode="lin" valueType="num">
                                      <p:cBhvr>
                                        <p:cTn id="7" dur="1200" fill="hold">
                                          <p:stCondLst>
                                            <p:cond delay="0"/>
                                          </p:stCondLst>
                                        </p:cTn>
                                        <p:tgtEl>
                                          <p:spTgt spid="153603"/>
                                        </p:tgtEl>
                                        <p:attrNameLst>
                                          <p:attrName>ppt_x</p:attrName>
                                        </p:attrNameLst>
                                      </p:cBhvr>
                                    </p:anim>
                                    <p:anim from="0" to="-1.0" calcmode="lin" valueType="num">
                                      <p:cBhvr>
                                        <p:cTn id="8" dur="400" decel="50000" autoRev="1" fill="hold">
                                          <p:stCondLst>
                                            <p:cond delay="1200"/>
                                          </p:stCondLst>
                                        </p:cTn>
                                        <p:tgtEl>
                                          <p:spTgt spid="153603"/>
                                        </p:tgtEl>
                                        <p:attrNameLst>
                                          <p:attrName>xshear</p:attrName>
                                        </p:attrNameLst>
                                      </p:cBhvr>
                                    </p:anim>
                                    <p:animScale>
                                      <p:cBhvr>
                                        <p:cTn id="9" dur="400" decel="100000" autoRev="1" fill="hold">
                                          <p:stCondLst>
                                            <p:cond delay="1200"/>
                                          </p:stCondLst>
                                        </p:cTn>
                                        <p:tgtEl>
                                          <p:spTgt spid="153603"/>
                                        </p:tgtEl>
                                      </p:cBhvr>
                                      <p:from x="100000" y="100000"/>
                                      <p:to x="80000" y="100000"/>
                                    </p:animScale>
                                    <p:anim by="(#ppt_h/3+#ppt_w*0.1)" calcmode="lin" valueType="num">
                                      <p:cBhvr additive="sum">
                                        <p:cTn id="10" dur="400" decel="100000" autoRev="1" fill="hold">
                                          <p:stCondLst>
                                            <p:cond delay="1200"/>
                                          </p:stCondLst>
                                        </p:cTn>
                                        <p:tgtEl>
                                          <p:spTgt spid="153603"/>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53604"/>
                                        </p:tgtEl>
                                        <p:attrNameLst>
                                          <p:attrName>style.visibility</p:attrName>
                                        </p:attrNameLst>
                                      </p:cBhvr>
                                      <p:to>
                                        <p:strVal val="visible"/>
                                      </p:to>
                                    </p:set>
                                    <p:anim calcmode="lin" valueType="num">
                                      <p:cBhvr>
                                        <p:cTn id="15" dur="1000" fill="hold"/>
                                        <p:tgtEl>
                                          <p:spTgt spid="153604"/>
                                        </p:tgtEl>
                                        <p:attrNameLst>
                                          <p:attrName>ppt_x</p:attrName>
                                        </p:attrNameLst>
                                      </p:cBhvr>
                                      <p:tavLst>
                                        <p:tav tm="0">
                                          <p:val>
                                            <p:strVal val="#ppt_x-.2"/>
                                          </p:val>
                                        </p:tav>
                                        <p:tav tm="100000">
                                          <p:val>
                                            <p:strVal val="#ppt_x"/>
                                          </p:val>
                                        </p:tav>
                                      </p:tavLst>
                                    </p:anim>
                                    <p:anim calcmode="lin" valueType="num">
                                      <p:cBhvr>
                                        <p:cTn id="16" dur="1000" fill="hold"/>
                                        <p:tgtEl>
                                          <p:spTgt spid="15360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5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P spid="1536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flipV="1">
            <a:off x="0" y="3962400"/>
            <a:ext cx="5029200" cy="28956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195" name="Line 3"/>
          <p:cNvSpPr>
            <a:spLocks noChangeShapeType="1"/>
          </p:cNvSpPr>
          <p:nvPr/>
        </p:nvSpPr>
        <p:spPr bwMode="auto">
          <a:xfrm flipV="1">
            <a:off x="0" y="3962400"/>
            <a:ext cx="6629400" cy="28956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196" name="Line 4"/>
          <p:cNvSpPr>
            <a:spLocks noChangeShapeType="1"/>
          </p:cNvSpPr>
          <p:nvPr/>
        </p:nvSpPr>
        <p:spPr bwMode="auto">
          <a:xfrm flipV="1">
            <a:off x="0" y="4800600"/>
            <a:ext cx="6705600" cy="20574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197" name="Line 5"/>
          <p:cNvSpPr>
            <a:spLocks noChangeShapeType="1"/>
          </p:cNvSpPr>
          <p:nvPr/>
        </p:nvSpPr>
        <p:spPr bwMode="auto">
          <a:xfrm flipV="1">
            <a:off x="0" y="4038600"/>
            <a:ext cx="3657600" cy="28194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198" name="Line 6"/>
          <p:cNvSpPr>
            <a:spLocks noChangeShapeType="1"/>
          </p:cNvSpPr>
          <p:nvPr/>
        </p:nvSpPr>
        <p:spPr bwMode="auto">
          <a:xfrm flipV="1">
            <a:off x="0" y="5486400"/>
            <a:ext cx="6324600" cy="13716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199" name="Line 7"/>
          <p:cNvSpPr>
            <a:spLocks noChangeShapeType="1"/>
          </p:cNvSpPr>
          <p:nvPr/>
        </p:nvSpPr>
        <p:spPr bwMode="auto">
          <a:xfrm flipH="1">
            <a:off x="0" y="4191000"/>
            <a:ext cx="2590800" cy="26670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200" name="Line 8"/>
          <p:cNvSpPr>
            <a:spLocks noChangeShapeType="1"/>
          </p:cNvSpPr>
          <p:nvPr/>
        </p:nvSpPr>
        <p:spPr bwMode="auto">
          <a:xfrm flipV="1">
            <a:off x="0" y="6477000"/>
            <a:ext cx="5410200" cy="3810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201" name="Line 9"/>
          <p:cNvSpPr>
            <a:spLocks noChangeShapeType="1"/>
          </p:cNvSpPr>
          <p:nvPr/>
        </p:nvSpPr>
        <p:spPr bwMode="auto">
          <a:xfrm flipH="1">
            <a:off x="0" y="4572000"/>
            <a:ext cx="1600200" cy="22860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202" name="Line 10"/>
          <p:cNvSpPr>
            <a:spLocks noChangeShapeType="1"/>
          </p:cNvSpPr>
          <p:nvPr/>
        </p:nvSpPr>
        <p:spPr bwMode="auto">
          <a:xfrm flipH="1">
            <a:off x="0" y="4953000"/>
            <a:ext cx="838200" cy="19050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203" name="Line 11"/>
          <p:cNvSpPr>
            <a:spLocks noChangeShapeType="1"/>
          </p:cNvSpPr>
          <p:nvPr/>
        </p:nvSpPr>
        <p:spPr bwMode="auto">
          <a:xfrm flipH="1">
            <a:off x="0" y="5257800"/>
            <a:ext cx="304800" cy="1600200"/>
          </a:xfrm>
          <a:prstGeom prst="line">
            <a:avLst/>
          </a:prstGeom>
          <a:noFill/>
          <a:ln w="19050">
            <a:solidFill>
              <a:srgbClr val="A50021"/>
            </a:solidFill>
            <a:prstDash val="dash"/>
            <a:round/>
            <a:headEnd type="none" w="sm" len="sm"/>
            <a:tailEnd type="none" w="sm" len="sm"/>
          </a:ln>
        </p:spPr>
        <p:txBody>
          <a:bodyPr/>
          <a:lstStyle/>
          <a:p>
            <a:endParaRPr lang="en-US"/>
          </a:p>
        </p:txBody>
      </p:sp>
      <p:sp>
        <p:nvSpPr>
          <p:cNvPr id="8204" name="Text Box 12"/>
          <p:cNvSpPr txBox="1">
            <a:spLocks noChangeArrowheads="1"/>
          </p:cNvSpPr>
          <p:nvPr/>
        </p:nvSpPr>
        <p:spPr bwMode="auto">
          <a:xfrm>
            <a:off x="685800" y="0"/>
            <a:ext cx="7391400" cy="519113"/>
          </a:xfrm>
          <a:prstGeom prst="rect">
            <a:avLst/>
          </a:prstGeom>
          <a:noFill/>
          <a:ln w="12700" cap="sq">
            <a:noFill/>
            <a:miter lim="800000"/>
            <a:headEnd type="none" w="sm" len="sm"/>
            <a:tailEnd type="none" w="sm" len="sm"/>
          </a:ln>
        </p:spPr>
        <p:txBody>
          <a:bodyPr lIns="91417" tIns="45710" rIns="91417" bIns="45710">
            <a:spAutoFit/>
          </a:bodyPr>
          <a:lstStyle/>
          <a:p>
            <a:pPr algn="ctr" eaLnBrk="1" hangingPunct="1">
              <a:spcBef>
                <a:spcPct val="50000"/>
              </a:spcBef>
            </a:pPr>
            <a:r>
              <a:rPr lang="en-US" sz="2800" b="1">
                <a:solidFill>
                  <a:srgbClr val="FF0000"/>
                </a:solidFill>
                <a:latin typeface="Arial" charset="0"/>
              </a:rPr>
              <a:t>Tự nhiên và Xã hội</a:t>
            </a:r>
          </a:p>
        </p:txBody>
      </p:sp>
      <p:sp>
        <p:nvSpPr>
          <p:cNvPr id="8205" name="Line 13"/>
          <p:cNvSpPr>
            <a:spLocks noChangeShapeType="1"/>
          </p:cNvSpPr>
          <p:nvPr/>
        </p:nvSpPr>
        <p:spPr bwMode="auto">
          <a:xfrm>
            <a:off x="4114800" y="3581400"/>
            <a:ext cx="0" cy="0"/>
          </a:xfrm>
          <a:prstGeom prst="line">
            <a:avLst/>
          </a:prstGeom>
          <a:noFill/>
          <a:ln w="12700" cap="sq">
            <a:solidFill>
              <a:schemeClr val="tx1"/>
            </a:solidFill>
            <a:round/>
            <a:headEnd type="none" w="sm" len="sm"/>
            <a:tailEnd type="none" w="sm" len="sm"/>
          </a:ln>
        </p:spPr>
        <p:txBody>
          <a:bodyPr/>
          <a:lstStyle/>
          <a:p>
            <a:endParaRPr lang="en-US"/>
          </a:p>
        </p:txBody>
      </p:sp>
      <p:sp>
        <p:nvSpPr>
          <p:cNvPr id="8206" name="Text Box 14"/>
          <p:cNvSpPr txBox="1">
            <a:spLocks noChangeArrowheads="1"/>
          </p:cNvSpPr>
          <p:nvPr/>
        </p:nvSpPr>
        <p:spPr bwMode="auto">
          <a:xfrm>
            <a:off x="838200" y="533400"/>
            <a:ext cx="7467600" cy="641350"/>
          </a:xfrm>
          <a:prstGeom prst="rect">
            <a:avLst/>
          </a:prstGeom>
          <a:noFill/>
          <a:ln w="12700" cap="sq">
            <a:noFill/>
            <a:miter lim="800000"/>
            <a:headEnd type="none" w="sm" len="sm"/>
            <a:tailEnd type="none" w="sm" len="sm"/>
          </a:ln>
        </p:spPr>
        <p:txBody>
          <a:bodyPr lIns="91417" tIns="45710" rIns="91417" bIns="45710">
            <a:spAutoFit/>
          </a:bodyPr>
          <a:lstStyle/>
          <a:p>
            <a:pPr eaLnBrk="1" hangingPunct="1">
              <a:spcBef>
                <a:spcPct val="50000"/>
              </a:spcBef>
            </a:pPr>
            <a:r>
              <a:rPr lang="en-US" sz="3600" b="1">
                <a:solidFill>
                  <a:schemeClr val="bg1"/>
                </a:solidFill>
                <a:latin typeface="Arial" charset="0"/>
              </a:rPr>
              <a:t>VỆ SINH CƠ QUAN TUẦN HOÀN</a:t>
            </a:r>
          </a:p>
        </p:txBody>
      </p:sp>
      <p:pic>
        <p:nvPicPr>
          <p:cNvPr id="8207" name="Picture 15" descr="CMISC104"/>
          <p:cNvPicPr>
            <a:picLocks noChangeAspect="1" noChangeArrowheads="1"/>
          </p:cNvPicPr>
          <p:nvPr/>
        </p:nvPicPr>
        <p:blipFill>
          <a:blip r:embed="rId2"/>
          <a:srcRect/>
          <a:stretch>
            <a:fillRect/>
          </a:stretch>
        </p:blipFill>
        <p:spPr bwMode="auto">
          <a:xfrm>
            <a:off x="6858000" y="4554538"/>
            <a:ext cx="2286000" cy="2303462"/>
          </a:xfrm>
          <a:prstGeom prst="rect">
            <a:avLst/>
          </a:prstGeom>
          <a:noFill/>
          <a:ln w="9525">
            <a:noFill/>
            <a:miter lim="800000"/>
            <a:headEnd/>
            <a:tailEnd/>
          </a:ln>
        </p:spPr>
      </p:pic>
      <p:sp>
        <p:nvSpPr>
          <p:cNvPr id="157712" name="Text Box 16"/>
          <p:cNvSpPr txBox="1">
            <a:spLocks noChangeArrowheads="1"/>
          </p:cNvSpPr>
          <p:nvPr/>
        </p:nvSpPr>
        <p:spPr bwMode="auto">
          <a:xfrm>
            <a:off x="228600" y="1447800"/>
            <a:ext cx="8724900" cy="7737475"/>
          </a:xfrm>
          <a:prstGeom prst="rect">
            <a:avLst/>
          </a:prstGeom>
          <a:noFill/>
          <a:ln w="12700" cap="sq">
            <a:noFill/>
            <a:miter lim="800000"/>
            <a:headEnd type="none" w="sm" len="sm"/>
            <a:tailEnd type="none" w="sm" len="sm"/>
          </a:ln>
        </p:spPr>
        <p:txBody>
          <a:bodyPr lIns="79994" tIns="39997" rIns="79994" bIns="39997">
            <a:spAutoFit/>
          </a:bodyPr>
          <a:lstStyle/>
          <a:p>
            <a:pPr algn="ctr" eaLnBrk="1" hangingPunct="1">
              <a:spcBef>
                <a:spcPct val="50000"/>
              </a:spcBef>
            </a:pPr>
            <a:r>
              <a:rPr lang="en-US" sz="3000" b="1">
                <a:solidFill>
                  <a:srgbClr val="FF0000"/>
                </a:solidFill>
                <a:latin typeface="Arial" charset="0"/>
              </a:rPr>
              <a:t>Hoạt động2: NÊN VÀ KHÔNG NÊN LÀM GÌ ĐỂ BẢO VỆ TIM MẠCH?</a:t>
            </a:r>
          </a:p>
          <a:p>
            <a:pPr eaLnBrk="1" hangingPunct="1">
              <a:spcBef>
                <a:spcPct val="50000"/>
              </a:spcBef>
            </a:pPr>
            <a:r>
              <a:rPr lang="en-US" sz="3500" b="1">
                <a:solidFill>
                  <a:schemeClr val="bg1"/>
                </a:solidFill>
                <a:latin typeface="Arial" charset="0"/>
              </a:rPr>
              <a:t>+</a:t>
            </a:r>
            <a:r>
              <a:rPr lang="en-US" sz="3500" b="1">
                <a:latin typeface="Arial" charset="0"/>
              </a:rPr>
              <a:t> </a:t>
            </a:r>
            <a:r>
              <a:rPr lang="en-US" sz="3500" b="1">
                <a:solidFill>
                  <a:schemeClr val="bg1"/>
                </a:solidFill>
                <a:latin typeface="Arial" charset="0"/>
              </a:rPr>
              <a:t>Các bạn trong tranh đang làm gì?</a:t>
            </a:r>
          </a:p>
          <a:p>
            <a:pPr eaLnBrk="1" hangingPunct="1">
              <a:spcBef>
                <a:spcPct val="50000"/>
              </a:spcBef>
            </a:pPr>
            <a:r>
              <a:rPr lang="en-US" sz="3500" b="1">
                <a:solidFill>
                  <a:schemeClr val="bg1"/>
                </a:solidFill>
                <a:latin typeface="Arial" charset="0"/>
              </a:rPr>
              <a:t>+ Theo em, các bạn làm như thế là nên hay không nên để bảo vệ tim mạch? Vì sao?</a:t>
            </a:r>
          </a:p>
          <a:p>
            <a:pPr algn="ctr" eaLnBrk="1" hangingPunct="1">
              <a:spcBef>
                <a:spcPct val="50000"/>
              </a:spcBef>
            </a:pPr>
            <a:r>
              <a:rPr lang="en-US" sz="3500" b="1">
                <a:solidFill>
                  <a:srgbClr val="FF0000"/>
                </a:solidFill>
                <a:latin typeface="Arial" charset="0"/>
              </a:rPr>
              <a:t>Thảo luận nhóm 6 (3 phút)</a:t>
            </a:r>
          </a:p>
          <a:p>
            <a:pPr eaLnBrk="1" hangingPunct="1">
              <a:spcBef>
                <a:spcPct val="50000"/>
              </a:spcBef>
            </a:pPr>
            <a:endParaRPr lang="en-US" sz="3500" b="1">
              <a:latin typeface="Arial" charset="0"/>
            </a:endParaRPr>
          </a:p>
          <a:p>
            <a:pPr eaLnBrk="1" hangingPunct="1">
              <a:spcBef>
                <a:spcPct val="50000"/>
              </a:spcBef>
            </a:pPr>
            <a:endParaRPr lang="en-US" sz="3500" b="1">
              <a:latin typeface="Arial" charset="0"/>
            </a:endParaRPr>
          </a:p>
          <a:p>
            <a:pPr eaLnBrk="1" hangingPunct="1">
              <a:spcBef>
                <a:spcPct val="50000"/>
              </a:spcBef>
            </a:pPr>
            <a:endParaRPr lang="en-US" sz="3500" b="1">
              <a:latin typeface="Arial" charset="0"/>
            </a:endParaRPr>
          </a:p>
          <a:p>
            <a:pPr eaLnBrk="1" hangingPunct="1">
              <a:spcBef>
                <a:spcPct val="50000"/>
              </a:spcBef>
            </a:pPr>
            <a:endParaRPr lang="en-US" sz="3500" b="1">
              <a:latin typeface="Arial"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7712">
                                            <p:txEl>
                                              <p:pRg st="0" end="0"/>
                                            </p:txEl>
                                          </p:spTgt>
                                        </p:tgtEl>
                                        <p:attrNameLst>
                                          <p:attrName>style.visibility</p:attrName>
                                        </p:attrNameLst>
                                      </p:cBhvr>
                                      <p:to>
                                        <p:strVal val="visible"/>
                                      </p:to>
                                    </p:set>
                                    <p:animEffect transition="in" filter="checkerboard(across)">
                                      <p:cBhvr>
                                        <p:cTn id="7" dur="1000"/>
                                        <p:tgtEl>
                                          <p:spTgt spid="1577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7712">
                                            <p:txEl>
                                              <p:pRg st="1" end="1"/>
                                            </p:txEl>
                                          </p:spTgt>
                                        </p:tgtEl>
                                        <p:attrNameLst>
                                          <p:attrName>style.visibility</p:attrName>
                                        </p:attrNameLst>
                                      </p:cBhvr>
                                      <p:to>
                                        <p:strVal val="visible"/>
                                      </p:to>
                                    </p:set>
                                    <p:animEffect transition="in" filter="checkerboard(across)">
                                      <p:cBhvr>
                                        <p:cTn id="12" dur="1000"/>
                                        <p:tgtEl>
                                          <p:spTgt spid="1577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7712">
                                            <p:txEl>
                                              <p:pRg st="2" end="2"/>
                                            </p:txEl>
                                          </p:spTgt>
                                        </p:tgtEl>
                                        <p:attrNameLst>
                                          <p:attrName>style.visibility</p:attrName>
                                        </p:attrNameLst>
                                      </p:cBhvr>
                                      <p:to>
                                        <p:strVal val="visible"/>
                                      </p:to>
                                    </p:set>
                                    <p:animEffect transition="in" filter="checkerboard(across)">
                                      <p:cBhvr>
                                        <p:cTn id="17" dur="1000"/>
                                        <p:tgtEl>
                                          <p:spTgt spid="1577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57712">
                                            <p:txEl>
                                              <p:pRg st="3" end="3"/>
                                            </p:txEl>
                                          </p:spTgt>
                                        </p:tgtEl>
                                        <p:attrNameLst>
                                          <p:attrName>style.visibility</p:attrName>
                                        </p:attrNameLst>
                                      </p:cBhvr>
                                      <p:to>
                                        <p:strVal val="visible"/>
                                      </p:to>
                                    </p:set>
                                    <p:animEffect transition="in" filter="checkerboard(across)">
                                      <p:cBhvr>
                                        <p:cTn id="22" dur="1000"/>
                                        <p:tgtEl>
                                          <p:spTgt spid="1577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ChangeArrowheads="1"/>
          </p:cNvSpPr>
          <p:nvPr/>
        </p:nvSpPr>
        <p:spPr bwMode="auto">
          <a:xfrm>
            <a:off x="0" y="0"/>
            <a:ext cx="9144000" cy="1752600"/>
          </a:xfrm>
          <a:prstGeom prst="rect">
            <a:avLst/>
          </a:prstGeom>
          <a:solidFill>
            <a:srgbClr val="66FF66"/>
          </a:solidFill>
          <a:ln w="12700" cap="sq">
            <a:solidFill>
              <a:schemeClr val="tx1"/>
            </a:solidFill>
            <a:miter lim="800000"/>
            <a:headEnd type="none" w="sm" len="sm"/>
            <a:tailEnd type="none" w="sm" len="sm"/>
          </a:ln>
        </p:spPr>
        <p:txBody>
          <a:bodyPr wrap="none" anchor="ctr"/>
          <a:lstStyle/>
          <a:p>
            <a:r>
              <a:rPr lang="en-US" sz="2800" b="1">
                <a:solidFill>
                  <a:srgbClr val="000099"/>
                </a:solidFill>
                <a:latin typeface="Arial" charset="0"/>
              </a:rPr>
              <a:t>*Các bạn trong tranh đang làm gì?</a:t>
            </a:r>
          </a:p>
          <a:p>
            <a:r>
              <a:rPr lang="en-US" sz="2800" b="1">
                <a:solidFill>
                  <a:srgbClr val="000099"/>
                </a:solidFill>
                <a:latin typeface="Arial" charset="0"/>
              </a:rPr>
              <a:t>* Theo em, các bạn làm như thế là nên hay không nên</a:t>
            </a:r>
          </a:p>
          <a:p>
            <a:r>
              <a:rPr lang="en-US" sz="2800" b="1">
                <a:solidFill>
                  <a:srgbClr val="000099"/>
                </a:solidFill>
                <a:latin typeface="Arial" charset="0"/>
              </a:rPr>
              <a:t> để bảo vệ tim mạch? Vì sao?</a:t>
            </a:r>
          </a:p>
          <a:p>
            <a:endParaRPr lang="en-US" sz="2800" b="1">
              <a:solidFill>
                <a:srgbClr val="000099"/>
              </a:solidFill>
              <a:latin typeface="Arial" charset="0"/>
            </a:endParaRPr>
          </a:p>
        </p:txBody>
      </p:sp>
      <p:sp>
        <p:nvSpPr>
          <p:cNvPr id="9219" name="Text Box 12"/>
          <p:cNvSpPr txBox="1">
            <a:spLocks noChangeArrowheads="1"/>
          </p:cNvSpPr>
          <p:nvPr/>
        </p:nvSpPr>
        <p:spPr bwMode="auto">
          <a:xfrm>
            <a:off x="0" y="0"/>
            <a:ext cx="8953500" cy="511175"/>
          </a:xfrm>
          <a:prstGeom prst="rect">
            <a:avLst/>
          </a:prstGeom>
          <a:noFill/>
          <a:ln w="12700" cap="sq">
            <a:noFill/>
            <a:miter lim="800000"/>
            <a:headEnd type="none" w="sm" len="sm"/>
            <a:tailEnd type="none" w="sm" len="sm"/>
          </a:ln>
        </p:spPr>
        <p:txBody>
          <a:bodyPr lIns="79994" tIns="39997" rIns="79994" bIns="39997">
            <a:spAutoFit/>
          </a:bodyPr>
          <a:lstStyle/>
          <a:p>
            <a:pPr eaLnBrk="1" hangingPunct="1">
              <a:spcBef>
                <a:spcPct val="50000"/>
              </a:spcBef>
            </a:pPr>
            <a:r>
              <a:rPr lang="en-US" sz="2800" b="1">
                <a:latin typeface="Arial" charset="0"/>
              </a:rPr>
              <a:t>1.  </a:t>
            </a:r>
          </a:p>
        </p:txBody>
      </p:sp>
      <p:pic>
        <p:nvPicPr>
          <p:cNvPr id="9220" name="Picture 14" descr="IMAGE0007"/>
          <p:cNvPicPr>
            <a:picLocks noChangeAspect="1" noChangeArrowheads="1"/>
          </p:cNvPicPr>
          <p:nvPr/>
        </p:nvPicPr>
        <p:blipFill>
          <a:blip r:embed="rId2"/>
          <a:srcRect/>
          <a:stretch>
            <a:fillRect/>
          </a:stretch>
        </p:blipFill>
        <p:spPr bwMode="auto">
          <a:xfrm>
            <a:off x="4800600" y="4114800"/>
            <a:ext cx="4343400" cy="2743200"/>
          </a:xfrm>
          <a:prstGeom prst="rect">
            <a:avLst/>
          </a:prstGeom>
          <a:noFill/>
          <a:ln w="9525">
            <a:noFill/>
            <a:miter lim="800000"/>
            <a:headEnd/>
            <a:tailEnd/>
          </a:ln>
        </p:spPr>
      </p:pic>
      <p:pic>
        <p:nvPicPr>
          <p:cNvPr id="9221" name="Picture 15" descr="IMAGE0003"/>
          <p:cNvPicPr>
            <a:picLocks noChangeAspect="1" noChangeArrowheads="1"/>
          </p:cNvPicPr>
          <p:nvPr/>
        </p:nvPicPr>
        <p:blipFill>
          <a:blip r:embed="rId3"/>
          <a:srcRect/>
          <a:stretch>
            <a:fillRect/>
          </a:stretch>
        </p:blipFill>
        <p:spPr bwMode="auto">
          <a:xfrm>
            <a:off x="0" y="1752600"/>
            <a:ext cx="2743200" cy="2362200"/>
          </a:xfrm>
          <a:prstGeom prst="rect">
            <a:avLst/>
          </a:prstGeom>
          <a:noFill/>
          <a:ln w="9525">
            <a:noFill/>
            <a:miter lim="800000"/>
            <a:headEnd/>
            <a:tailEnd/>
          </a:ln>
        </p:spPr>
      </p:pic>
      <p:pic>
        <p:nvPicPr>
          <p:cNvPr id="9222" name="Picture 16" descr="IMAGE0004"/>
          <p:cNvPicPr>
            <a:picLocks noChangeAspect="1" noChangeArrowheads="1"/>
          </p:cNvPicPr>
          <p:nvPr/>
        </p:nvPicPr>
        <p:blipFill>
          <a:blip r:embed="rId4"/>
          <a:srcRect/>
          <a:stretch>
            <a:fillRect/>
          </a:stretch>
        </p:blipFill>
        <p:spPr bwMode="auto">
          <a:xfrm>
            <a:off x="2971800" y="1752600"/>
            <a:ext cx="2819400" cy="2286000"/>
          </a:xfrm>
          <a:prstGeom prst="rect">
            <a:avLst/>
          </a:prstGeom>
          <a:noFill/>
          <a:ln w="9525">
            <a:noFill/>
            <a:miter lim="800000"/>
            <a:headEnd/>
            <a:tailEnd/>
          </a:ln>
        </p:spPr>
      </p:pic>
      <p:pic>
        <p:nvPicPr>
          <p:cNvPr id="9223" name="Picture 17" descr="IMAGE0005"/>
          <p:cNvPicPr>
            <a:picLocks noChangeAspect="1" noChangeArrowheads="1"/>
          </p:cNvPicPr>
          <p:nvPr/>
        </p:nvPicPr>
        <p:blipFill>
          <a:blip r:embed="rId5"/>
          <a:srcRect/>
          <a:stretch>
            <a:fillRect/>
          </a:stretch>
        </p:blipFill>
        <p:spPr bwMode="auto">
          <a:xfrm>
            <a:off x="6019800" y="1752600"/>
            <a:ext cx="3124200" cy="2209800"/>
          </a:xfrm>
          <a:prstGeom prst="rect">
            <a:avLst/>
          </a:prstGeom>
          <a:noFill/>
          <a:ln w="9525">
            <a:noFill/>
            <a:miter lim="800000"/>
            <a:headEnd/>
            <a:tailEnd/>
          </a:ln>
        </p:spPr>
      </p:pic>
      <p:pic>
        <p:nvPicPr>
          <p:cNvPr id="9224" name="Picture 18" descr="IMAGE0006"/>
          <p:cNvPicPr>
            <a:picLocks noChangeAspect="1" noChangeArrowheads="1"/>
          </p:cNvPicPr>
          <p:nvPr/>
        </p:nvPicPr>
        <p:blipFill>
          <a:blip r:embed="rId6"/>
          <a:srcRect/>
          <a:stretch>
            <a:fillRect/>
          </a:stretch>
        </p:blipFill>
        <p:spPr bwMode="auto">
          <a:xfrm>
            <a:off x="0" y="4114800"/>
            <a:ext cx="4648200" cy="2743200"/>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10243" name="Picture 4" descr="IMAGE0003"/>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endParaRPr lang="en-US" smtClean="0">
              <a:latin typeface="Arial"/>
            </a:endParaRPr>
          </a:p>
        </p:txBody>
      </p:sp>
      <p:pic>
        <p:nvPicPr>
          <p:cNvPr id="11267" name="Picture 4" descr="IMAGE0004"/>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1440</TotalTime>
  <Words>440</Words>
  <Application>Microsoft PowerPoint</Application>
  <PresentationFormat>On-screen Show (4:3)</PresentationFormat>
  <Paragraphs>52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Tahoma</vt:lpstr>
      <vt:lpstr>Arial</vt:lpstr>
      <vt:lpstr>Wingdings</vt:lpstr>
      <vt:lpstr>.VnTime</vt:lpstr>
      <vt:lpstr>Ocean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huy</dc:creator>
  <cp:lastModifiedBy>CSTeam</cp:lastModifiedBy>
  <cp:revision>82</cp:revision>
  <dcterms:created xsi:type="dcterms:W3CDTF">2000-02-25T09:52:29Z</dcterms:created>
  <dcterms:modified xsi:type="dcterms:W3CDTF">2016-06-29T10:32:31Z</dcterms:modified>
</cp:coreProperties>
</file>