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sldIdLst>
    <p:sldId id="256" r:id="rId2"/>
    <p:sldId id="287" r:id="rId3"/>
    <p:sldId id="290" r:id="rId4"/>
    <p:sldId id="301" r:id="rId5"/>
    <p:sldId id="291" r:id="rId6"/>
    <p:sldId id="296" r:id="rId7"/>
    <p:sldId id="293" r:id="rId8"/>
    <p:sldId id="299" r:id="rId9"/>
    <p:sldId id="282" r:id="rId10"/>
    <p:sldId id="29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800" b="1" kern="1200">
        <a:solidFill>
          <a:srgbClr val="0033CC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800" b="1" kern="1200">
        <a:solidFill>
          <a:srgbClr val="0033CC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800" b="1" kern="1200">
        <a:solidFill>
          <a:srgbClr val="0033CC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800" b="1" kern="1200">
        <a:solidFill>
          <a:srgbClr val="0033CC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800" b="1" kern="1200">
        <a:solidFill>
          <a:srgbClr val="0033CC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033CC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033CC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033CC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033CC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FFCC"/>
    <a:srgbClr val="0000FF"/>
    <a:srgbClr val="FFFF66"/>
    <a:srgbClr val="FF3300"/>
    <a:srgbClr val="FFABE3"/>
    <a:srgbClr val="FF66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05" autoAdjust="0"/>
    <p:restoredTop sz="95364" autoAdjust="0"/>
  </p:normalViewPr>
  <p:slideViewPr>
    <p:cSldViewPr>
      <p:cViewPr>
        <p:scale>
          <a:sx n="50" d="100"/>
          <a:sy n="50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F76694C-51B8-4AE2-94F2-E30CA08D1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75F1B-3D78-4FB8-9451-204ED1617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D8194-C836-43A1-804D-E7B887D79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F3305-F22F-4327-8568-4054959EA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950ED-D34D-49D8-A8E7-47146E5A4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1EB4F-40DC-4542-9C66-9E5922ED1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BAA24-7A10-4B46-AFB1-7ABFD248D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DF034-2BE1-4074-AE5E-3CE8F23B9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15EEC-D153-4D6E-89FB-55AB549CC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B6544-EF57-4BD3-9EB7-53951D6EE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5791D-0E57-4A39-9223-7DE7BE812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C3F36-3308-42AD-B129-89FE6478A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E8EF9-B6E3-4389-BAB1-6556FB69A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50000">
              <a:schemeClr val="bg1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11ABDB8-7111-4409-915E-ACA73273F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G:\CAT%20DAN%20CH&#7918;%20v\BAI%20CA%20NGUOI%20GIAO%20VIEN%20NHAN%20DAN%20-%20Top%20ca.mp3" TargetMode="External"/><Relationship Id="rId1" Type="http://schemas.openxmlformats.org/officeDocument/2006/relationships/audio" Target="file:///G:\CAT%20DAN%20CH&#7918;%20v\CoGaiMoDuong_HatVoiNhau_TopCa_01.wma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hoa-h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205952">
            <a:off x="7446963" y="276225"/>
            <a:ext cx="1849437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3" descr="hoa-h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86667">
            <a:off x="152400" y="161925"/>
            <a:ext cx="203835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5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304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6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7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228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8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9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304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0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1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1828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22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5562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27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96200" y="609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28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990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29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39200" y="1295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30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31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32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533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33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1143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34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5105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35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609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Picture 36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16573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" name="Picture 38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17526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" name="Picture 39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1600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" name="Picture 40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762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3" name="Picture 41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400" y="1752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4" name="Picture 44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1143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5" name="Picture 45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762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6" name="Picture 46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7" name="Picture 47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4648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8" name="Picture 48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0" y="4800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9" name="Picture 49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0" y="4267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0" name="Picture 50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75" y="162877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1" name="Picture 51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4267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2" name="Picture 52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334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3" name="Picture 53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838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4" name="Picture 54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990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5" name="Picture 55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52600" y="1066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6" name="Picture 56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762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7" name="Picture 57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914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8" name="Picture 58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990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9" name="Picture 59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29600" y="5105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0" name="Picture 60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4267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1" name="Picture 61" descr="EXPLOD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2400" y="5181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2" name="Text Box 70"/>
          <p:cNvSpPr txBox="1">
            <a:spLocks noChangeArrowheads="1"/>
          </p:cNvSpPr>
          <p:nvPr/>
        </p:nvSpPr>
        <p:spPr bwMode="auto">
          <a:xfrm>
            <a:off x="2917825" y="449263"/>
            <a:ext cx="424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 b="0">
              <a:solidFill>
                <a:srgbClr val="FF3300"/>
              </a:solidFill>
            </a:endParaRPr>
          </a:p>
        </p:txBody>
      </p:sp>
      <p:sp>
        <p:nvSpPr>
          <p:cNvPr id="2093" name="Text Box 73"/>
          <p:cNvSpPr txBox="1">
            <a:spLocks noChangeArrowheads="1"/>
          </p:cNvSpPr>
          <p:nvPr/>
        </p:nvSpPr>
        <p:spPr bwMode="auto">
          <a:xfrm>
            <a:off x="2590800" y="2971800"/>
            <a:ext cx="3902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3200">
                <a:solidFill>
                  <a:srgbClr val="FF3300"/>
                </a:solidFill>
              </a:rPr>
              <a:t>MÔN: THỦ CÔNG </a:t>
            </a:r>
          </a:p>
        </p:txBody>
      </p:sp>
      <p:pic>
        <p:nvPicPr>
          <p:cNvPr id="121932" name="CoGaiMoDuong_HatVoiNhau_TopCa_01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7696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933" name="BAI CA NGUOI GIAO VIEN NHAN DAN - Top ca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7772400" y="3962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19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1936" fill="hold"/>
                                        <p:tgtEl>
                                          <p:spTgt spid="1219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93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193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19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24915" fill="hold"/>
                                        <p:tgtEl>
                                          <p:spTgt spid="1219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933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193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u="sng">
                <a:solidFill>
                  <a:schemeClr val="tx1"/>
                </a:solidFill>
              </a:rPr>
              <a:t>Thủ công</a:t>
            </a:r>
            <a:r>
              <a:rPr lang="en-US" sz="3200" u="sng">
                <a:solidFill>
                  <a:schemeClr val="tx1"/>
                </a:solidFill>
                <a:latin typeface="VNI-Times" pitchFamily="2" charset="0"/>
              </a:rPr>
              <a:t>:</a:t>
            </a:r>
            <a:r>
              <a:rPr lang="en-US" u="sng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429000" y="88265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C</a:t>
            </a:r>
            <a:r>
              <a:rPr lang="en-US" sz="3600">
                <a:solidFill>
                  <a:srgbClr val="FF3300"/>
                </a:solidFill>
              </a:rPr>
              <a:t>ắt, dán chữ V</a:t>
            </a:r>
          </a:p>
        </p:txBody>
      </p:sp>
      <p:sp>
        <p:nvSpPr>
          <p:cNvPr id="11268" name="Line 6"/>
          <p:cNvSpPr>
            <a:spLocks noChangeShapeType="1"/>
          </p:cNvSpPr>
          <p:nvPr/>
        </p:nvSpPr>
        <p:spPr bwMode="auto">
          <a:xfrm>
            <a:off x="2362200" y="4438650"/>
            <a:ext cx="449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126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6950" y="2133600"/>
            <a:ext cx="15525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"/>
          <p:cNvSpPr txBox="1">
            <a:spLocks noChangeArrowheads="1"/>
          </p:cNvSpPr>
          <p:nvPr/>
        </p:nvSpPr>
        <p:spPr bwMode="auto">
          <a:xfrm>
            <a:off x="990600" y="8382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u="sng">
                <a:solidFill>
                  <a:schemeClr val="tx1"/>
                </a:solidFill>
              </a:rPr>
              <a:t>Thủ công</a:t>
            </a:r>
            <a:r>
              <a:rPr lang="en-US" sz="3200" u="sng">
                <a:solidFill>
                  <a:schemeClr val="tx1"/>
                </a:solidFill>
                <a:latin typeface="VNI-Times" pitchFamily="2" charset="0"/>
              </a:rPr>
              <a:t>:</a:t>
            </a:r>
            <a:r>
              <a:rPr lang="en-US" u="sng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162827" name="Text Box 11"/>
          <p:cNvSpPr txBox="1">
            <a:spLocks noChangeArrowheads="1"/>
          </p:cNvSpPr>
          <p:nvPr/>
        </p:nvSpPr>
        <p:spPr bwMode="auto">
          <a:xfrm>
            <a:off x="914400" y="1858963"/>
            <a:ext cx="3657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>
                <a:solidFill>
                  <a:srgbClr val="FF0000"/>
                </a:solidFill>
                <a:latin typeface="VNI-Times" pitchFamily="2" charset="0"/>
              </a:rPr>
              <a:t>Kiểm tra</a:t>
            </a:r>
            <a:r>
              <a:rPr lang="en-US" sz="3200">
                <a:solidFill>
                  <a:srgbClr val="FF0000"/>
                </a:solidFill>
                <a:latin typeface="VNI-Times" pitchFamily="2" charset="0"/>
              </a:rPr>
              <a:t>: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9" name="Text Box 15"/>
          <p:cNvSpPr txBox="1">
            <a:spLocks noChangeArrowheads="1"/>
          </p:cNvSpPr>
          <p:nvPr/>
        </p:nvSpPr>
        <p:spPr bwMode="auto">
          <a:xfrm>
            <a:off x="3511550" y="6140450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3600" b="0">
                <a:solidFill>
                  <a:srgbClr val="FF3300"/>
                </a:solidFill>
              </a:rPr>
              <a:t>Hình 1</a:t>
            </a:r>
          </a:p>
        </p:txBody>
      </p:sp>
      <p:sp>
        <p:nvSpPr>
          <p:cNvPr id="4099" name="Text Box 17"/>
          <p:cNvSpPr txBox="1">
            <a:spLocks noChangeArrowheads="1"/>
          </p:cNvSpPr>
          <p:nvPr/>
        </p:nvSpPr>
        <p:spPr bwMode="auto">
          <a:xfrm>
            <a:off x="990600" y="50165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u="sng">
                <a:solidFill>
                  <a:schemeClr val="tx1"/>
                </a:solidFill>
              </a:rPr>
              <a:t>Thủ công</a:t>
            </a:r>
            <a:r>
              <a:rPr lang="en-US" sz="3200" u="sng">
                <a:solidFill>
                  <a:schemeClr val="tx1"/>
                </a:solidFill>
                <a:latin typeface="VNI-Times" pitchFamily="2" charset="0"/>
              </a:rPr>
              <a:t>:</a:t>
            </a:r>
            <a:r>
              <a:rPr lang="en-US" u="sng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170002" name="Text Box 18"/>
          <p:cNvSpPr txBox="1">
            <a:spLocks noChangeArrowheads="1"/>
          </p:cNvSpPr>
          <p:nvPr/>
        </p:nvSpPr>
        <p:spPr bwMode="auto">
          <a:xfrm>
            <a:off x="3429000" y="53975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C</a:t>
            </a:r>
            <a:r>
              <a:rPr lang="en-US" sz="3600">
                <a:solidFill>
                  <a:srgbClr val="FF3300"/>
                </a:solidFill>
              </a:rPr>
              <a:t>ắt, dán chữ V</a:t>
            </a:r>
          </a:p>
        </p:txBody>
      </p:sp>
      <p:sp>
        <p:nvSpPr>
          <p:cNvPr id="170003" name="Text Box 19"/>
          <p:cNvSpPr txBox="1">
            <a:spLocks noChangeArrowheads="1"/>
          </p:cNvSpPr>
          <p:nvPr/>
        </p:nvSpPr>
        <p:spPr bwMode="auto">
          <a:xfrm>
            <a:off x="609600" y="10668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000099"/>
                </a:solidFill>
              </a:rPr>
              <a:t>1/</a:t>
            </a:r>
            <a:r>
              <a:rPr lang="en-US" sz="3600">
                <a:solidFill>
                  <a:srgbClr val="FF3300"/>
                </a:solidFill>
              </a:rPr>
              <a:t> </a:t>
            </a:r>
            <a:r>
              <a:rPr lang="en-US" sz="3600">
                <a:solidFill>
                  <a:srgbClr val="000099"/>
                </a:solidFill>
              </a:rPr>
              <a:t>Quan sát và nhận xét chữ V:</a:t>
            </a:r>
          </a:p>
        </p:txBody>
      </p:sp>
      <p:sp>
        <p:nvSpPr>
          <p:cNvPr id="170008" name="Text Box 24"/>
          <p:cNvSpPr txBox="1">
            <a:spLocks noChangeArrowheads="1"/>
          </p:cNvSpPr>
          <p:nvPr/>
        </p:nvSpPr>
        <p:spPr bwMode="auto">
          <a:xfrm>
            <a:off x="4533900" y="2254250"/>
            <a:ext cx="701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b="0">
                <a:solidFill>
                  <a:srgbClr val="FF3300"/>
                </a:solidFill>
              </a:rPr>
              <a:t>1</a:t>
            </a:r>
            <a:r>
              <a:rPr lang="en-US" sz="3600" b="0">
                <a:solidFill>
                  <a:srgbClr val="FF3300"/>
                </a:solidFill>
              </a:rPr>
              <a:t>ô</a:t>
            </a:r>
          </a:p>
        </p:txBody>
      </p:sp>
      <p:sp>
        <p:nvSpPr>
          <p:cNvPr id="170027" name="AutoShape 43"/>
          <p:cNvSpPr>
            <a:spLocks noChangeArrowheads="1"/>
          </p:cNvSpPr>
          <p:nvPr/>
        </p:nvSpPr>
        <p:spPr bwMode="auto">
          <a:xfrm>
            <a:off x="5551488" y="3892550"/>
            <a:ext cx="1077912" cy="984250"/>
          </a:xfrm>
          <a:prstGeom prst="wedgeRectCallout">
            <a:avLst>
              <a:gd name="adj1" fmla="val -32292"/>
              <a:gd name="adj2" fmla="val 48398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/>
              <a:t>5ô</a:t>
            </a:r>
          </a:p>
        </p:txBody>
      </p:sp>
      <p:sp>
        <p:nvSpPr>
          <p:cNvPr id="170030" name="Line 46"/>
          <p:cNvSpPr>
            <a:spLocks noChangeShapeType="1"/>
          </p:cNvSpPr>
          <p:nvPr/>
        </p:nvSpPr>
        <p:spPr bwMode="auto">
          <a:xfrm>
            <a:off x="3276600" y="2286000"/>
            <a:ext cx="1905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0031" name="Line 47"/>
          <p:cNvSpPr>
            <a:spLocks noChangeShapeType="1"/>
          </p:cNvSpPr>
          <p:nvPr/>
        </p:nvSpPr>
        <p:spPr bwMode="auto">
          <a:xfrm flipH="1">
            <a:off x="3162300" y="2286000"/>
            <a:ext cx="1866900" cy="190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6" name="Text Box 48"/>
          <p:cNvSpPr txBox="1">
            <a:spLocks noChangeArrowheads="1"/>
          </p:cNvSpPr>
          <p:nvPr/>
        </p:nvSpPr>
        <p:spPr bwMode="auto">
          <a:xfrm>
            <a:off x="1203325" y="5476875"/>
            <a:ext cx="9302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0033" name="AutoShape 49"/>
          <p:cNvSpPr>
            <a:spLocks noChangeArrowheads="1"/>
          </p:cNvSpPr>
          <p:nvPr/>
        </p:nvSpPr>
        <p:spPr bwMode="auto">
          <a:xfrm>
            <a:off x="3581400" y="1752600"/>
            <a:ext cx="1066800" cy="533400"/>
          </a:xfrm>
          <a:prstGeom prst="wedgeRectCallout">
            <a:avLst>
              <a:gd name="adj1" fmla="val -32144"/>
              <a:gd name="adj2" fmla="val 131546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/>
              <a:t>3ô</a:t>
            </a:r>
          </a:p>
        </p:txBody>
      </p:sp>
      <p:sp>
        <p:nvSpPr>
          <p:cNvPr id="170034" name="Line 50"/>
          <p:cNvSpPr>
            <a:spLocks noChangeShapeType="1"/>
          </p:cNvSpPr>
          <p:nvPr/>
        </p:nvSpPr>
        <p:spPr bwMode="auto">
          <a:xfrm>
            <a:off x="3810000" y="573405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0036" name="Line 52"/>
          <p:cNvSpPr>
            <a:spLocks noChangeShapeType="1"/>
          </p:cNvSpPr>
          <p:nvPr/>
        </p:nvSpPr>
        <p:spPr bwMode="auto">
          <a:xfrm>
            <a:off x="4476750" y="573405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0037" name="Line 53"/>
          <p:cNvSpPr>
            <a:spLocks noChangeShapeType="1"/>
          </p:cNvSpPr>
          <p:nvPr/>
        </p:nvSpPr>
        <p:spPr bwMode="auto">
          <a:xfrm flipV="1">
            <a:off x="3810000" y="607695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0038" name="Line 54"/>
          <p:cNvSpPr>
            <a:spLocks noChangeShapeType="1"/>
          </p:cNvSpPr>
          <p:nvPr/>
        </p:nvSpPr>
        <p:spPr bwMode="auto">
          <a:xfrm flipH="1">
            <a:off x="3810000" y="607695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0039" name="Text Box 55"/>
          <p:cNvSpPr txBox="1">
            <a:spLocks noChangeArrowheads="1"/>
          </p:cNvSpPr>
          <p:nvPr/>
        </p:nvSpPr>
        <p:spPr bwMode="auto">
          <a:xfrm>
            <a:off x="3657600" y="5638800"/>
            <a:ext cx="930275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/>
              <a:t>1ô</a:t>
            </a:r>
          </a:p>
        </p:txBody>
      </p:sp>
      <p:pic>
        <p:nvPicPr>
          <p:cNvPr id="170040" name="Picture 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819400"/>
            <a:ext cx="3429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0042" name="Line 58"/>
          <p:cNvSpPr>
            <a:spLocks noChangeShapeType="1"/>
          </p:cNvSpPr>
          <p:nvPr/>
        </p:nvSpPr>
        <p:spPr bwMode="auto">
          <a:xfrm flipH="1" flipV="1">
            <a:off x="5638800" y="2819400"/>
            <a:ext cx="0" cy="2895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0043" name="Line 59"/>
          <p:cNvSpPr>
            <a:spLocks noChangeShapeType="1"/>
          </p:cNvSpPr>
          <p:nvPr/>
        </p:nvSpPr>
        <p:spPr bwMode="auto">
          <a:xfrm>
            <a:off x="5638800" y="2971800"/>
            <a:ext cx="0" cy="2819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0044" name="Line 60"/>
          <p:cNvSpPr>
            <a:spLocks noChangeShapeType="1"/>
          </p:cNvSpPr>
          <p:nvPr/>
        </p:nvSpPr>
        <p:spPr bwMode="auto">
          <a:xfrm flipV="1">
            <a:off x="3200400" y="20574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0045" name="Line 61"/>
          <p:cNvSpPr>
            <a:spLocks noChangeShapeType="1"/>
          </p:cNvSpPr>
          <p:nvPr/>
        </p:nvSpPr>
        <p:spPr bwMode="auto">
          <a:xfrm flipV="1">
            <a:off x="5162550" y="1981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0046" name="AutoShape 62"/>
          <p:cNvSpPr>
            <a:spLocks/>
          </p:cNvSpPr>
          <p:nvPr/>
        </p:nvSpPr>
        <p:spPr bwMode="auto">
          <a:xfrm rot="-5120681">
            <a:off x="4572000" y="2438400"/>
            <a:ext cx="531813" cy="684213"/>
          </a:xfrm>
          <a:prstGeom prst="rightBrace">
            <a:avLst>
              <a:gd name="adj1" fmla="val 10721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0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6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70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70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70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70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70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70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70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70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0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0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0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0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0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0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0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0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0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0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170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170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9" grpId="0"/>
      <p:bldP spid="170002" grpId="0"/>
      <p:bldP spid="170003" grpId="0"/>
      <p:bldP spid="170008" grpId="0"/>
      <p:bldP spid="170027" grpId="0"/>
      <p:bldP spid="170030" grpId="0" animBg="1"/>
      <p:bldP spid="170031" grpId="0" animBg="1"/>
      <p:bldP spid="170033" grpId="0"/>
      <p:bldP spid="170034" grpId="0" animBg="1"/>
      <p:bldP spid="170036" grpId="0" animBg="1"/>
      <p:bldP spid="170037" grpId="0" animBg="1"/>
      <p:bldP spid="170038" grpId="0" animBg="1"/>
      <p:bldP spid="170039" grpId="0"/>
      <p:bldP spid="170042" grpId="0" animBg="1"/>
      <p:bldP spid="170043" grpId="0" animBg="1"/>
      <p:bldP spid="170044" grpId="0" animBg="1"/>
      <p:bldP spid="170045" grpId="0" animBg="1"/>
      <p:bldP spid="1700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990600" y="8382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u="sng">
                <a:solidFill>
                  <a:schemeClr val="tx1"/>
                </a:solidFill>
              </a:rPr>
              <a:t>Thủ công</a:t>
            </a:r>
            <a:r>
              <a:rPr lang="en-US" sz="2400" u="sng">
                <a:solidFill>
                  <a:schemeClr val="tx1"/>
                </a:solidFill>
              </a:rPr>
              <a:t> </a:t>
            </a:r>
            <a:r>
              <a:rPr lang="en-US" sz="3200" u="sng">
                <a:solidFill>
                  <a:schemeClr val="tx1"/>
                </a:solidFill>
                <a:latin typeface="VNI-Times" pitchFamily="2" charset="0"/>
              </a:rPr>
              <a:t>:</a:t>
            </a:r>
            <a:r>
              <a:rPr lang="en-US" u="sng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429000" y="88265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C</a:t>
            </a:r>
            <a:r>
              <a:rPr lang="en-US" sz="3600">
                <a:solidFill>
                  <a:srgbClr val="FF3300"/>
                </a:solidFill>
              </a:rPr>
              <a:t>ắt, dán chữ V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609600" y="172085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000099"/>
                </a:solidFill>
              </a:rPr>
              <a:t>1/</a:t>
            </a:r>
            <a:r>
              <a:rPr lang="en-US" sz="3600">
                <a:solidFill>
                  <a:srgbClr val="FF3300"/>
                </a:solidFill>
              </a:rPr>
              <a:t> </a:t>
            </a:r>
            <a:r>
              <a:rPr lang="en-US" sz="3600">
                <a:solidFill>
                  <a:srgbClr val="000099"/>
                </a:solidFill>
              </a:rPr>
              <a:t>Quan sát và nhận xét chữ V:</a:t>
            </a:r>
          </a:p>
        </p:txBody>
      </p:sp>
      <p:pic>
        <p:nvPicPr>
          <p:cNvPr id="512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3963" y="2514600"/>
            <a:ext cx="1535112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990600" y="50165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u="sng">
                <a:solidFill>
                  <a:schemeClr val="tx1"/>
                </a:solidFill>
              </a:rPr>
              <a:t>Thủ công</a:t>
            </a:r>
            <a:r>
              <a:rPr lang="en-US" sz="3200" u="sng">
                <a:solidFill>
                  <a:schemeClr val="tx1"/>
                </a:solidFill>
                <a:latin typeface="VNI-Times" pitchFamily="2" charset="0"/>
              </a:rPr>
              <a:t>:</a:t>
            </a:r>
            <a:r>
              <a:rPr lang="en-US" u="sng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3352800" y="50165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C</a:t>
            </a:r>
            <a:r>
              <a:rPr lang="en-US" sz="3600">
                <a:solidFill>
                  <a:srgbClr val="FF3300"/>
                </a:solidFill>
              </a:rPr>
              <a:t>ắt, dán chữ V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609600" y="111125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000099"/>
                </a:solidFill>
              </a:rPr>
              <a:t>2/</a:t>
            </a:r>
            <a:r>
              <a:rPr lang="en-US" sz="3600">
                <a:solidFill>
                  <a:srgbClr val="FF0000"/>
                </a:solidFill>
              </a:rPr>
              <a:t> </a:t>
            </a:r>
            <a:r>
              <a:rPr lang="en-US" sz="3600">
                <a:solidFill>
                  <a:srgbClr val="000099"/>
                </a:solidFill>
              </a:rPr>
              <a:t>C</a:t>
            </a:r>
            <a:r>
              <a:rPr lang="en-US" sz="3600"/>
              <a:t>ác bước thực hiện</a:t>
            </a:r>
            <a:r>
              <a:rPr lang="en-US" sz="3600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2057400" y="19050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Bước 1:</a:t>
            </a:r>
            <a:r>
              <a:rPr lang="en-US" b="0">
                <a:solidFill>
                  <a:srgbClr val="000099"/>
                </a:solidFill>
              </a:rPr>
              <a:t> Kẻ chữ V</a:t>
            </a:r>
          </a:p>
        </p:txBody>
      </p:sp>
      <p:sp>
        <p:nvSpPr>
          <p:cNvPr id="171018" name="Text Box 10"/>
          <p:cNvSpPr txBox="1">
            <a:spLocks noChangeArrowheads="1"/>
          </p:cNvSpPr>
          <p:nvPr/>
        </p:nvSpPr>
        <p:spPr bwMode="auto">
          <a:xfrm>
            <a:off x="2305050" y="2514600"/>
            <a:ext cx="68389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i="1"/>
              <a:t>Lật mặt trái của tờ giấy thủ công, kẻ, cắt một hình chữ nhật có chiều dài 5ô, rộng 3ô.</a:t>
            </a:r>
          </a:p>
        </p:txBody>
      </p:sp>
      <p:sp>
        <p:nvSpPr>
          <p:cNvPr id="171022" name="Text Box 14"/>
          <p:cNvSpPr txBox="1">
            <a:spLocks noChangeArrowheads="1"/>
          </p:cNvSpPr>
          <p:nvPr/>
        </p:nvSpPr>
        <p:spPr bwMode="auto">
          <a:xfrm>
            <a:off x="2457450" y="4495800"/>
            <a:ext cx="68389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VNI-Times" pitchFamily="2" charset="0"/>
              </a:rPr>
              <a:t>- Sau </a:t>
            </a:r>
            <a:r>
              <a:rPr lang="en-US" i="1"/>
              <a:t>đó , kẻ chữ V theo các điểm đã chấm(hình 2)</a:t>
            </a:r>
          </a:p>
        </p:txBody>
      </p:sp>
      <p:sp>
        <p:nvSpPr>
          <p:cNvPr id="171023" name="Text Box 15"/>
          <p:cNvSpPr txBox="1">
            <a:spLocks noChangeArrowheads="1"/>
          </p:cNvSpPr>
          <p:nvPr/>
        </p:nvSpPr>
        <p:spPr bwMode="auto">
          <a:xfrm>
            <a:off x="685800" y="5867400"/>
            <a:ext cx="15398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Hình 2</a:t>
            </a:r>
          </a:p>
        </p:txBody>
      </p:sp>
      <p:sp>
        <p:nvSpPr>
          <p:cNvPr id="6153" name="Text Box 67"/>
          <p:cNvSpPr txBox="1">
            <a:spLocks noChangeArrowheads="1"/>
          </p:cNvSpPr>
          <p:nvPr/>
        </p:nvSpPr>
        <p:spPr bwMode="auto">
          <a:xfrm>
            <a:off x="669925" y="2733675"/>
            <a:ext cx="1841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71132" name="Group 124"/>
          <p:cNvGraphicFramePr>
            <a:graphicFrameLocks noGrp="1"/>
          </p:cNvGraphicFramePr>
          <p:nvPr>
            <p:ph/>
          </p:nvPr>
        </p:nvGraphicFramePr>
        <p:xfrm>
          <a:off x="552450" y="2667000"/>
          <a:ext cx="1600200" cy="28194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1159" name="Text Box 151"/>
          <p:cNvSpPr txBox="1">
            <a:spLocks noChangeArrowheads="1"/>
          </p:cNvSpPr>
          <p:nvPr/>
        </p:nvSpPr>
        <p:spPr bwMode="auto">
          <a:xfrm>
            <a:off x="2438400" y="3581400"/>
            <a:ext cx="68389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- Chấm các điểm đánh dấu hình chữ V vào hình chữ nhật.</a:t>
            </a:r>
          </a:p>
        </p:txBody>
      </p:sp>
      <p:sp>
        <p:nvSpPr>
          <p:cNvPr id="171160" name="Line 152"/>
          <p:cNvSpPr>
            <a:spLocks noChangeShapeType="1"/>
          </p:cNvSpPr>
          <p:nvPr/>
        </p:nvSpPr>
        <p:spPr bwMode="auto">
          <a:xfrm>
            <a:off x="1352550" y="2286000"/>
            <a:ext cx="0" cy="38100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1161" name="Text Box 153"/>
          <p:cNvSpPr txBox="1">
            <a:spLocks noChangeArrowheads="1"/>
          </p:cNvSpPr>
          <p:nvPr/>
        </p:nvSpPr>
        <p:spPr bwMode="auto">
          <a:xfrm>
            <a:off x="387350" y="1885950"/>
            <a:ext cx="393700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71162" name="Text Box 154"/>
          <p:cNvSpPr txBox="1">
            <a:spLocks noChangeArrowheads="1"/>
          </p:cNvSpPr>
          <p:nvPr/>
        </p:nvSpPr>
        <p:spPr bwMode="auto">
          <a:xfrm>
            <a:off x="895350" y="1885950"/>
            <a:ext cx="393700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71163" name="Text Box 155"/>
          <p:cNvSpPr txBox="1">
            <a:spLocks noChangeArrowheads="1"/>
          </p:cNvSpPr>
          <p:nvPr/>
        </p:nvSpPr>
        <p:spPr bwMode="auto">
          <a:xfrm>
            <a:off x="1447800" y="1885950"/>
            <a:ext cx="393700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71164" name="Text Box 156"/>
          <p:cNvSpPr txBox="1">
            <a:spLocks noChangeArrowheads="1"/>
          </p:cNvSpPr>
          <p:nvPr/>
        </p:nvSpPr>
        <p:spPr bwMode="auto">
          <a:xfrm>
            <a:off x="1981200" y="1885950"/>
            <a:ext cx="393700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71165" name="Text Box 157"/>
          <p:cNvSpPr txBox="1">
            <a:spLocks noChangeArrowheads="1"/>
          </p:cNvSpPr>
          <p:nvPr/>
        </p:nvSpPr>
        <p:spPr bwMode="auto">
          <a:xfrm>
            <a:off x="1162050" y="3549650"/>
            <a:ext cx="393700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71166" name="Text Box 158"/>
          <p:cNvSpPr txBox="1">
            <a:spLocks noChangeArrowheads="1"/>
          </p:cNvSpPr>
          <p:nvPr/>
        </p:nvSpPr>
        <p:spPr bwMode="auto">
          <a:xfrm>
            <a:off x="876300" y="4673600"/>
            <a:ext cx="393700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71167" name="Text Box 159"/>
          <p:cNvSpPr txBox="1">
            <a:spLocks noChangeArrowheads="1"/>
          </p:cNvSpPr>
          <p:nvPr/>
        </p:nvSpPr>
        <p:spPr bwMode="auto">
          <a:xfrm>
            <a:off x="1428750" y="4686300"/>
            <a:ext cx="393700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71168" name="Line 160"/>
          <p:cNvSpPr>
            <a:spLocks noChangeShapeType="1"/>
          </p:cNvSpPr>
          <p:nvPr/>
        </p:nvSpPr>
        <p:spPr bwMode="auto">
          <a:xfrm>
            <a:off x="571500" y="26670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1169" name="Line 161"/>
          <p:cNvSpPr>
            <a:spLocks noChangeShapeType="1"/>
          </p:cNvSpPr>
          <p:nvPr/>
        </p:nvSpPr>
        <p:spPr bwMode="auto">
          <a:xfrm>
            <a:off x="1676400" y="2667000"/>
            <a:ext cx="5143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1170" name="Line 162"/>
          <p:cNvSpPr>
            <a:spLocks noChangeShapeType="1"/>
          </p:cNvSpPr>
          <p:nvPr/>
        </p:nvSpPr>
        <p:spPr bwMode="auto">
          <a:xfrm>
            <a:off x="1085850" y="54864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1171" name="Line 163"/>
          <p:cNvSpPr>
            <a:spLocks noChangeShapeType="1"/>
          </p:cNvSpPr>
          <p:nvPr/>
        </p:nvSpPr>
        <p:spPr bwMode="auto">
          <a:xfrm>
            <a:off x="571500" y="2667000"/>
            <a:ext cx="495300" cy="2819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1172" name="Line 164"/>
          <p:cNvSpPr>
            <a:spLocks noChangeShapeType="1"/>
          </p:cNvSpPr>
          <p:nvPr/>
        </p:nvSpPr>
        <p:spPr bwMode="auto">
          <a:xfrm flipH="1">
            <a:off x="1619250" y="2667000"/>
            <a:ext cx="571500" cy="2819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1173" name="Line 165"/>
          <p:cNvSpPr>
            <a:spLocks noChangeShapeType="1"/>
          </p:cNvSpPr>
          <p:nvPr/>
        </p:nvSpPr>
        <p:spPr bwMode="auto">
          <a:xfrm flipH="1">
            <a:off x="1352550" y="2647950"/>
            <a:ext cx="304800" cy="1752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1174" name="Line 166"/>
          <p:cNvSpPr>
            <a:spLocks noChangeShapeType="1"/>
          </p:cNvSpPr>
          <p:nvPr/>
        </p:nvSpPr>
        <p:spPr bwMode="auto">
          <a:xfrm>
            <a:off x="1085850" y="2667000"/>
            <a:ext cx="266700" cy="1676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7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71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1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7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7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7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71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71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71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7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171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17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3000"/>
                                        <p:tgtEl>
                                          <p:spTgt spid="17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3000"/>
                                        <p:tgtEl>
                                          <p:spTgt spid="17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3000"/>
                                        <p:tgtEl>
                                          <p:spTgt spid="17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3000"/>
                                        <p:tgtEl>
                                          <p:spTgt spid="17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7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6" grpId="0"/>
      <p:bldP spid="171018" grpId="0"/>
      <p:bldP spid="171022" grpId="0"/>
      <p:bldP spid="171023" grpId="0"/>
      <p:bldP spid="171159" grpId="0"/>
      <p:bldP spid="171160" grpId="0" animBg="1"/>
      <p:bldP spid="171161" grpId="0"/>
      <p:bldP spid="171162" grpId="0"/>
      <p:bldP spid="171163" grpId="0"/>
      <p:bldP spid="171164" grpId="0"/>
      <p:bldP spid="171165" grpId="0"/>
      <p:bldP spid="171166" grpId="0"/>
      <p:bldP spid="171167" grpId="0"/>
      <p:bldP spid="171168" grpId="0" animBg="1"/>
      <p:bldP spid="171169" grpId="0" animBg="1"/>
      <p:bldP spid="171170" grpId="0" animBg="1"/>
      <p:bldP spid="171171" grpId="0" animBg="1"/>
      <p:bldP spid="171172" grpId="0" animBg="1"/>
      <p:bldP spid="171173" grpId="0" animBg="1"/>
      <p:bldP spid="1711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6" name="Line 14"/>
          <p:cNvSpPr>
            <a:spLocks noChangeShapeType="1"/>
          </p:cNvSpPr>
          <p:nvPr/>
        </p:nvSpPr>
        <p:spPr bwMode="auto">
          <a:xfrm>
            <a:off x="4362450" y="5695950"/>
            <a:ext cx="1752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77169" name="Picture 17" descr="Untitled-3"/>
          <p:cNvPicPr>
            <a:picLocks noChangeAspect="1" noChangeArrowheads="1"/>
          </p:cNvPicPr>
          <p:nvPr/>
        </p:nvPicPr>
        <p:blipFill>
          <a:blip r:embed="rId2">
            <a:lum contrast="54000"/>
          </a:blip>
          <a:srcRect/>
          <a:stretch>
            <a:fillRect/>
          </a:stretch>
        </p:blipFill>
        <p:spPr bwMode="auto">
          <a:xfrm>
            <a:off x="3276600" y="4476750"/>
            <a:ext cx="8445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7170" name="Rectangle 18"/>
          <p:cNvSpPr>
            <a:spLocks noChangeArrowheads="1"/>
          </p:cNvSpPr>
          <p:nvPr/>
        </p:nvSpPr>
        <p:spPr bwMode="auto">
          <a:xfrm rot="-4409068">
            <a:off x="2986882" y="5638006"/>
            <a:ext cx="12811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4000">
                <a:solidFill>
                  <a:srgbClr val="000066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sz="4000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sp>
        <p:nvSpPr>
          <p:cNvPr id="177172" name="AutoShape 20"/>
          <p:cNvSpPr>
            <a:spLocks noChangeArrowheads="1"/>
          </p:cNvSpPr>
          <p:nvPr/>
        </p:nvSpPr>
        <p:spPr bwMode="auto">
          <a:xfrm rot="-236465">
            <a:off x="3543300" y="4572000"/>
            <a:ext cx="400050" cy="1533525"/>
          </a:xfrm>
          <a:prstGeom prst="triangle">
            <a:avLst>
              <a:gd name="adj" fmla="val 98574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600450" y="4648200"/>
            <a:ext cx="323850" cy="1419225"/>
            <a:chOff x="2634" y="2880"/>
            <a:chExt cx="204" cy="954"/>
          </a:xfrm>
        </p:grpSpPr>
        <p:sp>
          <p:nvSpPr>
            <p:cNvPr id="7203" name="AutoShape 22" descr="75%"/>
            <p:cNvSpPr>
              <a:spLocks noChangeArrowheads="1"/>
            </p:cNvSpPr>
            <p:nvPr/>
          </p:nvSpPr>
          <p:spPr bwMode="auto">
            <a:xfrm>
              <a:off x="2640" y="2880"/>
              <a:ext cx="180" cy="948"/>
            </a:xfrm>
            <a:prstGeom prst="triangle">
              <a:avLst>
                <a:gd name="adj" fmla="val 94444"/>
              </a:avLst>
            </a:prstGeom>
            <a:pattFill prst="pct75">
              <a:fgClr>
                <a:srgbClr val="99FFCC"/>
              </a:fgClr>
              <a:bgClr>
                <a:srgbClr val="FFFFFF"/>
              </a:bgClr>
            </a:pattFill>
            <a:ln w="1905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Line 23"/>
            <p:cNvSpPr>
              <a:spLocks noChangeShapeType="1"/>
            </p:cNvSpPr>
            <p:nvPr/>
          </p:nvSpPr>
          <p:spPr bwMode="auto">
            <a:xfrm flipV="1">
              <a:off x="2718" y="37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24"/>
            <p:cNvSpPr>
              <a:spLocks noChangeShapeType="1"/>
            </p:cNvSpPr>
            <p:nvPr/>
          </p:nvSpPr>
          <p:spPr bwMode="auto">
            <a:xfrm flipV="1">
              <a:off x="2634" y="3738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25"/>
            <p:cNvSpPr>
              <a:spLocks noChangeShapeType="1"/>
            </p:cNvSpPr>
            <p:nvPr/>
          </p:nvSpPr>
          <p:spPr bwMode="auto">
            <a:xfrm flipV="1">
              <a:off x="2640" y="3696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26"/>
            <p:cNvSpPr>
              <a:spLocks noChangeShapeType="1"/>
            </p:cNvSpPr>
            <p:nvPr/>
          </p:nvSpPr>
          <p:spPr bwMode="auto">
            <a:xfrm flipV="1">
              <a:off x="2640" y="3648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27"/>
            <p:cNvSpPr>
              <a:spLocks noChangeShapeType="1"/>
            </p:cNvSpPr>
            <p:nvPr/>
          </p:nvSpPr>
          <p:spPr bwMode="auto">
            <a:xfrm flipV="1">
              <a:off x="2646" y="3600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28"/>
            <p:cNvSpPr>
              <a:spLocks noChangeShapeType="1"/>
            </p:cNvSpPr>
            <p:nvPr/>
          </p:nvSpPr>
          <p:spPr bwMode="auto">
            <a:xfrm flipV="1">
              <a:off x="2670" y="355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Line 29"/>
            <p:cNvSpPr>
              <a:spLocks noChangeShapeType="1"/>
            </p:cNvSpPr>
            <p:nvPr/>
          </p:nvSpPr>
          <p:spPr bwMode="auto">
            <a:xfrm flipV="1">
              <a:off x="2688" y="350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Line 30"/>
            <p:cNvSpPr>
              <a:spLocks noChangeShapeType="1"/>
            </p:cNvSpPr>
            <p:nvPr/>
          </p:nvSpPr>
          <p:spPr bwMode="auto">
            <a:xfrm flipV="1">
              <a:off x="2688" y="345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Line 31"/>
            <p:cNvSpPr>
              <a:spLocks noChangeShapeType="1"/>
            </p:cNvSpPr>
            <p:nvPr/>
          </p:nvSpPr>
          <p:spPr bwMode="auto">
            <a:xfrm flipV="1">
              <a:off x="2688" y="3408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Line 32"/>
            <p:cNvSpPr>
              <a:spLocks noChangeShapeType="1"/>
            </p:cNvSpPr>
            <p:nvPr/>
          </p:nvSpPr>
          <p:spPr bwMode="auto">
            <a:xfrm flipV="1">
              <a:off x="2688" y="3360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Line 33"/>
            <p:cNvSpPr>
              <a:spLocks noChangeShapeType="1"/>
            </p:cNvSpPr>
            <p:nvPr/>
          </p:nvSpPr>
          <p:spPr bwMode="auto">
            <a:xfrm flipV="1">
              <a:off x="2736" y="3312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Line 34"/>
            <p:cNvSpPr>
              <a:spLocks noChangeShapeType="1"/>
            </p:cNvSpPr>
            <p:nvPr/>
          </p:nvSpPr>
          <p:spPr bwMode="auto">
            <a:xfrm flipV="1">
              <a:off x="2736" y="3264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Line 35"/>
            <p:cNvSpPr>
              <a:spLocks noChangeShapeType="1"/>
            </p:cNvSpPr>
            <p:nvPr/>
          </p:nvSpPr>
          <p:spPr bwMode="auto">
            <a:xfrm flipV="1">
              <a:off x="2736" y="3216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Line 36"/>
            <p:cNvSpPr>
              <a:spLocks noChangeShapeType="1"/>
            </p:cNvSpPr>
            <p:nvPr/>
          </p:nvSpPr>
          <p:spPr bwMode="auto">
            <a:xfrm flipV="1">
              <a:off x="2736" y="3168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8" name="Line 37"/>
            <p:cNvSpPr>
              <a:spLocks noChangeShapeType="1"/>
            </p:cNvSpPr>
            <p:nvPr/>
          </p:nvSpPr>
          <p:spPr bwMode="auto">
            <a:xfrm flipV="1">
              <a:off x="2736" y="312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7190" name="AutoShape 38"/>
          <p:cNvSpPr>
            <a:spLocks noChangeArrowheads="1"/>
          </p:cNvSpPr>
          <p:nvPr/>
        </p:nvSpPr>
        <p:spPr bwMode="auto">
          <a:xfrm rot="10800000">
            <a:off x="3362325" y="4591050"/>
            <a:ext cx="209550" cy="914400"/>
          </a:xfrm>
          <a:prstGeom prst="triangle">
            <a:avLst>
              <a:gd name="adj" fmla="val 68181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 rot="10800000">
            <a:off x="3429000" y="4591050"/>
            <a:ext cx="133350" cy="895350"/>
            <a:chOff x="2634" y="2880"/>
            <a:chExt cx="204" cy="954"/>
          </a:xfrm>
        </p:grpSpPr>
        <p:sp>
          <p:nvSpPr>
            <p:cNvPr id="7187" name="AutoShape 40" descr="75%"/>
            <p:cNvSpPr>
              <a:spLocks noChangeArrowheads="1"/>
            </p:cNvSpPr>
            <p:nvPr/>
          </p:nvSpPr>
          <p:spPr bwMode="auto">
            <a:xfrm>
              <a:off x="2640" y="2880"/>
              <a:ext cx="180" cy="948"/>
            </a:xfrm>
            <a:prstGeom prst="triangle">
              <a:avLst>
                <a:gd name="adj" fmla="val 94444"/>
              </a:avLst>
            </a:prstGeom>
            <a:pattFill prst="pct75">
              <a:fgClr>
                <a:srgbClr val="99FFCC"/>
              </a:fgClr>
              <a:bgClr>
                <a:srgbClr val="FFFFFF"/>
              </a:bgClr>
            </a:pattFill>
            <a:ln w="1905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Line 41"/>
            <p:cNvSpPr>
              <a:spLocks noChangeShapeType="1"/>
            </p:cNvSpPr>
            <p:nvPr/>
          </p:nvSpPr>
          <p:spPr bwMode="auto">
            <a:xfrm flipV="1">
              <a:off x="2718" y="37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42"/>
            <p:cNvSpPr>
              <a:spLocks noChangeShapeType="1"/>
            </p:cNvSpPr>
            <p:nvPr/>
          </p:nvSpPr>
          <p:spPr bwMode="auto">
            <a:xfrm flipV="1">
              <a:off x="2634" y="3738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43"/>
            <p:cNvSpPr>
              <a:spLocks noChangeShapeType="1"/>
            </p:cNvSpPr>
            <p:nvPr/>
          </p:nvSpPr>
          <p:spPr bwMode="auto">
            <a:xfrm flipV="1">
              <a:off x="2640" y="3696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44"/>
            <p:cNvSpPr>
              <a:spLocks noChangeShapeType="1"/>
            </p:cNvSpPr>
            <p:nvPr/>
          </p:nvSpPr>
          <p:spPr bwMode="auto">
            <a:xfrm flipV="1">
              <a:off x="2640" y="3648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45"/>
            <p:cNvSpPr>
              <a:spLocks noChangeShapeType="1"/>
            </p:cNvSpPr>
            <p:nvPr/>
          </p:nvSpPr>
          <p:spPr bwMode="auto">
            <a:xfrm flipV="1">
              <a:off x="2646" y="3600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46"/>
            <p:cNvSpPr>
              <a:spLocks noChangeShapeType="1"/>
            </p:cNvSpPr>
            <p:nvPr/>
          </p:nvSpPr>
          <p:spPr bwMode="auto">
            <a:xfrm flipV="1">
              <a:off x="2670" y="355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47"/>
            <p:cNvSpPr>
              <a:spLocks noChangeShapeType="1"/>
            </p:cNvSpPr>
            <p:nvPr/>
          </p:nvSpPr>
          <p:spPr bwMode="auto">
            <a:xfrm flipV="1">
              <a:off x="2688" y="350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48"/>
            <p:cNvSpPr>
              <a:spLocks noChangeShapeType="1"/>
            </p:cNvSpPr>
            <p:nvPr/>
          </p:nvSpPr>
          <p:spPr bwMode="auto">
            <a:xfrm flipV="1">
              <a:off x="2688" y="345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49"/>
            <p:cNvSpPr>
              <a:spLocks noChangeShapeType="1"/>
            </p:cNvSpPr>
            <p:nvPr/>
          </p:nvSpPr>
          <p:spPr bwMode="auto">
            <a:xfrm flipV="1">
              <a:off x="2688" y="3408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50"/>
            <p:cNvSpPr>
              <a:spLocks noChangeShapeType="1"/>
            </p:cNvSpPr>
            <p:nvPr/>
          </p:nvSpPr>
          <p:spPr bwMode="auto">
            <a:xfrm flipV="1">
              <a:off x="2688" y="3360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51"/>
            <p:cNvSpPr>
              <a:spLocks noChangeShapeType="1"/>
            </p:cNvSpPr>
            <p:nvPr/>
          </p:nvSpPr>
          <p:spPr bwMode="auto">
            <a:xfrm flipV="1">
              <a:off x="2736" y="3312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52"/>
            <p:cNvSpPr>
              <a:spLocks noChangeShapeType="1"/>
            </p:cNvSpPr>
            <p:nvPr/>
          </p:nvSpPr>
          <p:spPr bwMode="auto">
            <a:xfrm flipV="1">
              <a:off x="2736" y="3264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53"/>
            <p:cNvSpPr>
              <a:spLocks noChangeShapeType="1"/>
            </p:cNvSpPr>
            <p:nvPr/>
          </p:nvSpPr>
          <p:spPr bwMode="auto">
            <a:xfrm flipV="1">
              <a:off x="2736" y="3216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54"/>
            <p:cNvSpPr>
              <a:spLocks noChangeShapeType="1"/>
            </p:cNvSpPr>
            <p:nvPr/>
          </p:nvSpPr>
          <p:spPr bwMode="auto">
            <a:xfrm flipV="1">
              <a:off x="2736" y="3168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55"/>
            <p:cNvSpPr>
              <a:spLocks noChangeShapeType="1"/>
            </p:cNvSpPr>
            <p:nvPr/>
          </p:nvSpPr>
          <p:spPr bwMode="auto">
            <a:xfrm flipV="1">
              <a:off x="2736" y="312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7208" name="Rectangle 56"/>
          <p:cNvSpPr>
            <a:spLocks noChangeArrowheads="1"/>
          </p:cNvSpPr>
          <p:nvPr/>
        </p:nvSpPr>
        <p:spPr bwMode="auto">
          <a:xfrm rot="6876422">
            <a:off x="2971006" y="4175919"/>
            <a:ext cx="1281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4000">
                <a:solidFill>
                  <a:srgbClr val="000066"/>
                </a:solidFill>
                <a:latin typeface="Arial" charset="0"/>
                <a:sym typeface="Wingdings" pitchFamily="2" charset="2"/>
              </a:rPr>
              <a:t></a:t>
            </a:r>
            <a:r>
              <a:rPr lang="en-US" sz="4000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sp>
        <p:nvSpPr>
          <p:cNvPr id="7178" name="Text Box 58"/>
          <p:cNvSpPr txBox="1">
            <a:spLocks noChangeArrowheads="1"/>
          </p:cNvSpPr>
          <p:nvPr/>
        </p:nvSpPr>
        <p:spPr bwMode="auto">
          <a:xfrm>
            <a:off x="990600" y="638175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u="sng">
                <a:solidFill>
                  <a:schemeClr val="tx1"/>
                </a:solidFill>
              </a:rPr>
              <a:t>Thủ công</a:t>
            </a:r>
            <a:r>
              <a:rPr lang="en-US" sz="3200" u="sng">
                <a:solidFill>
                  <a:schemeClr val="tx1"/>
                </a:solidFill>
                <a:latin typeface="VNI-Times" pitchFamily="2" charset="0"/>
              </a:rPr>
              <a:t>:</a:t>
            </a:r>
            <a:r>
              <a:rPr lang="en-US" u="sng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7179" name="Text Box 59"/>
          <p:cNvSpPr txBox="1">
            <a:spLocks noChangeArrowheads="1"/>
          </p:cNvSpPr>
          <p:nvPr/>
        </p:nvSpPr>
        <p:spPr bwMode="auto">
          <a:xfrm>
            <a:off x="3657600" y="638175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C</a:t>
            </a:r>
            <a:r>
              <a:rPr lang="en-US" sz="3600">
                <a:solidFill>
                  <a:srgbClr val="FF3300"/>
                </a:solidFill>
              </a:rPr>
              <a:t>ắt, dán chữ V</a:t>
            </a:r>
          </a:p>
        </p:txBody>
      </p:sp>
      <p:sp>
        <p:nvSpPr>
          <p:cNvPr id="7180" name="Text Box 60"/>
          <p:cNvSpPr txBox="1">
            <a:spLocks noChangeArrowheads="1"/>
          </p:cNvSpPr>
          <p:nvPr/>
        </p:nvSpPr>
        <p:spPr bwMode="auto">
          <a:xfrm>
            <a:off x="609600" y="1171575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000099"/>
                </a:solidFill>
              </a:rPr>
              <a:t>2/</a:t>
            </a:r>
            <a:r>
              <a:rPr lang="en-US" sz="3600">
                <a:solidFill>
                  <a:srgbClr val="FF0000"/>
                </a:solidFill>
              </a:rPr>
              <a:t> </a:t>
            </a:r>
            <a:r>
              <a:rPr lang="en-US" sz="3600">
                <a:solidFill>
                  <a:srgbClr val="FF3300"/>
                </a:solidFill>
              </a:rPr>
              <a:t> </a:t>
            </a:r>
            <a:r>
              <a:rPr lang="en-US" sz="3600">
                <a:solidFill>
                  <a:srgbClr val="000099"/>
                </a:solidFill>
              </a:rPr>
              <a:t>C</a:t>
            </a:r>
            <a:r>
              <a:rPr lang="en-US" sz="3600"/>
              <a:t>ác bước thực hiện</a:t>
            </a:r>
            <a:r>
              <a:rPr lang="en-US" sz="3600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7181" name="Text Box 61"/>
          <p:cNvSpPr txBox="1">
            <a:spLocks noChangeArrowheads="1"/>
          </p:cNvSpPr>
          <p:nvPr/>
        </p:nvSpPr>
        <p:spPr bwMode="auto">
          <a:xfrm>
            <a:off x="838200" y="2162175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Bước 2:</a:t>
            </a:r>
            <a:r>
              <a:rPr lang="en-US" b="0">
                <a:solidFill>
                  <a:srgbClr val="000099"/>
                </a:solidFill>
              </a:rPr>
              <a:t>  C</a:t>
            </a:r>
            <a:r>
              <a:rPr lang="en-US" b="0"/>
              <a:t>ắt </a:t>
            </a:r>
            <a:r>
              <a:rPr lang="en-US" b="0">
                <a:solidFill>
                  <a:srgbClr val="000099"/>
                </a:solidFill>
              </a:rPr>
              <a:t> chữ V</a:t>
            </a:r>
          </a:p>
        </p:txBody>
      </p:sp>
      <p:sp>
        <p:nvSpPr>
          <p:cNvPr id="177214" name="Text Box 62"/>
          <p:cNvSpPr txBox="1">
            <a:spLocks noChangeArrowheads="1"/>
          </p:cNvSpPr>
          <p:nvPr/>
        </p:nvSpPr>
        <p:spPr bwMode="auto">
          <a:xfrm>
            <a:off x="914400" y="2543175"/>
            <a:ext cx="8229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Gấp đôi hình chữ nhật đã kẻ chữ V theo đường dấu giữa(mặt trái ra ngoài). Cắt theo đường kẻ nửa chữ V, bỏ phần gạch chéo(H3). Mở ra được chữ V như chữ mẫu(H.1).</a:t>
            </a:r>
          </a:p>
        </p:txBody>
      </p:sp>
      <p:sp>
        <p:nvSpPr>
          <p:cNvPr id="7183" name="Text Box 63"/>
          <p:cNvSpPr txBox="1">
            <a:spLocks noChangeArrowheads="1"/>
          </p:cNvSpPr>
          <p:nvPr/>
        </p:nvSpPr>
        <p:spPr bwMode="auto">
          <a:xfrm>
            <a:off x="914400" y="1704975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Bước 1:</a:t>
            </a:r>
            <a:r>
              <a:rPr lang="en-US" b="0">
                <a:solidFill>
                  <a:srgbClr val="000099"/>
                </a:solidFill>
              </a:rPr>
              <a:t> Kẻ chữ V</a:t>
            </a:r>
          </a:p>
        </p:txBody>
      </p:sp>
      <p:sp>
        <p:nvSpPr>
          <p:cNvPr id="177216" name="Text Box 64"/>
          <p:cNvSpPr txBox="1">
            <a:spLocks noChangeArrowheads="1"/>
          </p:cNvSpPr>
          <p:nvPr/>
        </p:nvSpPr>
        <p:spPr bwMode="auto">
          <a:xfrm>
            <a:off x="2727325" y="6172200"/>
            <a:ext cx="19208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Hình 3</a:t>
            </a:r>
          </a:p>
        </p:txBody>
      </p:sp>
      <p:sp>
        <p:nvSpPr>
          <p:cNvPr id="177217" name="Text Box 65"/>
          <p:cNvSpPr txBox="1">
            <a:spLocks noChangeArrowheads="1"/>
          </p:cNvSpPr>
          <p:nvPr/>
        </p:nvSpPr>
        <p:spPr bwMode="auto">
          <a:xfrm>
            <a:off x="6096000" y="6172200"/>
            <a:ext cx="19208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Hình 1</a:t>
            </a:r>
          </a:p>
        </p:txBody>
      </p:sp>
      <p:pic>
        <p:nvPicPr>
          <p:cNvPr id="177218" name="Picture 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92875" y="4724400"/>
            <a:ext cx="9747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7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1857 0.05602 L 0.03976 -0.2328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333  E" pathEditMode="relative" ptsTypes="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38" presetClass="exit" presetSubtype="0" ac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4 0.05602 L -0.04046 0.2622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77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333  E" pathEditMode="relative" ptsTypes="">
                                      <p:cBhvr>
                                        <p:cTn id="5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38" presetClass="exit" presetSubtype="0" ac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7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7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7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6" grpId="0" animBg="1"/>
      <p:bldP spid="177170" grpId="0"/>
      <p:bldP spid="177170" grpId="1"/>
      <p:bldP spid="177170" grpId="2"/>
      <p:bldP spid="177172" grpId="0" animBg="1"/>
      <p:bldP spid="177190" grpId="0" animBg="1"/>
      <p:bldP spid="177208" grpId="0"/>
      <p:bldP spid="177208" grpId="1"/>
      <p:bldP spid="177208" grpId="2"/>
      <p:bldP spid="177214" grpId="0"/>
      <p:bldP spid="177216" grpId="0"/>
      <p:bldP spid="1772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5"/>
          <p:cNvSpPr txBox="1">
            <a:spLocks noChangeArrowheads="1"/>
          </p:cNvSpPr>
          <p:nvPr/>
        </p:nvSpPr>
        <p:spPr bwMode="auto">
          <a:xfrm>
            <a:off x="990600" y="5207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u="sng">
                <a:solidFill>
                  <a:schemeClr val="tx1"/>
                </a:solidFill>
              </a:rPr>
              <a:t>Thủ công</a:t>
            </a:r>
            <a:r>
              <a:rPr lang="en-US" sz="3200" u="sng">
                <a:solidFill>
                  <a:schemeClr val="tx1"/>
                </a:solidFill>
                <a:latin typeface="VNI-Times" pitchFamily="2" charset="0"/>
              </a:rPr>
              <a:t>:</a:t>
            </a:r>
            <a:r>
              <a:rPr lang="en-US" u="sng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8195" name="Text Box 46"/>
          <p:cNvSpPr txBox="1">
            <a:spLocks noChangeArrowheads="1"/>
          </p:cNvSpPr>
          <p:nvPr/>
        </p:nvSpPr>
        <p:spPr bwMode="auto">
          <a:xfrm>
            <a:off x="3657600" y="5207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C</a:t>
            </a:r>
            <a:r>
              <a:rPr lang="en-US" sz="3600">
                <a:solidFill>
                  <a:srgbClr val="FF3300"/>
                </a:solidFill>
              </a:rPr>
              <a:t>ắt, dán chữ V</a:t>
            </a:r>
          </a:p>
        </p:txBody>
      </p:sp>
      <p:sp>
        <p:nvSpPr>
          <p:cNvPr id="8196" name="Text Box 47"/>
          <p:cNvSpPr txBox="1">
            <a:spLocks noChangeArrowheads="1"/>
          </p:cNvSpPr>
          <p:nvPr/>
        </p:nvSpPr>
        <p:spPr bwMode="auto">
          <a:xfrm>
            <a:off x="609600" y="103505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000099"/>
                </a:solidFill>
              </a:rPr>
              <a:t>2/</a:t>
            </a:r>
            <a:r>
              <a:rPr lang="en-US" sz="3600">
                <a:solidFill>
                  <a:srgbClr val="FF0000"/>
                </a:solidFill>
              </a:rPr>
              <a:t> </a:t>
            </a:r>
            <a:r>
              <a:rPr lang="en-US" sz="3600">
                <a:solidFill>
                  <a:srgbClr val="000099"/>
                </a:solidFill>
              </a:rPr>
              <a:t>C</a:t>
            </a:r>
            <a:r>
              <a:rPr lang="en-US" sz="3600"/>
              <a:t>ác bước thực hiện</a:t>
            </a:r>
            <a:r>
              <a:rPr lang="en-US" sz="3600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174132" name="Text Box 52"/>
          <p:cNvSpPr txBox="1">
            <a:spLocks noChangeArrowheads="1"/>
          </p:cNvSpPr>
          <p:nvPr/>
        </p:nvSpPr>
        <p:spPr bwMode="auto">
          <a:xfrm>
            <a:off x="3657600" y="6338888"/>
            <a:ext cx="13874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Hình 4</a:t>
            </a:r>
          </a:p>
        </p:txBody>
      </p:sp>
      <p:sp>
        <p:nvSpPr>
          <p:cNvPr id="8198" name="Text Box 53"/>
          <p:cNvSpPr txBox="1">
            <a:spLocks noChangeArrowheads="1"/>
          </p:cNvSpPr>
          <p:nvPr/>
        </p:nvSpPr>
        <p:spPr bwMode="auto">
          <a:xfrm>
            <a:off x="838200" y="15382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Bước 3:</a:t>
            </a:r>
            <a:r>
              <a:rPr lang="en-US" b="0">
                <a:solidFill>
                  <a:srgbClr val="000099"/>
                </a:solidFill>
              </a:rPr>
              <a:t>  D</a:t>
            </a:r>
            <a:r>
              <a:rPr lang="en-US" b="0"/>
              <a:t>án </a:t>
            </a:r>
            <a:r>
              <a:rPr lang="en-US" b="0">
                <a:solidFill>
                  <a:srgbClr val="000099"/>
                </a:solidFill>
              </a:rPr>
              <a:t>chữ V</a:t>
            </a:r>
          </a:p>
        </p:txBody>
      </p:sp>
      <p:sp>
        <p:nvSpPr>
          <p:cNvPr id="174134" name="Text Box 54"/>
          <p:cNvSpPr txBox="1">
            <a:spLocks noChangeArrowheads="1"/>
          </p:cNvSpPr>
          <p:nvPr/>
        </p:nvSpPr>
        <p:spPr bwMode="auto">
          <a:xfrm>
            <a:off x="838200" y="278765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- Bôi hồ vào mặt kẻ ô của chữ và dán vào vị trí đã định.(H4). </a:t>
            </a:r>
          </a:p>
        </p:txBody>
      </p:sp>
      <p:sp>
        <p:nvSpPr>
          <p:cNvPr id="174136" name="Line 56"/>
          <p:cNvSpPr>
            <a:spLocks noChangeShapeType="1"/>
          </p:cNvSpPr>
          <p:nvPr/>
        </p:nvSpPr>
        <p:spPr bwMode="auto">
          <a:xfrm>
            <a:off x="1981200" y="6338888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37" name="Text Box 57"/>
          <p:cNvSpPr txBox="1">
            <a:spLocks noChangeArrowheads="1"/>
          </p:cNvSpPr>
          <p:nvPr/>
        </p:nvSpPr>
        <p:spPr bwMode="auto">
          <a:xfrm>
            <a:off x="838200" y="362585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i="1">
                <a:solidFill>
                  <a:srgbClr val="000099"/>
                </a:solidFill>
              </a:rPr>
              <a:t>- </a:t>
            </a:r>
            <a:r>
              <a:rPr lang="en-US" i="1">
                <a:solidFill>
                  <a:srgbClr val="0000FF"/>
                </a:solidFill>
              </a:rPr>
              <a:t>Đặt tờ giấy nháp lên trên chữ vừa dán để miết cho phẳng.</a:t>
            </a:r>
          </a:p>
        </p:txBody>
      </p:sp>
      <p:sp>
        <p:nvSpPr>
          <p:cNvPr id="174138" name="Text Box 58"/>
          <p:cNvSpPr txBox="1">
            <a:spLocks noChangeArrowheads="1"/>
          </p:cNvSpPr>
          <p:nvPr/>
        </p:nvSpPr>
        <p:spPr bwMode="auto">
          <a:xfrm>
            <a:off x="838200" y="194945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0099"/>
                </a:solidFill>
              </a:rPr>
              <a:t>- Kẻ</a:t>
            </a:r>
            <a:r>
              <a:rPr lang="en-US" i="1"/>
              <a:t> một đường thẳng nằm ngang làm chuẩn. Đặt ướm chữ V vào đường chuẩn cho cân đối.</a:t>
            </a:r>
          </a:p>
        </p:txBody>
      </p:sp>
      <p:pic>
        <p:nvPicPr>
          <p:cNvPr id="174139" name="Picture 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4895850"/>
            <a:ext cx="9747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"/>
                                        <p:tgtEl>
                                          <p:spTgt spid="17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7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2" grpId="0"/>
      <p:bldP spid="174134" grpId="0"/>
      <p:bldP spid="174136" grpId="0" animBg="1"/>
      <p:bldP spid="174137" grpId="0"/>
      <p:bldP spid="1741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990600" y="5207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u="sng">
                <a:solidFill>
                  <a:schemeClr val="tx1"/>
                </a:solidFill>
              </a:rPr>
              <a:t>Thủ công</a:t>
            </a:r>
            <a:r>
              <a:rPr lang="en-US" sz="3200" u="sng">
                <a:solidFill>
                  <a:schemeClr val="tx1"/>
                </a:solidFill>
                <a:latin typeface="VNI-Times" pitchFamily="2" charset="0"/>
              </a:rPr>
              <a:t>:</a:t>
            </a:r>
            <a:r>
              <a:rPr lang="en-US" u="sng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3657600" y="5207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C</a:t>
            </a:r>
            <a:r>
              <a:rPr lang="en-US" sz="3600">
                <a:solidFill>
                  <a:srgbClr val="FF3300"/>
                </a:solidFill>
              </a:rPr>
              <a:t>ắt, dán chữ V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609600" y="103505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99"/>
                </a:solidFill>
              </a:rPr>
              <a:t>      3/ Th</a:t>
            </a:r>
            <a:r>
              <a:rPr lang="en-US" sz="3600"/>
              <a:t>ực hành</a:t>
            </a:r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228600" y="149225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* </a:t>
            </a:r>
            <a:r>
              <a:rPr lang="en-US" sz="3600">
                <a:solidFill>
                  <a:schemeClr val="tx1"/>
                </a:solidFill>
              </a:rPr>
              <a:t>Nêu các bước cắt, dán chữ V.</a:t>
            </a:r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609600" y="21478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Bước 1:</a:t>
            </a:r>
            <a:r>
              <a:rPr lang="en-US" b="0">
                <a:solidFill>
                  <a:srgbClr val="000099"/>
                </a:solidFill>
              </a:rPr>
              <a:t> Kẻ chữ V</a:t>
            </a:r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457200" y="37480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Bước 2:</a:t>
            </a:r>
            <a:r>
              <a:rPr lang="en-US" b="0">
                <a:solidFill>
                  <a:srgbClr val="000099"/>
                </a:solidFill>
              </a:rPr>
              <a:t>  C</a:t>
            </a:r>
            <a:r>
              <a:rPr lang="en-US" b="0"/>
              <a:t>ắt </a:t>
            </a:r>
            <a:r>
              <a:rPr lang="en-US" b="0">
                <a:solidFill>
                  <a:srgbClr val="000099"/>
                </a:solidFill>
              </a:rPr>
              <a:t> chữ V</a:t>
            </a:r>
          </a:p>
        </p:txBody>
      </p:sp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533400" y="57292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Bước 3:</a:t>
            </a:r>
            <a:r>
              <a:rPr lang="en-US" b="0">
                <a:solidFill>
                  <a:srgbClr val="000099"/>
                </a:solidFill>
              </a:rPr>
              <a:t>  D</a:t>
            </a:r>
            <a:r>
              <a:rPr lang="en-US" b="0"/>
              <a:t>án </a:t>
            </a:r>
            <a:r>
              <a:rPr lang="en-US" b="0">
                <a:solidFill>
                  <a:srgbClr val="000099"/>
                </a:solidFill>
              </a:rPr>
              <a:t>chữ V</a:t>
            </a:r>
          </a:p>
        </p:txBody>
      </p:sp>
      <p:pic>
        <p:nvPicPr>
          <p:cNvPr id="184332" name="Picture 12" descr="Untitled-5"/>
          <p:cNvPicPr preferRelativeResize="0">
            <a:picLocks noChangeAspect="1" noChangeArrowheads="1"/>
          </p:cNvPicPr>
          <p:nvPr/>
        </p:nvPicPr>
        <p:blipFill>
          <a:blip r:embed="rId2">
            <a:lum contrast="54000"/>
          </a:blip>
          <a:srcRect/>
          <a:stretch>
            <a:fillRect/>
          </a:stretch>
        </p:blipFill>
        <p:spPr bwMode="auto">
          <a:xfrm>
            <a:off x="3932238" y="2152650"/>
            <a:ext cx="1077912" cy="1504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84333" name="Picture 13" descr="Untitled-2"/>
          <p:cNvPicPr>
            <a:picLocks noChangeAspect="1" noChangeArrowheads="1"/>
          </p:cNvPicPr>
          <p:nvPr/>
        </p:nvPicPr>
        <p:blipFill>
          <a:blip r:embed="rId3">
            <a:lum contrast="60000"/>
          </a:blip>
          <a:srcRect/>
          <a:stretch>
            <a:fillRect/>
          </a:stretch>
        </p:blipFill>
        <p:spPr bwMode="auto">
          <a:xfrm>
            <a:off x="6334125" y="2057400"/>
            <a:ext cx="11334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4" name="Line 14"/>
          <p:cNvSpPr>
            <a:spLocks noChangeShapeType="1"/>
          </p:cNvSpPr>
          <p:nvPr/>
        </p:nvSpPr>
        <p:spPr bwMode="auto">
          <a:xfrm>
            <a:off x="5076825" y="2895600"/>
            <a:ext cx="1095375" cy="1588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35" name="Line 15"/>
          <p:cNvSpPr>
            <a:spLocks noChangeShapeType="1"/>
          </p:cNvSpPr>
          <p:nvPr/>
        </p:nvSpPr>
        <p:spPr bwMode="auto">
          <a:xfrm>
            <a:off x="6894513" y="2095500"/>
            <a:ext cx="1587" cy="16335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336" name="Line 16"/>
          <p:cNvSpPr>
            <a:spLocks noChangeShapeType="1"/>
          </p:cNvSpPr>
          <p:nvPr/>
        </p:nvSpPr>
        <p:spPr bwMode="auto">
          <a:xfrm flipV="1">
            <a:off x="5081588" y="4495800"/>
            <a:ext cx="1166812" cy="1588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84338" name="Picture 18" descr="62"/>
          <p:cNvPicPr>
            <a:picLocks noChangeAspect="1" noChangeArrowheads="1"/>
          </p:cNvPicPr>
          <p:nvPr/>
        </p:nvPicPr>
        <p:blipFill>
          <a:blip r:embed="rId4" cstate="print">
            <a:lum contrast="100000"/>
          </a:blip>
          <a:srcRect l="35728" t="7185" r="35728" b="19078"/>
          <a:stretch>
            <a:fillRect/>
          </a:stretch>
        </p:blipFill>
        <p:spPr bwMode="auto">
          <a:xfrm>
            <a:off x="3975100" y="3886200"/>
            <a:ext cx="506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9" name="Line 19"/>
          <p:cNvSpPr>
            <a:spLocks noChangeShapeType="1"/>
          </p:cNvSpPr>
          <p:nvPr/>
        </p:nvSpPr>
        <p:spPr bwMode="auto">
          <a:xfrm>
            <a:off x="3989388" y="6648450"/>
            <a:ext cx="325437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84376" name="Picture 5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40475" y="3733800"/>
            <a:ext cx="9747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7" name="Picture 5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5200650"/>
            <a:ext cx="9747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8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4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4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84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4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8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8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8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8" grpId="0"/>
      <p:bldP spid="184329" grpId="0"/>
      <p:bldP spid="184330" grpId="0"/>
      <p:bldP spid="184331" grpId="0"/>
      <p:bldP spid="184334" grpId="0" animBg="1"/>
      <p:bldP spid="184335" grpId="0" animBg="1"/>
      <p:bldP spid="184336" grpId="0" animBg="1"/>
      <p:bldP spid="1843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5" name="Oval 9"/>
          <p:cNvSpPr>
            <a:spLocks noChangeArrowheads="1"/>
          </p:cNvSpPr>
          <p:nvPr/>
        </p:nvSpPr>
        <p:spPr bwMode="auto">
          <a:xfrm>
            <a:off x="914400" y="3352800"/>
            <a:ext cx="2743200" cy="1600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ABE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i="1">
                <a:solidFill>
                  <a:srgbClr val="FF3300"/>
                </a:solidFill>
              </a:rPr>
              <a:t>    </a:t>
            </a:r>
            <a:r>
              <a:rPr lang="en-US" sz="3600" i="1">
                <a:solidFill>
                  <a:srgbClr val="FF3300"/>
                </a:solidFill>
              </a:rPr>
              <a:t>Cắt</a:t>
            </a:r>
          </a:p>
        </p:txBody>
      </p:sp>
      <p:sp>
        <p:nvSpPr>
          <p:cNvPr id="157706" name="Oval 10"/>
          <p:cNvSpPr>
            <a:spLocks noChangeArrowheads="1"/>
          </p:cNvSpPr>
          <p:nvPr/>
        </p:nvSpPr>
        <p:spPr bwMode="auto">
          <a:xfrm>
            <a:off x="3352800" y="1962150"/>
            <a:ext cx="2743200" cy="1600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ABE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i="1">
                <a:solidFill>
                  <a:srgbClr val="FF3300"/>
                </a:solidFill>
              </a:rPr>
              <a:t>    </a:t>
            </a:r>
            <a:r>
              <a:rPr lang="en-US" sz="3600" i="1">
                <a:solidFill>
                  <a:srgbClr val="FF3300"/>
                </a:solidFill>
              </a:rPr>
              <a:t>Dán</a:t>
            </a:r>
          </a:p>
        </p:txBody>
      </p:sp>
      <p:sp>
        <p:nvSpPr>
          <p:cNvPr id="157707" name="Oval 11"/>
          <p:cNvSpPr>
            <a:spLocks noChangeArrowheads="1"/>
          </p:cNvSpPr>
          <p:nvPr/>
        </p:nvSpPr>
        <p:spPr bwMode="auto">
          <a:xfrm>
            <a:off x="5715000" y="3352800"/>
            <a:ext cx="2743200" cy="1600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ABE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i="1">
                <a:solidFill>
                  <a:srgbClr val="FF3300"/>
                </a:solidFill>
              </a:rPr>
              <a:t>       </a:t>
            </a:r>
            <a:r>
              <a:rPr lang="en-US" sz="3600" i="1">
                <a:solidFill>
                  <a:srgbClr val="FF3300"/>
                </a:solidFill>
              </a:rPr>
              <a:t>Bôi hồ</a:t>
            </a:r>
          </a:p>
        </p:txBody>
      </p:sp>
      <p:sp>
        <p:nvSpPr>
          <p:cNvPr id="157708" name="Oval 12"/>
          <p:cNvSpPr>
            <a:spLocks noChangeArrowheads="1"/>
          </p:cNvSpPr>
          <p:nvPr/>
        </p:nvSpPr>
        <p:spPr bwMode="auto">
          <a:xfrm>
            <a:off x="1676400" y="5181600"/>
            <a:ext cx="2743200" cy="1600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ABE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i="1">
                <a:solidFill>
                  <a:srgbClr val="FF3300"/>
                </a:solidFill>
              </a:rPr>
              <a:t>     </a:t>
            </a:r>
            <a:r>
              <a:rPr lang="en-US" sz="3600" i="1">
                <a:solidFill>
                  <a:srgbClr val="FF3300"/>
                </a:solidFill>
              </a:rPr>
              <a:t>Kẻ ô</a:t>
            </a:r>
          </a:p>
        </p:txBody>
      </p:sp>
      <p:sp>
        <p:nvSpPr>
          <p:cNvPr id="157709" name="Oval 13"/>
          <p:cNvSpPr>
            <a:spLocks noChangeArrowheads="1"/>
          </p:cNvSpPr>
          <p:nvPr/>
        </p:nvSpPr>
        <p:spPr bwMode="auto">
          <a:xfrm>
            <a:off x="5162550" y="5181600"/>
            <a:ext cx="2743200" cy="1600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ABE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i="1">
                <a:solidFill>
                  <a:srgbClr val="FF3300"/>
                </a:solidFill>
              </a:rPr>
              <a:t>    </a:t>
            </a:r>
            <a:r>
              <a:rPr lang="en-US" sz="3600" i="1">
                <a:solidFill>
                  <a:srgbClr val="FF3300"/>
                </a:solidFill>
              </a:rPr>
              <a:t>Miết nhẹ</a:t>
            </a:r>
          </a:p>
        </p:txBody>
      </p:sp>
      <p:sp>
        <p:nvSpPr>
          <p:cNvPr id="157710" name="WordArt 14"/>
          <p:cNvSpPr>
            <a:spLocks noChangeArrowheads="1" noChangeShapeType="1" noTextEdit="1"/>
          </p:cNvSpPr>
          <p:nvPr/>
        </p:nvSpPr>
        <p:spPr bwMode="auto">
          <a:xfrm>
            <a:off x="3771900" y="590550"/>
            <a:ext cx="4991100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"AI ĐÚNG, AI NHANH"</a:t>
            </a:r>
          </a:p>
        </p:txBody>
      </p:sp>
      <p:sp>
        <p:nvSpPr>
          <p:cNvPr id="10248" name="AutoShape 15"/>
          <p:cNvSpPr>
            <a:spLocks noChangeArrowheads="1"/>
          </p:cNvSpPr>
          <p:nvPr/>
        </p:nvSpPr>
        <p:spPr bwMode="auto">
          <a:xfrm>
            <a:off x="419100" y="533400"/>
            <a:ext cx="2819400" cy="1066800"/>
          </a:xfrm>
          <a:prstGeom prst="cloudCallout">
            <a:avLst>
              <a:gd name="adj1" fmla="val 46282"/>
              <a:gd name="adj2" fmla="val 54315"/>
            </a:avLst>
          </a:prstGeom>
          <a:gradFill rotWithShape="1">
            <a:gsLst>
              <a:gs pos="0">
                <a:schemeClr val="bg1"/>
              </a:gs>
              <a:gs pos="100000">
                <a:srgbClr val="99FFCC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US" sz="2400" b="0">
              <a:solidFill>
                <a:srgbClr val="FF3300"/>
              </a:solidFill>
            </a:endParaRPr>
          </a:p>
        </p:txBody>
      </p:sp>
      <p:sp>
        <p:nvSpPr>
          <p:cNvPr id="10249" name="WordArt 16"/>
          <p:cNvSpPr>
            <a:spLocks noChangeArrowheads="1" noChangeShapeType="1" noTextEdit="1"/>
          </p:cNvSpPr>
          <p:nvPr/>
        </p:nvSpPr>
        <p:spPr bwMode="auto">
          <a:xfrm>
            <a:off x="1012825" y="762000"/>
            <a:ext cx="16541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TRÒ CHƠI</a:t>
            </a:r>
            <a:endParaRPr lang="en-US" sz="3600" kern="1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FF66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7713" name="Line 17"/>
          <p:cNvSpPr>
            <a:spLocks noChangeShapeType="1"/>
          </p:cNvSpPr>
          <p:nvPr/>
        </p:nvSpPr>
        <p:spPr bwMode="auto">
          <a:xfrm flipH="1">
            <a:off x="2667000" y="3048000"/>
            <a:ext cx="990600" cy="342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7714" name="Line 18"/>
          <p:cNvSpPr>
            <a:spLocks noChangeShapeType="1"/>
          </p:cNvSpPr>
          <p:nvPr/>
        </p:nvSpPr>
        <p:spPr bwMode="auto">
          <a:xfrm>
            <a:off x="2590800" y="4953000"/>
            <a:ext cx="647700" cy="3619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7715" name="Line 19"/>
          <p:cNvSpPr>
            <a:spLocks noChangeShapeType="1"/>
          </p:cNvSpPr>
          <p:nvPr/>
        </p:nvSpPr>
        <p:spPr bwMode="auto">
          <a:xfrm>
            <a:off x="4648200" y="6019800"/>
            <a:ext cx="838200" cy="1143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7716" name="Line 20"/>
          <p:cNvSpPr>
            <a:spLocks noChangeShapeType="1"/>
          </p:cNvSpPr>
          <p:nvPr/>
        </p:nvSpPr>
        <p:spPr bwMode="auto">
          <a:xfrm flipV="1">
            <a:off x="6248400" y="4800600"/>
            <a:ext cx="3810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08333 -0.2694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135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6 0.00555 L 0.20833 -0.4333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-21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0.03611 L 0.23333 0.4805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2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92 -0.00277 L -0.40208 0.2694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13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2778 L -3.33333E-6 2.22222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20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20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20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20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20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20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2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2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2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2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2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2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5" grpId="0" animBg="1"/>
      <p:bldP spid="157705" grpId="1" animBg="1"/>
      <p:bldP spid="157706" grpId="0" animBg="1"/>
      <p:bldP spid="157706" grpId="1" animBg="1"/>
      <p:bldP spid="157707" grpId="0" animBg="1"/>
      <p:bldP spid="157707" grpId="1" animBg="1"/>
      <p:bldP spid="157708" grpId="0" animBg="1"/>
      <p:bldP spid="157708" grpId="1" animBg="1"/>
      <p:bldP spid="157709" grpId="0" animBg="1"/>
      <p:bldP spid="157709" grpId="1" animBg="1"/>
      <p:bldP spid="157710" grpId="0" animBg="1"/>
      <p:bldP spid="157713" grpId="0" animBg="1"/>
      <p:bldP spid="157713" grpId="1" animBg="1"/>
      <p:bldP spid="157714" grpId="0" animBg="1"/>
      <p:bldP spid="157714" grpId="1" animBg="1"/>
      <p:bldP spid="157715" grpId="0" animBg="1"/>
      <p:bldP spid="157715" grpId="1" animBg="1"/>
      <p:bldP spid="157716" grpId="0" animBg="1"/>
      <p:bldP spid="157716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0033CC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0033CC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2748</TotalTime>
  <Words>355</Words>
  <Application>Microsoft Office PowerPoint</Application>
  <PresentationFormat>On-screen Show (4:3)</PresentationFormat>
  <Paragraphs>63</Paragraphs>
  <Slides>10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VNI-Times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TPTUYHOA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LAPTOP</dc:creator>
  <cp:lastModifiedBy>CSTeam</cp:lastModifiedBy>
  <cp:revision>452</cp:revision>
  <dcterms:created xsi:type="dcterms:W3CDTF">2006-12-31T17:10:18Z</dcterms:created>
  <dcterms:modified xsi:type="dcterms:W3CDTF">2016-06-29T09:53:39Z</dcterms:modified>
</cp:coreProperties>
</file>