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00"/>
    <a:srgbClr val="1C1C1C"/>
    <a:srgbClr val="CCCC00"/>
    <a:srgbClr val="9900FF"/>
    <a:srgbClr val="FFFF00"/>
    <a:srgbClr val="CC9900"/>
    <a:srgbClr val="9900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65B3-4429-4EAC-95E6-20C098857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7E151-FB6C-4F82-B3F3-20B8D37D9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3A63-250E-4C68-B2F4-27F5AA5DC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1B5EE-C35C-4CEB-8790-4047C4D3B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AAA1-B3A2-4A38-8A51-EE2BE2433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EE6A4-2B57-49EF-8D43-045D080E8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77A49-23D7-4D4C-9932-80F8C2BD3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9D092-A0BA-43AE-ACBD-B9FA28530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E6564-4CCD-4521-8CD7-3038C2885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C087D-F8BC-40B1-B5DB-49A8EAD34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647A-0821-495B-83D6-A6BA71DA8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9973DF-4E36-4240-AE24-DE0E2EBC4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MUSIC\Nhac%20cach%20mang\Chiec%20gay%20truong%20son%20-%20Manh%20ha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2052" name="Picture 4" descr="xu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57200" y="1752600"/>
            <a:ext cx="7772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</a:rPr>
              <a:t>Môn</a:t>
            </a:r>
            <a:r>
              <a:rPr lang="en-US" sz="2800"/>
              <a:t>: </a:t>
            </a:r>
            <a:r>
              <a:rPr lang="en-US" sz="2800" b="1" i="1">
                <a:solidFill>
                  <a:srgbClr val="FF0066"/>
                </a:solidFill>
              </a:rPr>
              <a:t>Đạo Đức </a:t>
            </a:r>
          </a:p>
          <a:p>
            <a:pPr algn="ctr" eaLnBrk="1" hangingPunct="1"/>
            <a:r>
              <a:rPr lang="en-US" sz="2800" b="1"/>
              <a:t>Bài :</a:t>
            </a:r>
            <a:r>
              <a:rPr lang="en-US" sz="2800" b="1">
                <a:solidFill>
                  <a:srgbClr val="000066"/>
                </a:solidFill>
              </a:rPr>
              <a:t>Tôn trọng thư từ ,tài sản của người khác</a:t>
            </a:r>
            <a:r>
              <a:rPr lang="en-US" sz="2800">
                <a:solidFill>
                  <a:srgbClr val="000066"/>
                </a:solidFill>
              </a:rPr>
              <a:t>  </a:t>
            </a:r>
          </a:p>
        </p:txBody>
      </p:sp>
      <p:pic>
        <p:nvPicPr>
          <p:cNvPr id="2062" name="Chiec gay truong son - Manh h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62745" fill="hold"/>
                                        <p:tgtEl>
                                          <p:spTgt spid="20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2"/>
                </p:tgtEl>
              </p:cMediaNode>
            </p:audio>
          </p:childTnLst>
        </p:cTn>
      </p:par>
    </p:tnLst>
    <p:bldLst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bong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   Thứ tư ngày 11 tháng 3 năm 2009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 </a:t>
            </a:r>
            <a:r>
              <a:rPr lang="en-US" u="sng" smtClean="0"/>
              <a:t>Đạo đức </a:t>
            </a:r>
          </a:p>
          <a:p>
            <a:pPr eaLnBrk="1" hangingPunct="1">
              <a:buFontTx/>
              <a:buNone/>
            </a:pPr>
            <a:r>
              <a:rPr lang="en-US" b="1" u="sng" smtClean="0">
                <a:solidFill>
                  <a:srgbClr val="FFFF00"/>
                </a:solidFill>
              </a:rPr>
              <a:t>Bài cũ :</a:t>
            </a:r>
            <a:r>
              <a:rPr lang="en-US" u="sng" smtClean="0"/>
              <a:t> 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124200" y="2286000"/>
            <a:ext cx="5715000" cy="1600200"/>
          </a:xfrm>
          <a:prstGeom prst="cloudCallout">
            <a:avLst>
              <a:gd name="adj1" fmla="val -73250"/>
              <a:gd name="adj2" fmla="val 1587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/>
              <a:t>Khi gặp đám tang em cần phải làm gì ?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3048000" y="2362200"/>
            <a:ext cx="5715000" cy="1600200"/>
          </a:xfrm>
          <a:prstGeom prst="cloudCallout">
            <a:avLst>
              <a:gd name="adj1" fmla="val -69250"/>
              <a:gd name="adj2" fmla="val 244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000"/>
              <a:t>V</a:t>
            </a:r>
            <a:r>
              <a:rPr lang="en-US" sz="2800"/>
              <a:t>ì sao ta phải tôn trọng đám tang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6" grpId="1" animBg="1"/>
      <p:bldP spid="3077" grpId="0" animBg="1"/>
      <p:bldP spid="307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Pin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  </a:t>
            </a:r>
            <a:r>
              <a:rPr lang="en-US" smtClean="0">
                <a:solidFill>
                  <a:schemeClr val="folHlink"/>
                </a:solidFill>
              </a:rPr>
              <a:t>Thứ tư ngày 11 tháng 3 năm 2009</a:t>
            </a:r>
          </a:p>
          <a:p>
            <a:pPr algn="ctr" eaLnBrk="1" hangingPunct="1">
              <a:buFontTx/>
              <a:buNone/>
            </a:pPr>
            <a:r>
              <a:rPr lang="en-US" u="sng" smtClean="0">
                <a:solidFill>
                  <a:schemeClr val="folHlink"/>
                </a:solidFill>
              </a:rPr>
              <a:t>Đạo đức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/>
              <a:t>  </a:t>
            </a:r>
            <a:r>
              <a:rPr lang="en-US" sz="3600" smtClean="0">
                <a:solidFill>
                  <a:schemeClr val="bg1"/>
                </a:solidFill>
              </a:rPr>
              <a:t>Tôn trọng thư từ ,tài sản của người khác .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1C1C1C"/>
                </a:solidFill>
              </a:rPr>
              <a:t>Bài 1: Xử lí tình huống qua đóng vai</a:t>
            </a:r>
            <a:r>
              <a:rPr lang="en-US" sz="2800" smtClean="0">
                <a:solidFill>
                  <a:srgbClr val="CCCC00"/>
                </a:solidFill>
              </a:rPr>
              <a:t> .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9900FF"/>
                </a:solidFill>
              </a:rPr>
              <a:t>Nam và Minh đang học nhóm ở nhà thì có bác đưa thư ghé qua nhờ chuyển lá thư cho ông Tư vì cả nhà đi vắng .Nam nói với Minh :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9900FF"/>
                </a:solidFill>
              </a:rPr>
              <a:t>- Đây là thư của chú Hà con ông Tư gửi từ nước ngoài về chúng mình bóc ra xem đi.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9900FF"/>
                </a:solidFill>
              </a:rPr>
              <a:t>Nếu là Minh ,em sẽ làm gì khi đó ? Vì sao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7" name="Picture 4" descr="Ảnh-0039"/>
          <p:cNvPicPr>
            <a:picLocks noChangeAspect="1" noChangeArrowheads="1"/>
          </p:cNvPicPr>
          <p:nvPr/>
        </p:nvPicPr>
        <p:blipFill>
          <a:blip r:embed="rId2">
            <a:lum bright="12000" contrast="36000"/>
          </a:blip>
          <a:srcRect l="12500" t="22501" r="15312" b="11250"/>
          <a:stretch>
            <a:fillRect/>
          </a:stretch>
        </p:blipFill>
        <p:spPr bwMode="auto">
          <a:xfrm>
            <a:off x="0" y="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53400" y="5638800"/>
            <a:ext cx="457200" cy="914400"/>
          </a:xfrm>
          <a:prstGeom prst="smileyFace">
            <a:avLst>
              <a:gd name="adj" fmla="val 462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Thứ tư ngày 11 tháng 3 năm 2009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2800" u="sng" smtClean="0"/>
              <a:t>Đạo đức</a:t>
            </a:r>
            <a:r>
              <a:rPr lang="en-US" sz="280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  </a:t>
            </a:r>
            <a:r>
              <a:rPr lang="en-US" smtClean="0">
                <a:solidFill>
                  <a:srgbClr val="FFFF00"/>
                </a:solidFill>
              </a:rPr>
              <a:t>Tôn trọng thư từ ,tài sản của người khác</a:t>
            </a:r>
          </a:p>
          <a:p>
            <a:pPr marL="609600" indent="-609600" eaLnBrk="1" hangingPunct="1">
              <a:buFontTx/>
              <a:buNone/>
            </a:pPr>
            <a:r>
              <a:rPr lang="en-US" u="sng" smtClean="0">
                <a:solidFill>
                  <a:srgbClr val="FF0066"/>
                </a:solidFill>
              </a:rPr>
              <a:t>K</a:t>
            </a:r>
            <a:r>
              <a:rPr lang="en-US" sz="2800" u="sng" smtClean="0">
                <a:solidFill>
                  <a:srgbClr val="FF0066"/>
                </a:solidFill>
              </a:rPr>
              <a:t>ết luận</a:t>
            </a:r>
            <a:r>
              <a:rPr lang="en-US" sz="2800" smtClean="0">
                <a:solidFill>
                  <a:srgbClr val="FF0066"/>
                </a:solidFill>
              </a:rPr>
              <a:t> :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    Minh cần khuyên bạn không được bóc thư của người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 khác. Đó là tôn trọng thư từ ,tài sản của người khác .</a:t>
            </a:r>
          </a:p>
          <a:p>
            <a:pPr marL="609600" indent="-609600" eaLnBrk="1" hangingPunct="1">
              <a:buFontTx/>
              <a:buNone/>
            </a:pPr>
            <a:r>
              <a:rPr lang="en-US" sz="2800" u="sng" smtClean="0">
                <a:solidFill>
                  <a:srgbClr val="FFFF00"/>
                </a:solidFill>
              </a:rPr>
              <a:t>Bài tập 2 :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smtClean="0"/>
              <a:t>Điền những từ  </a:t>
            </a:r>
            <a:r>
              <a:rPr lang="en-US" sz="2800" b="1" i="1" smtClean="0">
                <a:solidFill>
                  <a:srgbClr val="FFFF00"/>
                </a:solidFill>
              </a:rPr>
              <a:t>bí mật,pháp luật ,của riêng</a:t>
            </a:r>
            <a:endParaRPr lang="en-US" sz="2800" smtClean="0">
              <a:solidFill>
                <a:srgbClr val="FFFF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vào chỗ trống trong các câu sau cho thích hợp: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 -Thư từ ,tài sản của người khác là...........     mỗi người 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nên cần được tôn trọng .Xâm phạm chúng là việc làm 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vi phạm .................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-Mọi người cần tôn trọng ......................riêng của trẻ em.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419600" y="6300788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00"/>
                </a:solidFill>
              </a:rPr>
              <a:t>bí mật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562600" y="472440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CC00"/>
                </a:solidFill>
              </a:rPr>
              <a:t>Của riêng</a:t>
            </a:r>
            <a:r>
              <a:rPr lang="en-US"/>
              <a:t>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24000" y="5800725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CC00"/>
                </a:solidFill>
              </a:rPr>
              <a:t>pháp luật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  <p:bldP spid="92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 Thứ tư ngày 11 tháng 3 năm 2009</a:t>
            </a:r>
          </a:p>
          <a:p>
            <a:pPr algn="ctr" eaLnBrk="1" hangingPunct="1">
              <a:buFontTx/>
              <a:buNone/>
            </a:pPr>
            <a:r>
              <a:rPr lang="en-US" u="sng" smtClean="0"/>
              <a:t>Đạo đức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/>
              <a:t>     </a:t>
            </a:r>
            <a:r>
              <a:rPr lang="en-US" sz="3600" smtClean="0">
                <a:solidFill>
                  <a:srgbClr val="FFFF00"/>
                </a:solidFill>
              </a:rPr>
              <a:t>Tôn trọng thư từ ,tài sản của người khác</a:t>
            </a:r>
          </a:p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FFFF00"/>
                </a:solidFill>
              </a:rPr>
              <a:t>b.X</a:t>
            </a:r>
            <a:r>
              <a:rPr lang="en-US" smtClean="0">
                <a:solidFill>
                  <a:srgbClr val="FFFF00"/>
                </a:solidFill>
              </a:rPr>
              <a:t>ếp những cụm từ sau đây vào 2 cột nên làm hoặc không nên làm liên quan đến thư từ ,tài sản của người khác .</a:t>
            </a:r>
          </a:p>
          <a:p>
            <a:pPr eaLnBrk="1" hangingPunct="1">
              <a:buFontTx/>
              <a:buNone/>
            </a:pPr>
            <a:r>
              <a:rPr lang="en-US" smtClean="0"/>
              <a:t>-</a:t>
            </a:r>
            <a:r>
              <a:rPr lang="en-US" smtClean="0">
                <a:solidFill>
                  <a:srgbClr val="FF0066"/>
                </a:solidFill>
              </a:rPr>
              <a:t>Tự ý sử dụng khi chưa được phép</a:t>
            </a:r>
            <a:r>
              <a:rPr lang="en-US" smtClean="0"/>
              <a:t> 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2400" smtClean="0"/>
              <a:t>-</a:t>
            </a:r>
            <a:r>
              <a:rPr lang="en-US" sz="2400" smtClean="0">
                <a:solidFill>
                  <a:srgbClr val="FFFF00"/>
                </a:solidFill>
              </a:rPr>
              <a:t>Giữ gìn ,bảo quản khi người khác cho mượn</a:t>
            </a:r>
            <a:r>
              <a:rPr lang="en-US" sz="2400" smtClean="0"/>
              <a:t> 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-</a:t>
            </a:r>
            <a:r>
              <a:rPr lang="en-US" smtClean="0">
                <a:solidFill>
                  <a:srgbClr val="CC0000"/>
                </a:solidFill>
              </a:rPr>
              <a:t>Hỏi mượn khi cần</a:t>
            </a:r>
            <a:r>
              <a:rPr lang="en-US" smtClean="0"/>
              <a:t>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086600" y="373380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Không nên</a:t>
            </a:r>
            <a:r>
              <a:rPr lang="en-US" sz="2800"/>
              <a:t> 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086600" y="472440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Nên 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7086600" y="617220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Nên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1" grpId="0" animBg="1"/>
      <p:bldP spid="102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       </a:t>
            </a:r>
            <a:r>
              <a:rPr lang="en-US" sz="2800" b="1" smtClean="0"/>
              <a:t>Thứ tư ngày 11 tháng 3 năm 2009</a:t>
            </a:r>
          </a:p>
          <a:p>
            <a:pPr algn="ctr" eaLnBrk="1" hangingPunct="1">
              <a:buFontTx/>
              <a:buNone/>
            </a:pPr>
            <a:r>
              <a:rPr lang="en-US" sz="2800" u="sng" smtClean="0"/>
              <a:t>Đạo đức</a:t>
            </a:r>
            <a:r>
              <a:rPr lang="en-US" sz="2800" smtClean="0"/>
              <a:t>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</a:t>
            </a:r>
            <a:r>
              <a:rPr lang="en-US" smtClean="0">
                <a:solidFill>
                  <a:srgbClr val="FFFF00"/>
                </a:solidFill>
              </a:rPr>
              <a:t>Tôn trọng thư từ ,tài sản của người khác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00"/>
                </a:solidFill>
              </a:rPr>
              <a:t>b.X</a:t>
            </a:r>
            <a:r>
              <a:rPr lang="en-US" sz="2800" smtClean="0">
                <a:solidFill>
                  <a:srgbClr val="FFFF00"/>
                </a:solidFill>
              </a:rPr>
              <a:t>ếp những cụm từ sau đây vào 2 cột nên làm hoặc không nên làm liên quan đến thư từ ,tài sản của người khác .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FFFF00"/>
                </a:solidFill>
              </a:rPr>
              <a:t>-</a:t>
            </a:r>
            <a:r>
              <a:rPr lang="en-US" sz="2800" b="1" smtClean="0">
                <a:solidFill>
                  <a:srgbClr val="FFFF00"/>
                </a:solidFill>
              </a:rPr>
              <a:t>Xem trộm nhật kí .</a:t>
            </a:r>
          </a:p>
          <a:p>
            <a:pPr eaLnBrk="1" hangingPunct="1">
              <a:buFontTx/>
              <a:buNone/>
            </a:pPr>
            <a:endParaRPr lang="en-US" sz="2800" b="1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FF00"/>
                </a:solidFill>
              </a:rPr>
              <a:t>-Nhận thư giùm khi hàng xóm vắng nhà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sz="2800" b="1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b="1" smtClean="0"/>
              <a:t>-Sử dụng trước ,hỏi mượn sau .</a:t>
            </a:r>
          </a:p>
          <a:p>
            <a:pPr eaLnBrk="1" hangingPunct="1">
              <a:buFontTx/>
              <a:buNone/>
            </a:pPr>
            <a:endParaRPr lang="en-US" sz="2800" b="1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FF00"/>
                </a:solidFill>
              </a:rPr>
              <a:t>-Tự ý bóc thư nếu quan tâm</a:t>
            </a:r>
            <a:r>
              <a:rPr lang="en-US" sz="2800" smtClean="0">
                <a:solidFill>
                  <a:srgbClr val="FFFF00"/>
                </a:solidFill>
              </a:rPr>
              <a:t> .</a:t>
            </a:r>
          </a:p>
          <a:p>
            <a:pPr eaLnBrk="1" hangingPunct="1">
              <a:buFontTx/>
              <a:buNone/>
            </a:pPr>
            <a:endParaRPr lang="en-US" sz="280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086600" y="403860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Nên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086600" y="510540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Không nên</a:t>
            </a:r>
            <a:r>
              <a:rPr lang="en-US"/>
              <a:t>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086600" y="617220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Không nên</a:t>
            </a:r>
            <a:r>
              <a:rPr lang="en-US"/>
              <a:t> 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086600" y="289560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Không nên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Thứ tư ngày 11 tháng 3 năm 2009</a:t>
            </a:r>
          </a:p>
          <a:p>
            <a:pPr algn="ctr" eaLnBrk="1" hangingPunct="1">
              <a:buFontTx/>
              <a:buNone/>
            </a:pPr>
            <a:r>
              <a:rPr lang="en-US" u="sng" smtClean="0"/>
              <a:t>Đạo đức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/>
              <a:t>  </a:t>
            </a:r>
            <a:r>
              <a:rPr lang="en-US" sz="3600" smtClean="0">
                <a:solidFill>
                  <a:srgbClr val="FFFF00"/>
                </a:solidFill>
              </a:rPr>
              <a:t>Tôn trọng thư từ ,tài sản của người khác</a:t>
            </a:r>
          </a:p>
          <a:p>
            <a:pPr eaLnBrk="1" hangingPunct="1">
              <a:buFontTx/>
              <a:buNone/>
            </a:pPr>
            <a:r>
              <a:rPr lang="en-US" b="1" u="sng" smtClean="0"/>
              <a:t>Kết kuận :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FFFF00"/>
                </a:solidFill>
              </a:rPr>
              <a:t>Thư từ tài sản của người khác là của riêng mỗi người nên cần được tôn trọng . Xâm phạm chúng là việc làm sai trái ,vi phạm pháp luật .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FFFF00"/>
                </a:solidFill>
              </a:rPr>
              <a:t> Mọi người cần tôn trọng bí mật của trẻ em vì đó là quyền trẻ em được hưởng .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FFFF00"/>
                </a:solidFill>
              </a:rPr>
              <a:t>-Tôn trọng tài sản của người khác là hỏi mượn khi cần ,chỉ sử dụng khi được phép giữ gìn bảo quản khi sử dụng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Thứ tư ngày 11 tháng 3 năm 2009</a:t>
            </a:r>
          </a:p>
          <a:p>
            <a:pPr algn="ctr" eaLnBrk="1" hangingPunct="1">
              <a:buFontTx/>
              <a:buNone/>
            </a:pPr>
            <a:r>
              <a:rPr lang="en-US" u="sng" smtClean="0"/>
              <a:t>Đạo đức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/>
              <a:t>  </a:t>
            </a:r>
            <a:r>
              <a:rPr lang="en-US" sz="3600" smtClean="0">
                <a:solidFill>
                  <a:srgbClr val="FFFF00"/>
                </a:solidFill>
              </a:rPr>
              <a:t>Tôn trọng thư từ ,tài sản của người khác</a:t>
            </a:r>
          </a:p>
          <a:p>
            <a:pPr eaLnBrk="1" hangingPunct="1">
              <a:buFontTx/>
              <a:buNone/>
            </a:pPr>
            <a:r>
              <a:rPr lang="en-US" smtClean="0"/>
              <a:t>*Liên hệ thực tế  :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1267" name="AutoShape 4"/>
          <p:cNvSpPr>
            <a:spLocks noChangeArrowheads="1"/>
          </p:cNvSpPr>
          <p:nvPr/>
        </p:nvSpPr>
        <p:spPr bwMode="auto">
          <a:xfrm>
            <a:off x="381000" y="2895600"/>
            <a:ext cx="84582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Em đã biết tôn trọng thư từ tài sản cuả người khác  chưa</a:t>
            </a:r>
            <a:r>
              <a:rPr lang="en-US" sz="2400"/>
              <a:t> ?</a:t>
            </a:r>
            <a:endParaRPr lang="en-US" sz="2400">
              <a:solidFill>
                <a:srgbClr val="FFFF00"/>
              </a:solidFill>
            </a:endParaRPr>
          </a:p>
          <a:p>
            <a:pPr algn="ctr"/>
            <a:r>
              <a:rPr lang="en-US" sz="2400">
                <a:solidFill>
                  <a:srgbClr val="FFFF00"/>
                </a:solidFill>
              </a:rPr>
              <a:t>Việc đó xảy ra như thế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195</TotalTime>
  <Words>599</Words>
  <Application>Microsoft Office PowerPoint</Application>
  <PresentationFormat>On-screen Show (4:3)</PresentationFormat>
  <Paragraphs>70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Mountain Top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21</cp:revision>
  <dcterms:created xsi:type="dcterms:W3CDTF">2009-03-08T06:24:27Z</dcterms:created>
  <dcterms:modified xsi:type="dcterms:W3CDTF">2016-06-29T09:53:15Z</dcterms:modified>
</cp:coreProperties>
</file>