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84" r:id="rId5"/>
    <p:sldId id="270" r:id="rId6"/>
    <p:sldId id="268" r:id="rId7"/>
    <p:sldId id="281" r:id="rId8"/>
    <p:sldId id="283" r:id="rId9"/>
    <p:sldId id="279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3300"/>
    <a:srgbClr val="9BFB81"/>
    <a:srgbClr val="3333FF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14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A55B4-8013-45EF-A7EC-A7C588A4A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B0374-692E-47A9-9672-99A660160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944F0-3F8B-49F6-B412-4A543CA2F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96669-20C0-4876-8DF8-2EA943B56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F27B7-3276-4504-B2FB-D50BDF7D6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11AD6-12BD-44F3-9B76-C3BD2B3EC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691F5-39CB-4114-8975-1479BF286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25CBE-EBD0-478F-BDA7-01E088506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0E9AF-2FA7-40C7-A8F8-0CD4AEFB7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4EE13-FC10-49D6-A4C5-C914B7CF9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65E9F-8D2F-4B39-90F8-4A4068897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AAFCFF1-2804-44C3-A821-533614DEE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334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FF3300"/>
              </a:solidFill>
            </a:endParaRP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2743200" y="2895600"/>
            <a:ext cx="2514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Lớp 3</a:t>
            </a:r>
          </a:p>
        </p:txBody>
      </p:sp>
      <p:sp>
        <p:nvSpPr>
          <p:cNvPr id="2052" name="WordArt 20"/>
          <p:cNvSpPr>
            <a:spLocks noChangeArrowheads="1" noChangeShapeType="1" noTextEdit="1"/>
          </p:cNvSpPr>
          <p:nvPr/>
        </p:nvSpPr>
        <p:spPr bwMode="auto">
          <a:xfrm>
            <a:off x="1905000" y="1447800"/>
            <a:ext cx="50673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TỰ NHIÊN VÀ XÃ HỘI </a:t>
            </a:r>
          </a:p>
        </p:txBody>
      </p:sp>
      <p:sp>
        <p:nvSpPr>
          <p:cNvPr id="2053" name="Text Box 22"/>
          <p:cNvSpPr txBox="1">
            <a:spLocks noChangeArrowheads="1"/>
          </p:cNvSpPr>
          <p:nvPr/>
        </p:nvSpPr>
        <p:spPr bwMode="auto">
          <a:xfrm>
            <a:off x="9144000" y="1981200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3333FF"/>
                </a:solidFill>
              </a:rPr>
              <a:t>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5" name="Picture 4" descr="01 (211)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1143000" y="1143000"/>
            <a:ext cx="678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kern="10"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I. KIỂM TRA BÀI CŨ</a:t>
            </a:r>
            <a:endParaRPr lang="en-US" sz="3600" b="1" kern="10">
              <a:ln w="12700">
                <a:solidFill>
                  <a:schemeClr val="accent2"/>
                </a:solidFill>
                <a:round/>
                <a:headEnd/>
                <a:tailEnd/>
              </a:ln>
              <a:solidFill>
                <a:srgbClr val="CC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762000" y="2286000"/>
            <a:ext cx="7543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</a:t>
            </a:r>
            <a:r>
              <a:rPr lang="en-US" sz="3600" b="1">
                <a:solidFill>
                  <a:schemeClr val="bg1"/>
                </a:solidFill>
              </a:rPr>
              <a:t>Nêu vai trò của mặt trời đối với con người, động vật, thực vật ? Lấy ví dụ </a:t>
            </a:r>
          </a:p>
        </p:txBody>
      </p:sp>
      <p:sp>
        <p:nvSpPr>
          <p:cNvPr id="3078" name="Rectangle 16"/>
          <p:cNvSpPr>
            <a:spLocks noChangeArrowheads="1"/>
          </p:cNvSpPr>
          <p:nvPr/>
        </p:nvSpPr>
        <p:spPr bwMode="auto">
          <a:xfrm>
            <a:off x="2514600" y="355600"/>
            <a:ext cx="31765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3200" u="sng">
                <a:solidFill>
                  <a:srgbClr val="0000FF"/>
                </a:solidFill>
              </a:rPr>
              <a:t>Tự nhiên xã hội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Flower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661301" flipH="1">
            <a:off x="7391400" y="6153150"/>
            <a:ext cx="211296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6" descr="Flower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114670" flipH="1">
            <a:off x="-395288" y="-457200"/>
            <a:ext cx="2300288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7" descr="Flower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428340" flipH="1">
            <a:off x="8001000" y="152400"/>
            <a:ext cx="198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8" descr="Flower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057306" flipH="1">
            <a:off x="-819943" y="5606256"/>
            <a:ext cx="2036762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Rectangle 9"/>
          <p:cNvSpPr>
            <a:spLocks noGrp="1" noChangeArrowheads="1"/>
          </p:cNvSpPr>
          <p:nvPr>
            <p:ph type="title"/>
          </p:nvPr>
        </p:nvSpPr>
        <p:spPr>
          <a:xfrm>
            <a:off x="1981200" y="1066800"/>
            <a:ext cx="6438900" cy="719138"/>
          </a:xfrm>
          <a:noFill/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FF0000"/>
                </a:solidFill>
              </a:rPr>
              <a:t>Bài 59: Trái Đất - Quả </a:t>
            </a:r>
            <a:r>
              <a:rPr lang="vi-VN" sz="3600" smtClean="0">
                <a:solidFill>
                  <a:srgbClr val="FF0000"/>
                </a:solidFill>
              </a:rPr>
              <a:t>đ</a:t>
            </a:r>
            <a:r>
              <a:rPr lang="en-US" sz="3600" smtClean="0">
                <a:solidFill>
                  <a:srgbClr val="FF0000"/>
                </a:solidFill>
              </a:rPr>
              <a:t>ịa cầu</a:t>
            </a:r>
          </a:p>
        </p:txBody>
      </p:sp>
      <p:pic>
        <p:nvPicPr>
          <p:cNvPr id="9226" name="Picture 10" descr="img1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5650" y="2060575"/>
            <a:ext cx="4254500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304800" y="2743200"/>
            <a:ext cx="3810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3333FF"/>
                </a:solidFill>
              </a:rPr>
              <a:t>Trái đất có hình gì ? </a:t>
            </a:r>
          </a:p>
        </p:txBody>
      </p:sp>
      <p:sp>
        <p:nvSpPr>
          <p:cNvPr id="4105" name="Rectangle 16"/>
          <p:cNvSpPr>
            <a:spLocks noChangeArrowheads="1"/>
          </p:cNvSpPr>
          <p:nvPr/>
        </p:nvSpPr>
        <p:spPr bwMode="auto">
          <a:xfrm>
            <a:off x="2362200" y="0"/>
            <a:ext cx="5334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Tx/>
              <a:buChar char="•"/>
            </a:pPr>
            <a:r>
              <a:rPr lang="en-US" u="sng">
                <a:solidFill>
                  <a:srgbClr val="0000FF"/>
                </a:solidFill>
              </a:rPr>
              <a:t>Tự nhiên xã hội</a:t>
            </a:r>
          </a:p>
          <a:p>
            <a:pPr>
              <a:spcBef>
                <a:spcPct val="50000"/>
              </a:spcBef>
            </a:pPr>
            <a:endParaRPr lang="en-US" sz="3200"/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4572000" y="6248400"/>
            <a:ext cx="411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Ảnh chụp Trái Đất từ tàu vũ trụ</a:t>
            </a:r>
          </a:p>
        </p:txBody>
      </p:sp>
      <p:sp>
        <p:nvSpPr>
          <p:cNvPr id="4107" name="Text Box 19"/>
          <p:cNvSpPr txBox="1">
            <a:spLocks noChangeArrowheads="1"/>
          </p:cNvSpPr>
          <p:nvPr/>
        </p:nvSpPr>
        <p:spPr bwMode="auto">
          <a:xfrm>
            <a:off x="457200" y="3810000"/>
            <a:ext cx="312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381000" y="3886200"/>
            <a:ext cx="3657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*  Trái Đất có hình cầu, h</a:t>
            </a:r>
            <a:r>
              <a:rPr lang="vi-VN" sz="2400" b="1">
                <a:solidFill>
                  <a:srgbClr val="FF0000"/>
                </a:solidFill>
              </a:rPr>
              <a:t>ơ</a:t>
            </a:r>
            <a:r>
              <a:rPr lang="en-US" sz="2400" b="1">
                <a:solidFill>
                  <a:srgbClr val="FF0000"/>
                </a:solidFill>
              </a:rPr>
              <a:t>i dẹt ở hai </a:t>
            </a:r>
            <a:r>
              <a:rPr lang="vi-VN" sz="2400" b="1">
                <a:solidFill>
                  <a:srgbClr val="FF0000"/>
                </a:solidFill>
              </a:rPr>
              <a:t>đ</a:t>
            </a:r>
            <a:r>
              <a:rPr lang="en-US" sz="2400" b="1">
                <a:solidFill>
                  <a:srgbClr val="FF0000"/>
                </a:solidFill>
              </a:rPr>
              <a:t>ầu.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762000" y="2209800"/>
            <a:ext cx="2895600" cy="461963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HOẠT ĐỘNG 1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1" grpId="0"/>
      <p:bldP spid="9233" grpId="0"/>
      <p:bldP spid="9236" grpId="0"/>
      <p:bldP spid="92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81200"/>
            <a:ext cx="7086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3352800" y="2286000"/>
            <a:ext cx="1447800" cy="3968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Cực bắc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5410200" y="2117725"/>
            <a:ext cx="1143000" cy="3968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Trục 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1752600" y="2498725"/>
            <a:ext cx="1905000" cy="4000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Bắc bán cầu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1676400" y="3336925"/>
            <a:ext cx="1600200" cy="3968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Xích </a:t>
            </a:r>
            <a:r>
              <a:rPr lang="vi-VN" sz="2000" b="1">
                <a:solidFill>
                  <a:srgbClr val="0000FF"/>
                </a:solidFill>
              </a:rPr>
              <a:t>đ</a:t>
            </a:r>
            <a:r>
              <a:rPr lang="en-US" sz="2000" b="1">
                <a:solidFill>
                  <a:srgbClr val="0000FF"/>
                </a:solidFill>
              </a:rPr>
              <a:t>ạo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914400" y="4098925"/>
            <a:ext cx="2286000" cy="3968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Nam  bán cầu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1905000" y="5394325"/>
            <a:ext cx="1447800" cy="3968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Cực nam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609600" y="0"/>
            <a:ext cx="7696200" cy="1800225"/>
          </a:xfrm>
          <a:prstGeom prst="rect">
            <a:avLst/>
          </a:prstGeom>
          <a:solidFill>
            <a:srgbClr val="9BFB8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solidFill>
                  <a:srgbClr val="0000FF"/>
                </a:solidFill>
              </a:rPr>
              <a:t>2, CỰC BẮC, CỰC NAM, BẮC BÁN CẦU, NAM BÁN CẦU, XÍCH ĐẠO. </a:t>
            </a:r>
          </a:p>
          <a:p>
            <a:pPr eaLnBrk="0" hangingPunct="0"/>
            <a:endParaRPr lang="en-US" sz="2800" b="1">
              <a:solidFill>
                <a:srgbClr val="0000FF"/>
              </a:solidFill>
            </a:endParaRPr>
          </a:p>
          <a:p>
            <a:pPr eaLnBrk="0" hangingPunct="0"/>
            <a:endParaRPr lang="en-US" sz="28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8" grpId="0"/>
      <p:bldP spid="35849" grpId="0"/>
      <p:bldP spid="35850" grpId="0"/>
      <p:bldP spid="35851" grpId="0"/>
      <p:bldP spid="35852" grpId="0"/>
      <p:bldP spid="35853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7" name="Picture 3" descr="Nen (9)"/>
          <p:cNvPicPr>
            <a:picLocks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16388" name="Picture 4" descr="img1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57200"/>
            <a:ext cx="652463" cy="685800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914400" y="685800"/>
            <a:ext cx="78486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200" b="1">
                <a:solidFill>
                  <a:srgbClr val="CC0000"/>
                </a:solidFill>
              </a:rPr>
              <a:t>Đặt quả địa cầu trên bàn, cho biết trục của nó đứng thẳng hay nghiêng so với mặt bàn ? 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200" b="1">
                <a:solidFill>
                  <a:srgbClr val="CC0000"/>
                </a:solidFill>
              </a:rPr>
              <a:t> Nhận xét  về màu sắc trên bề mặt quả địa cầu .</a:t>
            </a:r>
          </a:p>
        </p:txBody>
      </p:sp>
      <p:pic>
        <p:nvPicPr>
          <p:cNvPr id="16390" name="Picture 6" descr="DSC_0426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276600"/>
            <a:ext cx="2133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Flower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057306" flipH="1">
            <a:off x="-819943" y="5606256"/>
            <a:ext cx="2036762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Flower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057306" flipH="1">
            <a:off x="7241382" y="5352256"/>
            <a:ext cx="2036762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1" name="Picture 4" descr="Nen (9)"/>
          <p:cNvPicPr>
            <a:picLocks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14341" name="Picture 5" descr="img14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533400"/>
            <a:ext cx="792163" cy="91598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2133600" y="1752600"/>
            <a:ext cx="556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09600" y="1752600"/>
            <a:ext cx="784860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600" b="1">
                <a:solidFill>
                  <a:srgbClr val="CC0000"/>
                </a:solidFill>
              </a:rPr>
              <a:t>Kết luận:Trái Đất rất lớn  và có hình cầu .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600" b="1">
                <a:solidFill>
                  <a:srgbClr val="CC0000"/>
                </a:solidFill>
              </a:rPr>
              <a:t>Quả địa cầu là mô hình thu nhỏ của  Trái Đất. Nó giúp ta hình dung được hình dạng, độ nghiêng và bề mặt  Trái Đất . </a:t>
            </a:r>
          </a:p>
        </p:txBody>
      </p:sp>
      <p:pic>
        <p:nvPicPr>
          <p:cNvPr id="7175" name="Picture 8" descr="Flower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057306" flipH="1">
            <a:off x="-819943" y="5606256"/>
            <a:ext cx="2036762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9" descr="Flower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057306" flipH="1">
            <a:off x="7393782" y="5352256"/>
            <a:ext cx="2036762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2362200" y="381000"/>
            <a:ext cx="472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4000" i="1" u="sng">
                <a:solidFill>
                  <a:srgbClr val="0000FF"/>
                </a:solidFill>
              </a:rPr>
              <a:t>Tự nhiên xã hội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2819400" y="1081088"/>
            <a:ext cx="3657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Trái Đất Quả </a:t>
            </a:r>
            <a:r>
              <a:rPr lang="vi-VN" sz="2400" b="1">
                <a:solidFill>
                  <a:srgbClr val="0000FF"/>
                </a:solidFill>
              </a:rPr>
              <a:t>đ</a:t>
            </a:r>
            <a:r>
              <a:rPr lang="en-US" sz="2400" b="1">
                <a:solidFill>
                  <a:srgbClr val="0000FF"/>
                </a:solidFill>
              </a:rPr>
              <a:t>ịa cầu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28600" y="3505200"/>
            <a:ext cx="868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- Trục của quả </a:t>
            </a:r>
            <a:r>
              <a:rPr lang="vi-VN" sz="2400" b="1">
                <a:solidFill>
                  <a:srgbClr val="0000FF"/>
                </a:solidFill>
              </a:rPr>
              <a:t>đ</a:t>
            </a:r>
            <a:r>
              <a:rPr lang="en-US" sz="2400" b="1">
                <a:solidFill>
                  <a:srgbClr val="0000FF"/>
                </a:solidFill>
              </a:rPr>
              <a:t>ịa cầu nghiêng hay thẳng </a:t>
            </a:r>
            <a:r>
              <a:rPr lang="vi-VN" sz="2400" b="1">
                <a:solidFill>
                  <a:srgbClr val="0000FF"/>
                </a:solidFill>
              </a:rPr>
              <a:t>đ</a:t>
            </a:r>
            <a:r>
              <a:rPr lang="en-US" sz="2400" b="1">
                <a:solidFill>
                  <a:srgbClr val="0000FF"/>
                </a:solidFill>
              </a:rPr>
              <a:t>ứng so với mặt bàn.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28600" y="4343400"/>
            <a:ext cx="891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- Em có nhận xét gì về màu sắc trên bề mặt quả </a:t>
            </a:r>
            <a:r>
              <a:rPr lang="vi-VN" sz="2400" b="1">
                <a:solidFill>
                  <a:srgbClr val="0000FF"/>
                </a:solidFill>
              </a:rPr>
              <a:t>đ</a:t>
            </a:r>
            <a:r>
              <a:rPr lang="en-US" sz="2400" b="1">
                <a:solidFill>
                  <a:srgbClr val="0000FF"/>
                </a:solidFill>
              </a:rPr>
              <a:t>ịa cầu.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228600" y="5181600"/>
            <a:ext cx="762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- Em hình dung bề mặt Trái Đất nh</a:t>
            </a:r>
            <a:r>
              <a:rPr lang="vi-VN" sz="2400" b="1">
                <a:solidFill>
                  <a:srgbClr val="0000FF"/>
                </a:solidFill>
              </a:rPr>
              <a:t>ư</a:t>
            </a:r>
            <a:r>
              <a:rPr lang="en-US" sz="2400" b="1">
                <a:solidFill>
                  <a:srgbClr val="0000FF"/>
                </a:solidFill>
              </a:rPr>
              <a:t> thế nào ?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2057400" y="2062163"/>
            <a:ext cx="2895600" cy="461962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HOẠT ĐỘNG 2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1600200" y="2819400"/>
            <a:ext cx="434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THỰC HÀNH THEO NHÓM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228600" y="3505200"/>
            <a:ext cx="868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800000"/>
                </a:solidFill>
              </a:rPr>
              <a:t>- So với mặt bàn,</a:t>
            </a:r>
            <a:r>
              <a:rPr lang="en-US" sz="1600">
                <a:solidFill>
                  <a:srgbClr val="800000"/>
                </a:solidFill>
              </a:rPr>
              <a:t> </a:t>
            </a:r>
            <a:r>
              <a:rPr lang="en-US" sz="2400" b="1">
                <a:solidFill>
                  <a:srgbClr val="800000"/>
                </a:solidFill>
              </a:rPr>
              <a:t>Trục của quả </a:t>
            </a:r>
            <a:r>
              <a:rPr lang="vi-VN" sz="2400" b="1">
                <a:solidFill>
                  <a:srgbClr val="800000"/>
                </a:solidFill>
              </a:rPr>
              <a:t>đ</a:t>
            </a:r>
            <a:r>
              <a:rPr lang="en-US" sz="2400" b="1">
                <a:solidFill>
                  <a:srgbClr val="800000"/>
                </a:solidFill>
              </a:rPr>
              <a:t>ịa cầu nghiêng.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228600" y="3886200"/>
            <a:ext cx="8686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800000"/>
                </a:solidFill>
              </a:rPr>
              <a:t>- Màu sắc trên bề mặt quả </a:t>
            </a:r>
            <a:r>
              <a:rPr lang="vi-VN" sz="2400" b="1">
                <a:solidFill>
                  <a:srgbClr val="800000"/>
                </a:solidFill>
              </a:rPr>
              <a:t>đ</a:t>
            </a:r>
            <a:r>
              <a:rPr lang="en-US" sz="2400" b="1">
                <a:solidFill>
                  <a:srgbClr val="800000"/>
                </a:solidFill>
              </a:rPr>
              <a:t>ịa cầu: Màu xanh l</a:t>
            </a:r>
            <a:r>
              <a:rPr lang="vi-VN" sz="2400" b="1">
                <a:solidFill>
                  <a:srgbClr val="800000"/>
                </a:solidFill>
              </a:rPr>
              <a:t>ơ</a:t>
            </a:r>
            <a:r>
              <a:rPr lang="en-US" sz="2400" b="1">
                <a:solidFill>
                  <a:srgbClr val="800000"/>
                </a:solidFill>
              </a:rPr>
              <a:t>, màu xanh lá cây, màu vàng, da cam.</a:t>
            </a:r>
          </a:p>
          <a:p>
            <a:pPr>
              <a:spcBef>
                <a:spcPct val="50000"/>
              </a:spcBef>
            </a:pPr>
            <a:endParaRPr lang="en-US" sz="2400" b="1">
              <a:solidFill>
                <a:srgbClr val="800000"/>
              </a:solidFill>
            </a:endParaRP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152400" y="4724400"/>
            <a:ext cx="876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800000"/>
                </a:solidFill>
              </a:rPr>
              <a:t>-Em hình dung bề mặt Trái Đất không bằng phẳng.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228600" y="5105400"/>
            <a:ext cx="8763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FF0000"/>
                </a:solidFill>
              </a:rPr>
              <a:t>Kết luận</a:t>
            </a:r>
            <a:r>
              <a:rPr lang="en-US" sz="2400" b="1">
                <a:solidFill>
                  <a:srgbClr val="FF0000"/>
                </a:solidFill>
              </a:rPr>
              <a:t> : Quả </a:t>
            </a:r>
            <a:r>
              <a:rPr lang="vi-VN" sz="2400" b="1">
                <a:solidFill>
                  <a:srgbClr val="FF0000"/>
                </a:solidFill>
              </a:rPr>
              <a:t>đ</a:t>
            </a:r>
            <a:r>
              <a:rPr lang="en-US" sz="2400" b="1">
                <a:solidFill>
                  <a:srgbClr val="FF0000"/>
                </a:solidFill>
              </a:rPr>
              <a:t>ịa cầu là mô hình thu nhỏ của Trái Đất. Nó giúp ta hình dung </a:t>
            </a:r>
            <a:r>
              <a:rPr lang="vi-VN" sz="2400" b="1">
                <a:solidFill>
                  <a:srgbClr val="FF0000"/>
                </a:solidFill>
              </a:rPr>
              <a:t>đư</a:t>
            </a:r>
            <a:r>
              <a:rPr lang="en-US" sz="2400" b="1">
                <a:solidFill>
                  <a:srgbClr val="FF0000"/>
                </a:solidFill>
              </a:rPr>
              <a:t>ợc hình dạng, </a:t>
            </a:r>
            <a:r>
              <a:rPr lang="vi-VN" sz="2400" b="1">
                <a:solidFill>
                  <a:srgbClr val="FF0000"/>
                </a:solidFill>
              </a:rPr>
              <a:t>đ</a:t>
            </a:r>
            <a:r>
              <a:rPr lang="en-US" sz="2400" b="1">
                <a:solidFill>
                  <a:srgbClr val="FF0000"/>
                </a:solidFill>
              </a:rPr>
              <a:t>ộ nghiêng và bề mặt Trái Đất.</a:t>
            </a:r>
          </a:p>
        </p:txBody>
      </p:sp>
      <p:pic>
        <p:nvPicPr>
          <p:cNvPr id="8205" name="Picture 14" descr="BOO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524000"/>
            <a:ext cx="259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33797" grpId="1"/>
      <p:bldP spid="33798" grpId="0"/>
      <p:bldP spid="33798" grpId="1"/>
      <p:bldP spid="33799" grpId="0"/>
      <p:bldP spid="33799" grpId="1"/>
      <p:bldP spid="33800" grpId="0" animBg="1"/>
      <p:bldP spid="33801" grpId="0"/>
      <p:bldP spid="33802" grpId="0"/>
      <p:bldP spid="33803" grpId="0"/>
      <p:bldP spid="33804" grpId="0"/>
      <p:bldP spid="338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2362200" y="381000"/>
            <a:ext cx="472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4200" i="1" u="sng">
                <a:solidFill>
                  <a:srgbClr val="0000FF"/>
                </a:solidFill>
              </a:rPr>
              <a:t>Tự nhiên xã hội</a:t>
            </a: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2819400" y="990600"/>
            <a:ext cx="3657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Trái Đất Quả </a:t>
            </a:r>
            <a:r>
              <a:rPr lang="vi-VN" sz="2800" b="1">
                <a:solidFill>
                  <a:srgbClr val="0000FF"/>
                </a:solidFill>
              </a:rPr>
              <a:t>đ</a:t>
            </a:r>
            <a:r>
              <a:rPr lang="en-US" sz="2800" b="1">
                <a:solidFill>
                  <a:srgbClr val="0000FF"/>
                </a:solidFill>
              </a:rPr>
              <a:t>ịa cầu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0" y="1524000"/>
            <a:ext cx="2362200" cy="461963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HOẠT ĐỘNG 3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2362200" y="1524000"/>
            <a:ext cx="701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TRÒ CH</a:t>
            </a:r>
            <a:r>
              <a:rPr lang="vi-VN" sz="2400" b="1">
                <a:solidFill>
                  <a:srgbClr val="FF0000"/>
                </a:solidFill>
              </a:rPr>
              <a:t>Ơ</a:t>
            </a:r>
            <a:r>
              <a:rPr lang="en-US" sz="2400" b="1">
                <a:solidFill>
                  <a:srgbClr val="FF0000"/>
                </a:solidFill>
              </a:rPr>
              <a:t>I CH</a:t>
            </a:r>
            <a:r>
              <a:rPr lang="vi-VN" sz="2400" b="1">
                <a:solidFill>
                  <a:srgbClr val="FF0000"/>
                </a:solidFill>
              </a:rPr>
              <a:t>Ơ</a:t>
            </a:r>
            <a:r>
              <a:rPr lang="en-US" sz="2400" b="1">
                <a:solidFill>
                  <a:srgbClr val="FF0000"/>
                </a:solidFill>
              </a:rPr>
              <a:t>I GẮN CHỮ VÀO S</a:t>
            </a:r>
            <a:r>
              <a:rPr lang="vi-VN" sz="2400" b="1">
                <a:solidFill>
                  <a:srgbClr val="FF0000"/>
                </a:solidFill>
              </a:rPr>
              <a:t>Ơ</a:t>
            </a:r>
            <a:r>
              <a:rPr lang="en-US" sz="2400" b="1">
                <a:solidFill>
                  <a:srgbClr val="FF0000"/>
                </a:solidFill>
              </a:rPr>
              <a:t> ĐỒ CÂM</a:t>
            </a:r>
          </a:p>
        </p:txBody>
      </p:sp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81200"/>
            <a:ext cx="7086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3352800" y="2286000"/>
            <a:ext cx="1447800" cy="3968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Cực bắc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5410200" y="2117725"/>
            <a:ext cx="1143000" cy="3968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Trục 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1752600" y="2498725"/>
            <a:ext cx="1905000" cy="4000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Bắc bán cầu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1676400" y="3336925"/>
            <a:ext cx="1600200" cy="3968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Xích </a:t>
            </a:r>
            <a:r>
              <a:rPr lang="vi-VN" sz="2000" b="1">
                <a:solidFill>
                  <a:srgbClr val="0000FF"/>
                </a:solidFill>
              </a:rPr>
              <a:t>đ</a:t>
            </a:r>
            <a:r>
              <a:rPr lang="en-US" sz="2000" b="1">
                <a:solidFill>
                  <a:srgbClr val="0000FF"/>
                </a:solidFill>
              </a:rPr>
              <a:t>ạo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914400" y="4098925"/>
            <a:ext cx="2286000" cy="3968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Nam  bán cầu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1905000" y="5394325"/>
            <a:ext cx="1447800" cy="3968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Cực nam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nimBg="1"/>
      <p:bldP spid="35846" grpId="0"/>
      <p:bldP spid="35848" grpId="0"/>
      <p:bldP spid="35849" grpId="0"/>
      <p:bldP spid="35850" grpId="0"/>
      <p:bldP spid="35851" grpId="0"/>
      <p:bldP spid="35852" grpId="0"/>
      <p:bldP spid="358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57200" y="-3048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362200" y="381000"/>
            <a:ext cx="472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4000" i="1" u="sng">
                <a:solidFill>
                  <a:srgbClr val="0000FF"/>
                </a:solidFill>
              </a:rPr>
              <a:t>Tự nhiên xã hội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819400" y="1081088"/>
            <a:ext cx="3657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Trái Đất Quả </a:t>
            </a:r>
            <a:r>
              <a:rPr lang="vi-VN" sz="2400" b="1">
                <a:solidFill>
                  <a:srgbClr val="0000FF"/>
                </a:solidFill>
              </a:rPr>
              <a:t>đ</a:t>
            </a:r>
            <a:r>
              <a:rPr lang="en-US" sz="2400" b="1">
                <a:solidFill>
                  <a:srgbClr val="0000FF"/>
                </a:solidFill>
              </a:rPr>
              <a:t>ịa cầu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04800" y="1752600"/>
            <a:ext cx="2209800" cy="646113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</a:rPr>
              <a:t>Củng cố 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04800" y="3810000"/>
            <a:ext cx="2209800" cy="646113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</a:rPr>
              <a:t>Dặn dò 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457200" y="3124200"/>
            <a:ext cx="815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Quả </a:t>
            </a:r>
            <a:r>
              <a:rPr lang="vi-VN" sz="2800" b="1">
                <a:solidFill>
                  <a:srgbClr val="FF0000"/>
                </a:solidFill>
              </a:rPr>
              <a:t>đ</a:t>
            </a:r>
            <a:r>
              <a:rPr lang="en-US" sz="2800" b="1">
                <a:solidFill>
                  <a:srgbClr val="FF0000"/>
                </a:solidFill>
              </a:rPr>
              <a:t>ịa cầu giúp ta hiểu biết những gì ?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457200" y="2544763"/>
            <a:ext cx="678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Trái Đất có hình dạng nh</a:t>
            </a:r>
            <a:r>
              <a:rPr lang="vi-VN" sz="2800" b="1">
                <a:solidFill>
                  <a:srgbClr val="FF0000"/>
                </a:solidFill>
              </a:rPr>
              <a:t>ư</a:t>
            </a:r>
            <a:r>
              <a:rPr lang="en-US" sz="2800" b="1">
                <a:solidFill>
                  <a:srgbClr val="FF0000"/>
                </a:solidFill>
              </a:rPr>
              <a:t> thế nào ?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52400" y="4648200"/>
            <a:ext cx="8839200" cy="116998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>
                <a:solidFill>
                  <a:srgbClr val="FF0000"/>
                </a:solidFill>
              </a:rPr>
              <a:t>Về học bài, quan sát và tìm hiểu kĩ về Trái Đất.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>
                <a:solidFill>
                  <a:srgbClr val="FF0000"/>
                </a:solidFill>
              </a:rPr>
              <a:t>Chuẩn bị bài :Sự chuyển </a:t>
            </a:r>
            <a:r>
              <a:rPr lang="vi-VN" sz="2800" b="1">
                <a:solidFill>
                  <a:srgbClr val="FF0000"/>
                </a:solidFill>
              </a:rPr>
              <a:t>đ</a:t>
            </a:r>
            <a:r>
              <a:rPr lang="en-US" sz="2800" b="1">
                <a:solidFill>
                  <a:srgbClr val="FF0000"/>
                </a:solidFill>
              </a:rPr>
              <a:t>ộng của Trái Đất. </a:t>
            </a:r>
          </a:p>
        </p:txBody>
      </p:sp>
      <p:pic>
        <p:nvPicPr>
          <p:cNvPr id="10250" name="Picture 10" descr="pencil_rolling_sm_nwm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0"/>
            <a:ext cx="19050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1" descr="Smiley-19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21688" y="6019800"/>
            <a:ext cx="7223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  <p:bldP spid="31750" grpId="0" animBg="1"/>
      <p:bldP spid="31751" grpId="0"/>
      <p:bldP spid="31752" grpId="0"/>
      <p:bldP spid="3175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446</Words>
  <Application>Microsoft Office PowerPoint</Application>
  <PresentationFormat>On-screen Show (4:3)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Default Design</vt:lpstr>
      <vt:lpstr>Slide 1</vt:lpstr>
      <vt:lpstr>Slide 2</vt:lpstr>
      <vt:lpstr>Bài 59: Trái Đất - Quả địa cầu</vt:lpstr>
      <vt:lpstr>Slide 4</vt:lpstr>
      <vt:lpstr>Slide 5</vt:lpstr>
      <vt:lpstr>Slide 6</vt:lpstr>
      <vt:lpstr>Slide 7</vt:lpstr>
      <vt:lpstr>Slide 8</vt:lpstr>
      <vt:lpstr>Slide 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CSTeam</cp:lastModifiedBy>
  <cp:revision>29</cp:revision>
  <dcterms:created xsi:type="dcterms:W3CDTF">2010-03-11T02:09:49Z</dcterms:created>
  <dcterms:modified xsi:type="dcterms:W3CDTF">2016-06-29T10:33:46Z</dcterms:modified>
</cp:coreProperties>
</file>