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6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009900"/>
    <a:srgbClr val="FF33CC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7588-A492-433B-95D2-8093220A3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8A867-0882-4011-A6DA-089B82A75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1A650-63E5-4E06-8CC6-09E542181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BCC37-5076-48D8-A840-02FBE9201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C9734-DDC3-4B86-85A9-D5982ECB6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3231-1214-4FB1-B3CE-A72C142F5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62AC-0695-46EB-888E-E83DA4039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121A-33B5-4674-9571-A6E98EE78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1110E-7C65-4900-8B32-DEB16EBA1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17A42-5074-482E-8AF4-66E764D19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0C851-5C0F-41F9-B207-76D89D8BD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4E529F-3680-43B4-BB70-3AD5DBD33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43000" y="533400"/>
            <a:ext cx="70104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        UNIT 14 : OUR ROOM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                             </a:t>
            </a:r>
            <a:r>
              <a:rPr lang="en-US" sz="2400" b="1">
                <a:solidFill>
                  <a:schemeClr val="accent2"/>
                </a:solidFill>
              </a:rPr>
              <a:t>Lesson 1 _ 1,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09600" y="0"/>
            <a:ext cx="8305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Period 91</a:t>
            </a:r>
            <a:r>
              <a:rPr lang="en-US" sz="2400">
                <a:solidFill>
                  <a:schemeClr val="accent2"/>
                </a:solidFill>
              </a:rPr>
              <a:t>        </a:t>
            </a:r>
            <a:r>
              <a:rPr lang="en-US" sz="3200">
                <a:solidFill>
                  <a:schemeClr val="accent2"/>
                </a:solidFill>
              </a:rPr>
              <a:t>UNIT 14 : OUR ROOM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                                                   </a:t>
            </a:r>
            <a:r>
              <a:rPr lang="en-US" sz="2400" b="1">
                <a:solidFill>
                  <a:schemeClr val="accent2"/>
                </a:solidFill>
              </a:rPr>
              <a:t>Lesson 1 _ 1, 2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3124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Let' play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381000" y="3733800"/>
            <a:ext cx="4419600" cy="1463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Call out some things</a:t>
            </a:r>
          </a:p>
        </p:txBody>
      </p:sp>
      <p:pic>
        <p:nvPicPr>
          <p:cNvPr id="8199" name="Picture 7" descr="Bo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001963"/>
            <a:ext cx="12954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P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9363" y="3124200"/>
            <a:ext cx="1163637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Chai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80313" y="4610100"/>
            <a:ext cx="1182687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tabl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4724400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609600" y="0"/>
            <a:ext cx="8305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Period 91</a:t>
            </a:r>
            <a:r>
              <a:rPr lang="en-US" sz="2400">
                <a:solidFill>
                  <a:schemeClr val="accent2"/>
                </a:solidFill>
              </a:rPr>
              <a:t>        </a:t>
            </a:r>
            <a:r>
              <a:rPr lang="en-US" sz="3200">
                <a:solidFill>
                  <a:schemeClr val="accent2"/>
                </a:solidFill>
              </a:rPr>
              <a:t>UNIT 14 : OUR ROOM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                                                   </a:t>
            </a:r>
            <a:r>
              <a:rPr lang="en-US" sz="2400" b="1">
                <a:solidFill>
                  <a:schemeClr val="accent2"/>
                </a:solidFill>
              </a:rPr>
              <a:t>Lesson 1 _ 1, 2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1. Look, listen and repeat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2590800"/>
            <a:ext cx="4486275" cy="3657600"/>
          </a:xfrm>
          <a:prstGeom prst="rect">
            <a:avLst/>
          </a:prstGeom>
          <a:noFill/>
          <a:ln w="28575">
            <a:solidFill>
              <a:srgbClr val="800080"/>
            </a:solidFill>
            <a:prstDash val="lgDashDotDot"/>
            <a:miter lim="800000"/>
            <a:headEnd/>
            <a:tailEnd/>
          </a:ln>
        </p:spPr>
      </p:pic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2514600" y="5638800"/>
            <a:ext cx="1828800" cy="533400"/>
          </a:xfrm>
          <a:prstGeom prst="wedgeRectCallout">
            <a:avLst>
              <a:gd name="adj1" fmla="val 107815"/>
              <a:gd name="adj2" fmla="val -169347"/>
            </a:avLst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800080"/>
                </a:solidFill>
              </a:rPr>
              <a:t>ball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04800" y="2663825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80"/>
                </a:solidFill>
              </a:rPr>
              <a:t>can’t :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04800" y="3355975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find: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600200" y="2667000"/>
            <a:ext cx="163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không thể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600200" y="3352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tìm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04800" y="4038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ball: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524000" y="4038600"/>
            <a:ext cx="155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quả bóng</a:t>
            </a: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5105400" y="4572000"/>
            <a:ext cx="609600" cy="6096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60" grpId="0"/>
      <p:bldP spid="2062" grpId="0"/>
      <p:bldP spid="2063" grpId="0"/>
      <p:bldP spid="2064" grpId="0"/>
      <p:bldP spid="2065" grpId="0"/>
      <p:bldP spid="2066" grpId="0"/>
      <p:bldP spid="20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0"/>
            <a:ext cx="8305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Period 91</a:t>
            </a:r>
            <a:r>
              <a:rPr lang="en-US" sz="2400">
                <a:solidFill>
                  <a:schemeClr val="accent2"/>
                </a:solidFill>
              </a:rPr>
              <a:t>        </a:t>
            </a:r>
            <a:r>
              <a:rPr lang="en-US" sz="3200">
                <a:solidFill>
                  <a:schemeClr val="accent2"/>
                </a:solidFill>
              </a:rPr>
              <a:t>UNIT 14 : OUR ROOM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                                                   </a:t>
            </a:r>
            <a:r>
              <a:rPr lang="en-US" sz="2400" b="1">
                <a:solidFill>
                  <a:schemeClr val="accent2"/>
                </a:solidFill>
              </a:rPr>
              <a:t>Lesson 1 _ 1, 2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1. Look, listen and repeat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57600" y="4076700"/>
            <a:ext cx="3048000" cy="1714500"/>
            <a:chOff x="2784" y="2988"/>
            <a:chExt cx="2784" cy="1080"/>
          </a:xfrm>
        </p:grpSpPr>
        <p:pic>
          <p:nvPicPr>
            <p:cNvPr id="5127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3312"/>
              <a:ext cx="278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86" y="2988"/>
              <a:ext cx="118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152400" y="3048000"/>
            <a:ext cx="4724400" cy="990600"/>
          </a:xfrm>
          <a:prstGeom prst="wedgeRoundRectCallout">
            <a:avLst>
              <a:gd name="adj1" fmla="val 39282"/>
              <a:gd name="adj2" fmla="val 112338"/>
              <a:gd name="adj3" fmla="val 16667"/>
            </a:avLst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/>
              <a:t>I can’t find my ball,mummy.</a:t>
            </a:r>
          </a:p>
          <a:p>
            <a:r>
              <a:rPr lang="en-US" sz="2400" b="1"/>
              <a:t>Where is it?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486400" y="2514600"/>
            <a:ext cx="3581400" cy="1066800"/>
          </a:xfrm>
          <a:prstGeom prst="wedgeRoundRectCallout">
            <a:avLst>
              <a:gd name="adj1" fmla="val -43394"/>
              <a:gd name="adj2" fmla="val 111755"/>
              <a:gd name="adj3" fmla="val 16667"/>
            </a:avLst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/>
              <a:t>It’s here.         </a:t>
            </a:r>
          </a:p>
          <a:p>
            <a:r>
              <a:rPr lang="en-US" sz="2400" b="1"/>
              <a:t>It’s in your bedroom.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09600" y="15875"/>
            <a:ext cx="8305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Period 91</a:t>
            </a:r>
            <a:r>
              <a:rPr lang="en-US" sz="2400">
                <a:solidFill>
                  <a:schemeClr val="accent2"/>
                </a:solidFill>
              </a:rPr>
              <a:t>        </a:t>
            </a:r>
            <a:r>
              <a:rPr lang="en-US" sz="3200">
                <a:solidFill>
                  <a:schemeClr val="accent2"/>
                </a:solidFill>
              </a:rPr>
              <a:t>UNIT 14 : OUR ROOM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                                                   </a:t>
            </a:r>
            <a:r>
              <a:rPr lang="en-US" sz="2400" b="1">
                <a:solidFill>
                  <a:schemeClr val="accent2"/>
                </a:solidFill>
              </a:rPr>
              <a:t>Lesson 1 _ 1, 2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1. Look, listen and repeat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0"/>
            <a:ext cx="1981200" cy="1695450"/>
          </a:xfrm>
          <a:prstGeom prst="rect">
            <a:avLst/>
          </a:prstGeom>
          <a:noFill/>
          <a:ln w="19050">
            <a:solidFill>
              <a:srgbClr val="800080"/>
            </a:solidFill>
            <a:prstDash val="lgDashDot"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286000"/>
            <a:ext cx="1752600" cy="1685925"/>
          </a:xfrm>
          <a:prstGeom prst="rect">
            <a:avLst/>
          </a:prstGeom>
          <a:noFill/>
          <a:ln w="19050">
            <a:solidFill>
              <a:srgbClr val="800080"/>
            </a:solidFill>
            <a:prstDash val="lgDashDot"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495800"/>
            <a:ext cx="1981200" cy="1676400"/>
          </a:xfrm>
          <a:prstGeom prst="rect">
            <a:avLst/>
          </a:prstGeom>
          <a:noFill/>
          <a:ln w="19050">
            <a:solidFill>
              <a:srgbClr val="800080"/>
            </a:solidFill>
            <a:prstDash val="lgDashDot"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4572000"/>
            <a:ext cx="1828800" cy="1666875"/>
          </a:xfrm>
          <a:prstGeom prst="rect">
            <a:avLst/>
          </a:prstGeom>
          <a:noFill/>
          <a:ln w="19050">
            <a:solidFill>
              <a:srgbClr val="800080"/>
            </a:solidFill>
            <a:prstDash val="lgDashDot"/>
            <a:miter lim="800000"/>
            <a:headEnd/>
            <a:tailEnd/>
          </a:ln>
        </p:spPr>
      </p:pic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3352800" y="2743200"/>
            <a:ext cx="1600200" cy="762000"/>
          </a:xfrm>
          <a:prstGeom prst="wedgeRectCallout">
            <a:avLst>
              <a:gd name="adj1" fmla="val -64681"/>
              <a:gd name="adj2" fmla="val 75625"/>
            </a:avLst>
          </a:prstGeom>
          <a:gradFill rotWithShape="1">
            <a:gsLst>
              <a:gs pos="0">
                <a:srgbClr val="FF33CC"/>
              </a:gs>
              <a:gs pos="50000">
                <a:schemeClr val="bg1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800" b="1">
                <a:latin typeface="Arial"/>
              </a:rPr>
              <a:t>on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3352800" y="4800600"/>
            <a:ext cx="1600200" cy="762000"/>
          </a:xfrm>
          <a:prstGeom prst="wedgeRectCallout">
            <a:avLst>
              <a:gd name="adj1" fmla="val -64681"/>
              <a:gd name="adj2" fmla="val 75625"/>
            </a:avLst>
          </a:prstGeom>
          <a:gradFill rotWithShape="1">
            <a:gsLst>
              <a:gs pos="0">
                <a:srgbClr val="FF33CC"/>
              </a:gs>
              <a:gs pos="50000">
                <a:schemeClr val="bg1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800" b="1">
                <a:latin typeface="Arial"/>
              </a:rPr>
              <a:t>under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7315200" y="2590800"/>
            <a:ext cx="1600200" cy="762000"/>
          </a:xfrm>
          <a:prstGeom prst="wedgeRectCallout">
            <a:avLst>
              <a:gd name="adj1" fmla="val -64681"/>
              <a:gd name="adj2" fmla="val 75625"/>
            </a:avLst>
          </a:prstGeom>
          <a:gradFill rotWithShape="1">
            <a:gsLst>
              <a:gs pos="0">
                <a:srgbClr val="FF33CC"/>
              </a:gs>
              <a:gs pos="50000">
                <a:schemeClr val="bg1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800" b="1">
                <a:latin typeface="Arial"/>
              </a:rPr>
              <a:t>above</a:t>
            </a: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7315200" y="4876800"/>
            <a:ext cx="1600200" cy="762000"/>
          </a:xfrm>
          <a:prstGeom prst="wedgeRectCallout">
            <a:avLst>
              <a:gd name="adj1" fmla="val -60120"/>
              <a:gd name="adj2" fmla="val 85000"/>
            </a:avLst>
          </a:prstGeom>
          <a:gradFill rotWithShape="1">
            <a:gsLst>
              <a:gs pos="0">
                <a:srgbClr val="FF33CC"/>
              </a:gs>
              <a:gs pos="50000">
                <a:schemeClr val="bg1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800" b="1">
                <a:latin typeface="Arial"/>
              </a:rPr>
              <a:t>behind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9" grpId="0" animBg="1"/>
      <p:bldP spid="4109" grpId="1" animBg="1"/>
      <p:bldP spid="4110" grpId="0" animBg="1"/>
      <p:bldP spid="4110" grpId="1" animBg="1"/>
      <p:bldP spid="4111" grpId="0" animBg="1"/>
      <p:bldP spid="4111" grpId="1" animBg="1"/>
      <p:bldP spid="4112" grpId="0" animBg="1"/>
      <p:bldP spid="41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15875"/>
            <a:ext cx="8305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Period 91</a:t>
            </a:r>
            <a:r>
              <a:rPr lang="en-US" sz="2400">
                <a:solidFill>
                  <a:schemeClr val="accent2"/>
                </a:solidFill>
              </a:rPr>
              <a:t>        </a:t>
            </a:r>
            <a:r>
              <a:rPr lang="en-US" sz="3200">
                <a:solidFill>
                  <a:schemeClr val="accent2"/>
                </a:solidFill>
              </a:rPr>
              <a:t>UNIT 14 : OUR ROOM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                                                   </a:t>
            </a:r>
            <a:r>
              <a:rPr lang="en-US" sz="2400" b="1">
                <a:solidFill>
                  <a:schemeClr val="accent2"/>
                </a:solidFill>
              </a:rPr>
              <a:t>Lesson 1 _ 1, 2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1. Look, listen and repeat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028950"/>
            <a:ext cx="3048000" cy="1695450"/>
          </a:xfrm>
          <a:prstGeom prst="rect">
            <a:avLst/>
          </a:prstGeom>
          <a:noFill/>
          <a:ln w="19050">
            <a:solidFill>
              <a:srgbClr val="800080"/>
            </a:solidFill>
            <a:prstDash val="lgDashDot"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038475"/>
            <a:ext cx="2743200" cy="1685925"/>
          </a:xfrm>
          <a:prstGeom prst="rect">
            <a:avLst/>
          </a:prstGeom>
          <a:noFill/>
          <a:ln w="19050">
            <a:solidFill>
              <a:srgbClr val="800080"/>
            </a:solidFill>
            <a:prstDash val="lgDashDot"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4953000"/>
            <a:ext cx="3048000" cy="1676400"/>
          </a:xfrm>
          <a:prstGeom prst="rect">
            <a:avLst/>
          </a:prstGeom>
          <a:noFill/>
          <a:ln w="19050">
            <a:solidFill>
              <a:srgbClr val="800080"/>
            </a:solidFill>
            <a:prstDash val="lgDashDot"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962525"/>
            <a:ext cx="2743200" cy="1666875"/>
          </a:xfrm>
          <a:prstGeom prst="rect">
            <a:avLst/>
          </a:prstGeom>
          <a:noFill/>
          <a:ln w="19050">
            <a:solidFill>
              <a:srgbClr val="800080"/>
            </a:solidFill>
            <a:prstDash val="lgDashDot"/>
            <a:miter lim="800000"/>
            <a:headEnd/>
            <a:tailEnd/>
          </a:ln>
        </p:spPr>
      </p:pic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57200" y="2133600"/>
            <a:ext cx="3200400" cy="609600"/>
          </a:xfrm>
          <a:prstGeom prst="wedgeRoundRectCallout">
            <a:avLst>
              <a:gd name="adj1" fmla="val 76440"/>
              <a:gd name="adj2" fmla="val 51042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800080"/>
                </a:solidFill>
              </a:rPr>
              <a:t>Where is it?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572000" y="2133600"/>
            <a:ext cx="4191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800080"/>
                </a:solidFill>
              </a:rPr>
              <a:t>It’s _________________.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3581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on the desk/ table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57200" y="4114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above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57200" y="4648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under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7200" y="5181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</a:rPr>
              <a:t>behind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2948E-6 L 0.5875 -0.1997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7" grpId="0" animBg="1"/>
      <p:bldP spid="7178" grpId="0"/>
      <p:bldP spid="7178" grpId="1"/>
      <p:bldP spid="7179" grpId="0"/>
      <p:bldP spid="7180" grpId="0"/>
      <p:bldP spid="718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5</cp:revision>
  <dcterms:created xsi:type="dcterms:W3CDTF">2012-04-10T04:03:35Z</dcterms:created>
  <dcterms:modified xsi:type="dcterms:W3CDTF">2016-06-29T09:55:51Z</dcterms:modified>
</cp:coreProperties>
</file>