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53" r:id="rId4"/>
    <p:sldId id="286" r:id="rId5"/>
    <p:sldId id="283" r:id="rId6"/>
    <p:sldId id="285" r:id="rId7"/>
    <p:sldId id="259" r:id="rId8"/>
    <p:sldId id="340" r:id="rId9"/>
    <p:sldId id="296" r:id="rId10"/>
    <p:sldId id="339" r:id="rId11"/>
    <p:sldId id="287" r:id="rId12"/>
    <p:sldId id="324" r:id="rId13"/>
    <p:sldId id="347" r:id="rId14"/>
    <p:sldId id="354" r:id="rId15"/>
    <p:sldId id="289" r:id="rId16"/>
    <p:sldId id="351" r:id="rId17"/>
    <p:sldId id="327" r:id="rId18"/>
    <p:sldId id="328" r:id="rId19"/>
    <p:sldId id="295" r:id="rId20"/>
  </p:sldIdLst>
  <p:sldSz cx="9144000" cy="5143500" type="screen16x9"/>
  <p:notesSz cx="6858000" cy="9144000"/>
  <p:embeddedFontLst>
    <p:embeddedFont>
      <p:font typeface="Concert One" charset="0"/>
      <p:regular r:id="rId22"/>
    </p:embeddedFont>
    <p:embeddedFont>
      <p:font typeface=".VnTime" pitchFamily="34" charset="0"/>
      <p:regular r:id="rId23"/>
      <p:bold r:id="rId24"/>
      <p:italic r:id="rId25"/>
      <p:boldItalic r:id="rId26"/>
    </p:embeddedFont>
    <p:embeddedFont>
      <p:font typeface="Roboto Mono Regular" charset="0"/>
      <p:regular r:id="rId27"/>
    </p:embeddedFont>
    <p:embeddedFont>
      <p:font typeface="Anonymous Pro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2E0B0"/>
    <a:srgbClr val="F8D8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498"/>
      </p:cViewPr>
      <p:guideLst>
        <p:guide orient="horz" pos="1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 panose="02060609030202000504"/>
              <a:buNone/>
              <a:defRPr sz="1600" b="0">
                <a:solidFill>
                  <a:schemeClr val="dk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/>
          <a:srcRect l="19" r="9"/>
          <a:stretch>
            <a:fillRect/>
          </a:stretch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 panose="00000009000000000000"/>
              <a:buChar char="●"/>
              <a:defRPr sz="1800"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○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■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●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○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■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●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○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 panose="00000009000000000000"/>
              <a:buChar char="■"/>
              <a:defRPr>
                <a:solidFill>
                  <a:schemeClr val="accent2"/>
                </a:solidFill>
                <a:latin typeface="Roboto Mono Regular" panose="00000009000000000000"/>
                <a:ea typeface="Roboto Mono Regular" panose="00000009000000000000"/>
                <a:cs typeface="Roboto Mono Regular" panose="00000009000000000000"/>
                <a:sym typeface="Roboto Mono Regular" panose="00000009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828800" y="1184275"/>
            <a:ext cx="6079800" cy="14975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1143000" y="2681605"/>
            <a:ext cx="2372024" cy="265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7086600" y="2876550"/>
            <a:ext cx="2346873" cy="262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43815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/>
              <a:t>Muốn hiểu và sử dụng bản đồ cần thực hiện theo những bước nào?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135255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- Đọc tên bản đồ để biết bản đồ đó thể hiện nội dung gì.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211455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-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vi-VN" sz="2400" b="1" smtClean="0">
                <a:solidFill>
                  <a:srgbClr val="FF0000"/>
                </a:solidFill>
              </a:rPr>
              <a:t>Xem bảng chú giải để biết kí hiệu đối tượng lịch sử hoặc địa lí.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302895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-Tìm đối tượng lịch sử hoặc địa lí trên bản đồ dựa vào kí hiệu.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743200" y="142875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4;p32"/>
          <p:cNvSpPr txBox="1">
            <a:spLocks noGrp="1"/>
          </p:cNvSpPr>
          <p:nvPr>
            <p:ph type="title"/>
          </p:nvPr>
        </p:nvSpPr>
        <p:spPr>
          <a:xfrm>
            <a:off x="2286000" y="2419350"/>
            <a:ext cx="47244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quan sát bản đồ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81000" y="438150"/>
            <a:ext cx="41910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mtClean="0"/>
              <a:t> </a:t>
            </a: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</a:t>
            </a:r>
            <a:endParaRPr lang="en-US" sz="2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 hướng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(B), Nam (N), Đông (Đ), Tây (T) 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lược đồ</a:t>
            </a: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Hoàn thiện bảng sau</a:t>
            </a:r>
            <a:endParaRPr lang="en-US" sz="2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85" t="7619" r="9615" b="23810"/>
          <a:stretch>
            <a:fillRect/>
          </a:stretch>
        </p:blipFill>
        <p:spPr bwMode="auto">
          <a:xfrm>
            <a:off x="4953000" y="590551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553200" y="285750"/>
            <a:ext cx="853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Bắc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203835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Đông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4248150"/>
            <a:ext cx="886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Nam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962150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Tây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29" y="203835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2615292"/>
            <a:ext cx="1752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Quân ta mai phục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762000" y="3286578"/>
            <a:ext cx="1752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Địch tháo chạy</a:t>
            </a:r>
            <a:endParaRPr lang="en-US" b="1"/>
          </a:p>
        </p:txBody>
      </p:sp>
      <p:sp>
        <p:nvSpPr>
          <p:cNvPr id="13" name="Right Arrow 12"/>
          <p:cNvSpPr/>
          <p:nvPr/>
        </p:nvSpPr>
        <p:spPr>
          <a:xfrm>
            <a:off x="2971800" y="3028950"/>
            <a:ext cx="990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195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81000" y="438150"/>
            <a:ext cx="4191000" cy="4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mtClean="0"/>
              <a:t> </a:t>
            </a: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 đồ</a:t>
            </a:r>
            <a:endParaRPr lang="en-US" sz="20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nước láng giềng của Việt Nam?</a:t>
            </a: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Các nước láng giềng của Việt Nam : Trung Quốc, Lào, Cam – pu – chia</a:t>
            </a:r>
          </a:p>
          <a:p>
            <a:pPr marL="0" lvl="0" indent="0" algn="just">
              <a:buNone/>
            </a:pP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Chỉ vị trí của biển Đông, vị trí của hai quần đảo Trường Sa và Hoàng Sa.</a:t>
            </a:r>
          </a:p>
          <a:p>
            <a:pPr marL="0" lvl="0" indent="0" algn="just">
              <a:buNone/>
            </a:pP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Vùng biển nước ta là một phần của biển Đông; 2 quần đảo Hoàng Sa và Trường Sa là 2 quần đảo thuộc chủ quyền của Việt Nam.</a:t>
            </a: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195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81000" y="438150"/>
            <a:ext cx="4191000" cy="4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mtClean="0"/>
              <a:t> 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 đồ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Kể tên một số đảo của Việt Nam?</a:t>
            </a:r>
            <a:endParaRPr lang="en-US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Font typeface="Symbol"/>
              <a:buChar char="Þ"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Quốc, Côn Đảo, Cát Bà</a:t>
            </a:r>
          </a:p>
          <a:p>
            <a:pPr marL="0" lvl="0" indent="0" algn="just"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Chỉ và kể tên một số sông chính</a:t>
            </a:r>
          </a:p>
          <a:p>
            <a:pPr marL="0" lvl="0" indent="0" algn="just">
              <a:buNone/>
            </a:pP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Sông Hồng, sông Thái Bình, sông Tiền, sông Hậu…</a:t>
            </a:r>
            <a:endParaRPr lang="en-US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22021" y="361950"/>
            <a:ext cx="2919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  <a:endParaRPr lang="en-US" sz="4000" b="1" cap="none" spc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7427284" y="3257550"/>
            <a:ext cx="2006189" cy="2243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800" y="112395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0000CC"/>
                </a:solidFill>
              </a:rPr>
              <a:t>Muốn hiểu và sử dụng bản đồ cần thực hiện theo những bước nào?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43000" y="2020194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- Đọc tên bản đồ để biết bản đồ đó thể hiện nội dung gì.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66800" y="2782194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-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vi-VN" sz="2400" b="1" smtClean="0">
                <a:solidFill>
                  <a:srgbClr val="FF0000"/>
                </a:solidFill>
              </a:rPr>
              <a:t>Xem bảng chú giải để biết kí hiệu đối tượng lịch sử hoặc địa lí.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66800" y="3696594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-Tìm đối tượng lịch sử hoặc địa lí trên bản đồ dựa vào kí hiệu.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36195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 NỐI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3950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3000" y="2190750"/>
            <a:ext cx="70104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thành phố nơi em ở. Thành phố đó tiếp giáp với các tỉnh nào?</a:t>
            </a:r>
            <a:endParaRPr kumimoji="0" lang="nl-NL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457200" y="3105150"/>
            <a:ext cx="1981200" cy="221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3950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1800" y="51435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SAU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2419350"/>
            <a:ext cx="7010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LANG</a:t>
            </a:r>
            <a:endParaRPr kumimoji="0" lang="nl-NL" sz="3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76345" y="57150"/>
            <a:ext cx="1832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 vở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6800" y="1249680"/>
            <a:ext cx="732917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 sử</a:t>
            </a:r>
            <a:endParaRPr lang="en-US" altLang="en-US" sz="24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quen với bản </a:t>
            </a:r>
            <a:r>
              <a:rPr kumimoji="0" lang="en-US" alt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 (tiếp)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baseline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bản đồ:</a:t>
            </a:r>
            <a:endParaRPr kumimoji="0" lang="vi-VN" altLang="en-US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868680"/>
            <a:ext cx="740473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vi-VN" alt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vi-VN" alt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vi-VN" alt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năm 2021</a:t>
            </a:r>
            <a:endParaRPr kumimoji="0" lang="nl-NL" sz="32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257175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- Đọc tên bản đồ để biết bản đồ đó thể hiện nội dung gì.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6800" y="295275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-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vi-VN" sz="2000" b="1" smtClean="0">
                <a:solidFill>
                  <a:srgbClr val="FF0000"/>
                </a:solidFill>
              </a:rPr>
              <a:t>Xem bảng chú giải để biết kí hiệu đối tượng lịch sử hoặc địa lí.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6800" y="3696594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-Tìm đối tượng lịch sử hoặc địa lí trên bản đồ dựa vào kí hiệu.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19150"/>
            <a:ext cx="679455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1371600" y="1809750"/>
            <a:ext cx="6553200" cy="29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3950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4600" y="51435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666750"/>
            <a:ext cx="69342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8700" y="2340610"/>
            <a:ext cx="7148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yếu tố của bản đồ: Tên bản đồ, phương hướng, tỉ lệ bản đồ, kí hiệu bản đồ…</a:t>
            </a:r>
            <a:endParaRPr lang="vi-VN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1100" y="1867535"/>
            <a:ext cx="69342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yếu tố của bản đồ?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4900" y="116078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hình vẽ thu nhỏ một khu vực hay toàn bộ bề mặt Trái Đất theo một tỉ lệ nhất định.</a:t>
            </a:r>
            <a:endParaRPr lang="vi-VN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3350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00" y="1276350"/>
            <a:ext cx="693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 ba ngày 14 tháng 9 năm 2021</a:t>
            </a:r>
            <a:endParaRPr lang="en-US" sz="28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1905000" y="3257550"/>
            <a:ext cx="5410200" cy="163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1885950"/>
            <a:ext cx="693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Lịch sử</a:t>
            </a:r>
            <a:endParaRPr lang="en-US" sz="28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419350"/>
            <a:ext cx="693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với bản đồ (tiếp theo)</a:t>
            </a:r>
            <a:endParaRPr lang="en-US" sz="28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143000" y="742950"/>
            <a:ext cx="7162800" cy="9906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143000" y="1903095"/>
            <a:ext cx="7086600" cy="91723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/>
          <p:cNvSpPr/>
          <p:nvPr/>
        </p:nvSpPr>
        <p:spPr>
          <a:xfrm>
            <a:off x="1066800" y="3105150"/>
            <a:ext cx="7086600" cy="13716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8983" y="0"/>
            <a:ext cx="1503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altLang="en-US" sz="36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YCCĐ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47800" y="895350"/>
            <a:ext cx="64770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thực hiện được: </a:t>
            </a:r>
            <a:r>
              <a:rPr kumimoji="0" lang="nl-NL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nl-NL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 được các bước</a:t>
            </a:r>
            <a:r>
              <a:rPr kumimoji="0" lang="nl-NL" sz="18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bản đồ, biết </a:t>
            </a: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định 4 hướng chính (Bắc, Nam, Đông, Tây) trên bản đồ</a:t>
            </a:r>
            <a:endParaRPr kumimoji="0" lang="es-ES" sz="1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47800" y="1962150"/>
            <a:ext cx="6553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1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vận dụng được: Cách</a:t>
            </a:r>
            <a:r>
              <a:rPr kumimoji="0" lang="nl-NL" sz="18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một số đối tượng địa lí dựa vào bảng chú giải của bản đồ.</a:t>
            </a:r>
            <a:endParaRPr kumimoji="0" lang="nl-NL" sz="1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19200" y="3181350"/>
            <a:ext cx="69342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7495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Năng lực: tự học và tự chủ, hợp tác, giải quyết vấn đề, quan sát</a:t>
            </a:r>
            <a:endParaRPr kumimoji="0" lang="en-US" sz="9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7495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chất: </a:t>
            </a: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quê hương, đất nước, tự hào truyền thống dân tộc</a:t>
            </a:r>
            <a:endParaRPr kumimoji="0" lang="en-US" sz="9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7495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Giáo dục quốc phòng và an ninh: Giới thiệu bản đồ hành chính VN và khẳng định: 2 quần đảo Trường Sa và Hoàng Sa là của Việt Nam.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1066800" y="1809750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3950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4600" y="514350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743200" y="158115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4;p32"/>
          <p:cNvSpPr txBox="1">
            <a:spLocks noGrp="1"/>
          </p:cNvSpPr>
          <p:nvPr>
            <p:ph type="title"/>
          </p:nvPr>
        </p:nvSpPr>
        <p:spPr>
          <a:xfrm>
            <a:off x="2286000" y="2419350"/>
            <a:ext cx="47244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 dụng bản đồ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0" y="2800350"/>
            <a:ext cx="2346873" cy="262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0955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66FF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bản đồ cho ta biết điều gì?</a:t>
            </a:r>
            <a:endParaRPr lang="vi-VN" sz="2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742950"/>
            <a:ext cx="7159501" cy="3230166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48000" y="4095750"/>
            <a:ext cx="3505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Bản đồ thế giới</a:t>
            </a:r>
            <a:endParaRPr lang="vi-VN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7"/>
          <a:stretch>
            <a:fillRect/>
          </a:stretch>
        </p:blipFill>
        <p:spPr bwMode="auto">
          <a:xfrm>
            <a:off x="762000" y="2842632"/>
            <a:ext cx="2057400" cy="2300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876" y="0"/>
            <a:ext cx="5108124" cy="46042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29200" y="4620280"/>
            <a:ext cx="3619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Việt Nam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742950"/>
            <a:ext cx="289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66FF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Dựa vào phần chú giải ở bản đồ bên và đọc các kí hiệu của một số đối tượng địa lí</a:t>
            </a:r>
          </a:p>
          <a:p>
            <a:pPr algn="just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Chỉ đường biên giới đất liền của Việt Nam với các nước láng giêng</a:t>
            </a:r>
            <a:endParaRPr lang="vi-VN" sz="2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62B74F"/>
      </a:lt1>
      <a:dk2>
        <a:srgbClr val="595959"/>
      </a:dk2>
      <a:lt2>
        <a:srgbClr val="E2DD86"/>
      </a:lt2>
      <a:accent1>
        <a:srgbClr val="62B74F"/>
      </a:accent1>
      <a:accent2>
        <a:srgbClr val="B4418E"/>
      </a:accent2>
      <a:accent3>
        <a:srgbClr val="62B74F"/>
      </a:accent3>
      <a:accent4>
        <a:srgbClr val="F37AE3"/>
      </a:accent4>
      <a:accent5>
        <a:srgbClr val="BBB465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705</Words>
  <Application>WPS Presentation</Application>
  <PresentationFormat>On-screen Show (16:9)</PresentationFormat>
  <Paragraphs>69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Concert One</vt:lpstr>
      <vt:lpstr>.VnTime</vt:lpstr>
      <vt:lpstr>Roboto Mono Regular</vt:lpstr>
      <vt:lpstr>Symbol</vt:lpstr>
      <vt:lpstr>Coming Soon</vt:lpstr>
      <vt:lpstr>Anonymous Pro</vt:lpstr>
      <vt:lpstr>Notebook Lesson by Slidesgo</vt:lpstr>
      <vt:lpstr>LỊCH SỬ</vt:lpstr>
      <vt:lpstr>Slide 2</vt:lpstr>
      <vt:lpstr>Slide 3</vt:lpstr>
      <vt:lpstr>Slide 4</vt:lpstr>
      <vt:lpstr>Slide 5</vt:lpstr>
      <vt:lpstr>Slide 6</vt:lpstr>
      <vt:lpstr>HOẠT ĐỘNG 1</vt:lpstr>
      <vt:lpstr>Slide 8</vt:lpstr>
      <vt:lpstr>Slide 9</vt:lpstr>
      <vt:lpstr>Slide 10</vt:lpstr>
      <vt:lpstr>HOẠT ĐỘNG 2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cam le</dc:creator>
  <cp:lastModifiedBy>cam le</cp:lastModifiedBy>
  <cp:revision>117</cp:revision>
  <dcterms:created xsi:type="dcterms:W3CDTF">2021-09-04T09:14:00Z</dcterms:created>
  <dcterms:modified xsi:type="dcterms:W3CDTF">2021-09-12T16:30:47Z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FF3DEB9D2A4D4685986CEAD8258C2688</vt:lpwstr>
  </property>
  <property fmtid="{D5CDD505-2E9C-101B-9397-08002B2CF9AE}" pid="3" name="KSOProductBuildVer">
    <vt:lpwstr>1033-11.2.0.10265</vt:lpwstr>
  </property>
</Properties>
</file>