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6" r:id="rId3"/>
    <p:sldId id="257" r:id="rId4"/>
    <p:sldId id="258" r:id="rId5"/>
    <p:sldId id="288" r:id="rId6"/>
    <p:sldId id="299" r:id="rId7"/>
    <p:sldId id="260" r:id="rId8"/>
    <p:sldId id="271" r:id="rId9"/>
    <p:sldId id="289" r:id="rId10"/>
    <p:sldId id="290" r:id="rId11"/>
    <p:sldId id="291" r:id="rId12"/>
    <p:sldId id="292" r:id="rId13"/>
    <p:sldId id="293" r:id="rId14"/>
    <p:sldId id="266" r:id="rId15"/>
    <p:sldId id="294" r:id="rId16"/>
    <p:sldId id="269" r:id="rId17"/>
    <p:sldId id="276" r:id="rId18"/>
    <p:sldId id="296" r:id="rId19"/>
    <p:sldId id="295" r:id="rId20"/>
    <p:sldId id="304" r:id="rId21"/>
    <p:sldId id="301" r:id="rId22"/>
    <p:sldId id="302" r:id="rId23"/>
    <p:sldId id="303" r:id="rId24"/>
    <p:sldId id="30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CC"/>
    <a:srgbClr val="006699"/>
    <a:srgbClr val="00FFFF"/>
    <a:srgbClr val="66FF33"/>
    <a:srgbClr val="006600"/>
    <a:srgbClr val="00CC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AF8D0-E896-4776-B35B-0AC5B6B81557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21551-0726-48D0-B0E5-F6546FFD5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9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C</a:t>
            </a:r>
            <a:endParaRPr lang="vi-VN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596A5C0-39A7-4733-93F1-F3F3182E13B3}" type="slidenum">
              <a:rPr lang="vi-VN">
                <a:solidFill>
                  <a:srgbClr val="000000"/>
                </a:solidFill>
              </a:rPr>
              <a:pPr/>
              <a:t>5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3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2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3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8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CE5C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895117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428050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666589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9051284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415600" y="824767"/>
            <a:ext cx="113608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521933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39073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6292667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8678100" y="49101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62927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177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3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2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6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2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2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2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6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4D8C6-45F4-4426-949C-6319B886BC4D}" type="datetimeFigureOut">
              <a:rPr lang="en-US" smtClean="0"/>
              <a:pPr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1A12F-325C-49F0-9B51-5FFBB9DA2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3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9844" y="1681873"/>
            <a:ext cx="112643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ngày 18 tháng 9 năm 2021</a:t>
            </a:r>
          </a:p>
          <a:p>
            <a:pPr algn="ctr"/>
            <a:r>
              <a:rPr lang="en-US" sz="3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  <a:p>
            <a:pPr algn="ctr"/>
            <a:r>
              <a:rPr lang="en-US" sz="36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 cổ nước mình</a:t>
            </a:r>
          </a:p>
          <a:p>
            <a:r>
              <a:rPr lang="en-US" sz="3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dung: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1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3" y="0"/>
            <a:ext cx="12192000" cy="73152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5427" y="1440268"/>
            <a:ext cx="6019800" cy="54177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25227" y="1423246"/>
            <a:ext cx="60198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Cho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04349" y="1791222"/>
            <a:ext cx="0" cy="50667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17160" y="1347317"/>
            <a:ext cx="39453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Flowchart: Connector 10">
            <a:extLst/>
          </p:cNvPr>
          <p:cNvSpPr/>
          <p:nvPr/>
        </p:nvSpPr>
        <p:spPr bwMode="auto">
          <a:xfrm>
            <a:off x="625279" y="2067951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1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2" name="Flowchart: Connector 11">
            <a:extLst/>
          </p:cNvPr>
          <p:cNvSpPr/>
          <p:nvPr/>
        </p:nvSpPr>
        <p:spPr bwMode="auto">
          <a:xfrm>
            <a:off x="473684" y="4380882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2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3" name="Flowchart: Connector 12">
            <a:extLst/>
          </p:cNvPr>
          <p:cNvSpPr/>
          <p:nvPr/>
        </p:nvSpPr>
        <p:spPr bwMode="auto">
          <a:xfrm>
            <a:off x="554939" y="5933689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3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4" name="Flowchart: Connector 13">
            <a:extLst/>
          </p:cNvPr>
          <p:cNvSpPr/>
          <p:nvPr/>
        </p:nvSpPr>
        <p:spPr bwMode="auto">
          <a:xfrm>
            <a:off x="6596064" y="2461846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4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5" name="Flowchart: Connector 14">
            <a:extLst/>
          </p:cNvPr>
          <p:cNvSpPr/>
          <p:nvPr/>
        </p:nvSpPr>
        <p:spPr bwMode="auto">
          <a:xfrm>
            <a:off x="6521619" y="4774777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5</a:t>
            </a:r>
            <a:endParaRPr lang="vi-VN" sz="4000" dirty="0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210272" y="2461846"/>
            <a:ext cx="182881" cy="3938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856806" y="2855741"/>
            <a:ext cx="182881" cy="3938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756875" y="3263705"/>
            <a:ext cx="182881" cy="3938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8259914" y="2475102"/>
            <a:ext cx="1576509" cy="788603"/>
            <a:chOff x="8176732" y="2476383"/>
            <a:chExt cx="1576509" cy="788603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8873546" y="2476383"/>
              <a:ext cx="182881" cy="3938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176732" y="2871091"/>
              <a:ext cx="182881" cy="3938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9570360" y="2871090"/>
              <a:ext cx="182881" cy="3938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/>
          <p:cNvSpPr txBox="1">
            <a:spLocks/>
          </p:cNvSpPr>
          <p:nvPr/>
        </p:nvSpPr>
        <p:spPr>
          <a:xfrm>
            <a:off x="3115327" y="665084"/>
            <a:ext cx="8858116" cy="559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Con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u="sng" dirty="0">
              <a:solidFill>
                <a:srgbClr val="00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535075" y="654358"/>
            <a:ext cx="6622114" cy="559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800" b="1" u="sng" dirty="0">
              <a:solidFill>
                <a:srgbClr val="FF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333884" y="494525"/>
            <a:ext cx="8858116" cy="559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u="sng" dirty="0">
              <a:solidFill>
                <a:srgbClr val="00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3125930" y="531201"/>
            <a:ext cx="8858116" cy="559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2800" b="1" u="sng" dirty="0">
              <a:solidFill>
                <a:srgbClr val="FF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0539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33" grpId="0"/>
      <p:bldP spid="33" grpId="1"/>
      <p:bldP spid="34" grpId="0"/>
      <p:bldP spid="34" grpId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5427" y="1440268"/>
            <a:ext cx="6019800" cy="54177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25227" y="1423246"/>
            <a:ext cx="60198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Cho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04349" y="1791222"/>
            <a:ext cx="0" cy="50667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87004" y="1017492"/>
            <a:ext cx="39453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Flowchart: Connector 10">
            <a:extLst/>
          </p:cNvPr>
          <p:cNvSpPr/>
          <p:nvPr/>
        </p:nvSpPr>
        <p:spPr bwMode="auto">
          <a:xfrm>
            <a:off x="625279" y="2067951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1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2" name="Flowchart: Connector 11">
            <a:extLst/>
          </p:cNvPr>
          <p:cNvSpPr/>
          <p:nvPr/>
        </p:nvSpPr>
        <p:spPr bwMode="auto">
          <a:xfrm>
            <a:off x="473684" y="4380882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2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3" name="Flowchart: Connector 12">
            <a:extLst/>
          </p:cNvPr>
          <p:cNvSpPr/>
          <p:nvPr/>
        </p:nvSpPr>
        <p:spPr bwMode="auto">
          <a:xfrm>
            <a:off x="554939" y="5933689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3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4" name="Flowchart: Connector 13">
            <a:extLst/>
          </p:cNvPr>
          <p:cNvSpPr/>
          <p:nvPr/>
        </p:nvSpPr>
        <p:spPr bwMode="auto">
          <a:xfrm>
            <a:off x="6596064" y="2461846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4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5" name="Flowchart: Connector 14">
            <a:extLst/>
          </p:cNvPr>
          <p:cNvSpPr/>
          <p:nvPr/>
        </p:nvSpPr>
        <p:spPr bwMode="auto">
          <a:xfrm>
            <a:off x="6521619" y="4774777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5</a:t>
            </a:r>
            <a:endParaRPr lang="vi-VN" sz="4000" dirty="0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210272" y="2461846"/>
            <a:ext cx="182881" cy="3938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856806" y="2855741"/>
            <a:ext cx="182881" cy="3938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756875" y="3263705"/>
            <a:ext cx="182881" cy="3938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8259692" y="2513917"/>
            <a:ext cx="1493549" cy="751068"/>
            <a:chOff x="8259692" y="2513917"/>
            <a:chExt cx="1493549" cy="751068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8919266" y="2513917"/>
              <a:ext cx="182881" cy="3938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259692" y="2839384"/>
              <a:ext cx="182881" cy="3938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9570360" y="2871090"/>
              <a:ext cx="182881" cy="3938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45627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13452" y="1711403"/>
            <a:ext cx="596509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37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5152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93836" y="181610"/>
            <a:ext cx="8394558" cy="882150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826035" y="2224306"/>
            <a:ext cx="5917474" cy="33274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loud Callout 7"/>
          <p:cNvSpPr/>
          <p:nvPr/>
        </p:nvSpPr>
        <p:spPr>
          <a:xfrm flipH="1">
            <a:off x="1636675" y="1982869"/>
            <a:ext cx="3740869" cy="2154356"/>
          </a:xfrm>
          <a:prstGeom prst="cloudCallout">
            <a:avLst>
              <a:gd name="adj1" fmla="val 70430"/>
              <a:gd name="adj2" fmla="val 2332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74" y="3867034"/>
            <a:ext cx="2148654" cy="2718072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1758303" y="4362346"/>
            <a:ext cx="4067732" cy="1496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849685" y="4745080"/>
            <a:ext cx="2561925" cy="635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826387" y="4612332"/>
            <a:ext cx="3110582" cy="996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11967" y="4721656"/>
            <a:ext cx="43656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20182" y="5730975"/>
            <a:ext cx="106070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D031805-B904-4627-AFE4-D0D8EFDC70E1}"/>
              </a:ext>
            </a:extLst>
          </p:cNvPr>
          <p:cNvSpPr txBox="1">
            <a:spLocks/>
          </p:cNvSpPr>
          <p:nvPr/>
        </p:nvSpPr>
        <p:spPr>
          <a:xfrm>
            <a:off x="1911842" y="4666994"/>
            <a:ext cx="3965799" cy="559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87A1B35-1D35-4301-81D2-30895DD2A7B3}"/>
              </a:ext>
            </a:extLst>
          </p:cNvPr>
          <p:cNvSpPr txBox="1">
            <a:spLocks/>
          </p:cNvSpPr>
          <p:nvPr/>
        </p:nvSpPr>
        <p:spPr>
          <a:xfrm>
            <a:off x="1636675" y="3943800"/>
            <a:ext cx="4582637" cy="2078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28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/>
      <p:bldP spid="9" grpId="1"/>
      <p:bldP spid="10" grpId="0"/>
      <p:bldP spid="10" grpId="1"/>
      <p:bldP spid="13" grpId="0"/>
      <p:bldP spid="13" grpId="1"/>
      <p:bldP spid="14" grpId="0"/>
      <p:bldP spid="14" grpId="1"/>
      <p:bldP spid="15" grpId="0"/>
      <p:bldP spid="12" grpId="0"/>
      <p:bldP spid="12" grpId="1"/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1726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7118" y="276356"/>
            <a:ext cx="8937885" cy="712545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8200" y="1585981"/>
            <a:ext cx="3002280" cy="2001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301" y="3727938"/>
            <a:ext cx="2807179" cy="2395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59" y="146809"/>
            <a:ext cx="1199282" cy="766004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017162" y="333247"/>
            <a:ext cx="9720776" cy="78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vi-V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840480" y="2087142"/>
            <a:ext cx="763875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Clr>
                <a:schemeClr val="bg2"/>
              </a:buClr>
              <a:buSzPct val="75000"/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Clr>
                <a:schemeClr val="bg2"/>
              </a:buClr>
              <a:buSzPct val="75000"/>
              <a:buFontTx/>
              <a:buNone/>
            </a:pP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2"/>
              </a:buClr>
              <a:buSzPct val="75000"/>
              <a:buFontTx/>
              <a:buChar char="-"/>
            </a:pP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02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39817" y="300770"/>
            <a:ext cx="9411286" cy="144655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thêm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truyện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lòng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hậu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Nam ta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02" y="2456565"/>
            <a:ext cx="1790700" cy="2552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121" y="2532765"/>
            <a:ext cx="1905000" cy="2400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394" y="2532765"/>
            <a:ext cx="2209306" cy="22648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5719" y="2532765"/>
            <a:ext cx="2525384" cy="21334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53" y="162940"/>
            <a:ext cx="1556849" cy="192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68" y="-10380"/>
            <a:ext cx="12192000" cy="685799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89649" y="365125"/>
            <a:ext cx="9383152" cy="216706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2127208" y="2288700"/>
            <a:ext cx="8507968" cy="1712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nói truyện cổ là lời cha ông răn dạy con cháu đời sau sống cần nhân hậu, độ lượng, công bằng, thông minh, chăm chỉ.</a:t>
            </a:r>
          </a:p>
          <a:p>
            <a:pPr marL="0" indent="0">
              <a:buNone/>
            </a:pPr>
            <a:endParaRPr lang="vi-V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262912" y="2449126"/>
            <a:ext cx="864296" cy="776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4" y="524191"/>
            <a:ext cx="1678758" cy="1501557"/>
          </a:xfrm>
          <a:prstGeom prst="rect">
            <a:avLst/>
          </a:prstGeom>
        </p:spPr>
      </p:pic>
      <p:pic>
        <p:nvPicPr>
          <p:cNvPr id="3074" name="Picture 2" descr="Truyện cổ tích Việt Nam hay nhất - Sự tích Việt Nam - Pag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69" y="414430"/>
            <a:ext cx="1722213" cy="161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28468" y="3621110"/>
            <a:ext cx="474081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7769" y="4234503"/>
            <a:ext cx="114370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4935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85" y="1163323"/>
            <a:ext cx="11233229" cy="33726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</a:p>
          <a:p>
            <a:pPr marL="0" indent="0">
              <a:buNone/>
            </a:pPr>
            <a:r>
              <a:rPr lang="vi-VN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ngợi truyện cổ nước ta vừa nhân hậu, thông minh vừa chứa đựng kinh nghiệm quý báu của cha ông.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31084" y="258496"/>
            <a:ext cx="50315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9385" y="4536000"/>
            <a:ext cx="1077476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alt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vi-VN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181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98666" y="1711403"/>
            <a:ext cx="97946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DIỄN CẢM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66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ubtitle 2"/>
          <p:cNvSpPr txBox="1">
            <a:spLocks/>
          </p:cNvSpPr>
          <p:nvPr/>
        </p:nvSpPr>
        <p:spPr bwMode="auto">
          <a:xfrm>
            <a:off x="1903568" y="1310033"/>
            <a:ext cx="8703571" cy="92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vi-VN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5" y="34875"/>
            <a:ext cx="24694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ọc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diễn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cảm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653048" y="71527"/>
            <a:ext cx="7804597" cy="678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alt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alt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alt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Ở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/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alt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alt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421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895850" y="2291060"/>
            <a:ext cx="3762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KHỞI</a:t>
            </a:r>
            <a:r>
              <a:rPr kumimoji="0" lang="en-US" sz="4800" b="1" i="0" u="none" strike="noStrike" kern="1200" cap="none" spc="0" normalizeH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ĐỘNG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072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ubtitle 2"/>
          <p:cNvSpPr txBox="1">
            <a:spLocks/>
          </p:cNvSpPr>
          <p:nvPr/>
        </p:nvSpPr>
        <p:spPr bwMode="auto">
          <a:xfrm>
            <a:off x="1903568" y="1310033"/>
            <a:ext cx="8703571" cy="92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vi-VN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5" y="34875"/>
            <a:ext cx="246948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ọc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diễn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cảm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653048" y="71527"/>
            <a:ext cx="7804597" cy="678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alt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alt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alt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Ở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/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alt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altLang="vi-VN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alt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7290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gtbrd01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3107"/>
            <a:ext cx="120513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Subtitle 2"/>
          <p:cNvSpPr txBox="1">
            <a:spLocks/>
          </p:cNvSpPr>
          <p:nvPr/>
        </p:nvSpPr>
        <p:spPr bwMode="auto">
          <a:xfrm>
            <a:off x="2921000" y="2286000"/>
            <a:ext cx="6756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vi-VN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8729" y="2508777"/>
            <a:ext cx="6655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HỌC THUỘC LÒNG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5961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5427" y="1440268"/>
            <a:ext cx="6019800" cy="54177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25227" y="1423246"/>
            <a:ext cx="60198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Cho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 algn="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04349" y="1791222"/>
            <a:ext cx="0" cy="50667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87004" y="1017492"/>
            <a:ext cx="39453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Flowchart: Connector 10">
            <a:extLst/>
          </p:cNvPr>
          <p:cNvSpPr/>
          <p:nvPr/>
        </p:nvSpPr>
        <p:spPr bwMode="auto">
          <a:xfrm>
            <a:off x="625279" y="2067951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1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2" name="Flowchart: Connector 11">
            <a:extLst/>
          </p:cNvPr>
          <p:cNvSpPr/>
          <p:nvPr/>
        </p:nvSpPr>
        <p:spPr bwMode="auto">
          <a:xfrm>
            <a:off x="473684" y="4380882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2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3" name="Flowchart: Connector 12">
            <a:extLst/>
          </p:cNvPr>
          <p:cNvSpPr/>
          <p:nvPr/>
        </p:nvSpPr>
        <p:spPr bwMode="auto">
          <a:xfrm>
            <a:off x="554939" y="5933689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3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4" name="Flowchart: Connector 13">
            <a:extLst/>
          </p:cNvPr>
          <p:cNvSpPr/>
          <p:nvPr/>
        </p:nvSpPr>
        <p:spPr bwMode="auto">
          <a:xfrm>
            <a:off x="6596064" y="2461846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4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5" name="Flowchart: Connector 14">
            <a:extLst/>
          </p:cNvPr>
          <p:cNvSpPr/>
          <p:nvPr/>
        </p:nvSpPr>
        <p:spPr bwMode="auto">
          <a:xfrm>
            <a:off x="6521619" y="4774777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5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15327" y="89197"/>
            <a:ext cx="6655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HỌC THUỘC LÒNG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28579913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5427" y="1440268"/>
            <a:ext cx="6019800" cy="54177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Ở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Con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25227" y="1423246"/>
            <a:ext cx="60198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Cho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</a:t>
            </a:r>
          </a:p>
          <a:p>
            <a:pPr marL="0" indent="0" algn="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04349" y="1791222"/>
            <a:ext cx="0" cy="50667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87004" y="1017492"/>
            <a:ext cx="39453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Flowchart: Connector 10">
            <a:extLst/>
          </p:cNvPr>
          <p:cNvSpPr/>
          <p:nvPr/>
        </p:nvSpPr>
        <p:spPr bwMode="auto">
          <a:xfrm>
            <a:off x="625279" y="2067951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1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2" name="Flowchart: Connector 11">
            <a:extLst/>
          </p:cNvPr>
          <p:cNvSpPr/>
          <p:nvPr/>
        </p:nvSpPr>
        <p:spPr bwMode="auto">
          <a:xfrm>
            <a:off x="473684" y="4380882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2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3" name="Flowchart: Connector 12">
            <a:extLst/>
          </p:cNvPr>
          <p:cNvSpPr/>
          <p:nvPr/>
        </p:nvSpPr>
        <p:spPr bwMode="auto">
          <a:xfrm>
            <a:off x="420563" y="5891490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3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4" name="Flowchart: Connector 13">
            <a:extLst/>
          </p:cNvPr>
          <p:cNvSpPr/>
          <p:nvPr/>
        </p:nvSpPr>
        <p:spPr bwMode="auto">
          <a:xfrm>
            <a:off x="6596064" y="2461846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4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5" name="Flowchart: Connector 14">
            <a:extLst/>
          </p:cNvPr>
          <p:cNvSpPr/>
          <p:nvPr/>
        </p:nvSpPr>
        <p:spPr bwMode="auto">
          <a:xfrm>
            <a:off x="6521619" y="4774777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5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15327" y="89197"/>
            <a:ext cx="6655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HỌC THUỘC LÒNG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0362383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19" y="816089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1599104" y="2463377"/>
            <a:ext cx="3762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VẬN</a:t>
            </a:r>
            <a:r>
              <a:rPr kumimoji="0" lang="en-US" sz="4800" b="1" i="0" u="none" strike="noStrike" kern="1200" cap="none" spc="0" normalizeH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DỤNG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95314" y="1933684"/>
            <a:ext cx="5390359" cy="220221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4000" b="1" dirty="0">
                <a:solidFill>
                  <a:srgbClr val="C00000"/>
                </a:solidFill>
              </a:rPr>
              <a:t>Con </a:t>
            </a:r>
            <a:r>
              <a:rPr lang="en-US" sz="4000" b="1" dirty="0" err="1">
                <a:solidFill>
                  <a:srgbClr val="C00000"/>
                </a:solidFill>
              </a:rPr>
              <a:t>sẽ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vận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dụng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được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điều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gì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vào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cuộc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sống</a:t>
            </a:r>
            <a:r>
              <a:rPr lang="en-US" sz="4000" b="1" dirty="0">
                <a:solidFill>
                  <a:srgbClr val="C00000"/>
                </a:solidFill>
              </a:rPr>
              <a:t> qua </a:t>
            </a:r>
            <a:r>
              <a:rPr lang="en-US" sz="4000" b="1" dirty="0" err="1">
                <a:solidFill>
                  <a:srgbClr val="C00000"/>
                </a:solidFill>
              </a:rPr>
              <a:t>bài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học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hôm</a:t>
            </a:r>
            <a:r>
              <a:rPr lang="en-US" sz="4000" b="1" dirty="0">
                <a:solidFill>
                  <a:srgbClr val="C00000"/>
                </a:solidFill>
              </a:rPr>
              <a:t> nay.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94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8619" y="463640"/>
            <a:ext cx="10485696" cy="15376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8619" y="3253589"/>
            <a:ext cx="2857500" cy="256222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653697" y="2117222"/>
            <a:ext cx="5359575" cy="2533390"/>
          </a:xfrm>
          <a:prstGeom prst="cloudCallout">
            <a:avLst>
              <a:gd name="adj1" fmla="val -51440"/>
              <a:gd name="adj2" fmla="val 56965"/>
            </a:avLst>
          </a:prstGeom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Con hoc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043396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1" y="281353"/>
            <a:ext cx="4712677" cy="4937761"/>
          </a:xfrm>
          <a:prstGeom prst="rect">
            <a:avLst/>
          </a:prstGeom>
        </p:spPr>
      </p:pic>
      <p:sp>
        <p:nvSpPr>
          <p:cNvPr id="3" name="Content Placeholder 6"/>
          <p:cNvSpPr txBox="1">
            <a:spLocks/>
          </p:cNvSpPr>
          <p:nvPr/>
        </p:nvSpPr>
        <p:spPr>
          <a:xfrm>
            <a:off x="1086273" y="5390872"/>
            <a:ext cx="9931792" cy="53774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20638" y="1191357"/>
            <a:ext cx="6736286" cy="3629248"/>
            <a:chOff x="5120638" y="1191357"/>
            <a:chExt cx="6736286" cy="36292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1245" y="1191357"/>
              <a:ext cx="1905000" cy="24003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30982" y="1191357"/>
              <a:ext cx="1714500" cy="24003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94799" y="1191357"/>
              <a:ext cx="1762125" cy="24003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120638" y="3897275"/>
              <a:ext cx="65292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cổ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Content Placeholder 6"/>
          <p:cNvSpPr txBox="1">
            <a:spLocks/>
          </p:cNvSpPr>
          <p:nvPr/>
        </p:nvSpPr>
        <p:spPr>
          <a:xfrm>
            <a:off x="1086273" y="5961139"/>
            <a:ext cx="8459209" cy="53774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73728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allAtOnce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1485901"/>
            <a:ext cx="3276601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Connector 5">
            <a:extLst/>
          </p:cNvPr>
          <p:cNvSpPr/>
          <p:nvPr/>
        </p:nvSpPr>
        <p:spPr>
          <a:xfrm>
            <a:off x="1030286" y="2432051"/>
            <a:ext cx="2729223" cy="2009775"/>
          </a:xfrm>
          <a:prstGeom prst="flowChartConnector">
            <a:avLst/>
          </a:prstGeom>
          <a:solidFill>
            <a:srgbClr val="2C1E73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vi-VN" sz="3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" name="Flowchart: Connector 7">
            <a:extLst/>
          </p:cNvPr>
          <p:cNvSpPr/>
          <p:nvPr/>
        </p:nvSpPr>
        <p:spPr>
          <a:xfrm>
            <a:off x="3498851" y="2286000"/>
            <a:ext cx="201613" cy="247650"/>
          </a:xfrm>
          <a:prstGeom prst="flowChartConnector">
            <a:avLst/>
          </a:prstGeom>
          <a:solidFill>
            <a:srgbClr val="FF37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12" name="Freeform: Shape 11">
            <a:extLst/>
          </p:cNvPr>
          <p:cNvSpPr/>
          <p:nvPr/>
        </p:nvSpPr>
        <p:spPr>
          <a:xfrm>
            <a:off x="3662364" y="1257300"/>
            <a:ext cx="644525" cy="1066800"/>
          </a:xfrm>
          <a:custGeom>
            <a:avLst/>
            <a:gdLst>
              <a:gd name="connsiteX0" fmla="*/ 0 w 2743200"/>
              <a:gd name="connsiteY0" fmla="*/ 857250 h 857250"/>
              <a:gd name="connsiteX1" fmla="*/ 895350 w 2743200"/>
              <a:gd name="connsiteY1" fmla="*/ 0 h 857250"/>
              <a:gd name="connsiteX2" fmla="*/ 2209800 w 2743200"/>
              <a:gd name="connsiteY2" fmla="*/ 0 h 857250"/>
              <a:gd name="connsiteX3" fmla="*/ 2743200 w 2743200"/>
              <a:gd name="connsiteY3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857250">
                <a:moveTo>
                  <a:pt x="0" y="857250"/>
                </a:moveTo>
                <a:lnTo>
                  <a:pt x="895350" y="0"/>
                </a:lnTo>
                <a:lnTo>
                  <a:pt x="2209800" y="0"/>
                </a:lnTo>
                <a:lnTo>
                  <a:pt x="27432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445000" y="877817"/>
            <a:ext cx="6618287" cy="1081159"/>
            <a:chOff x="5862048" y="676275"/>
            <a:chExt cx="6539502" cy="1695450"/>
          </a:xfrm>
        </p:grpSpPr>
        <p:sp>
          <p:nvSpPr>
            <p:cNvPr id="14" name="Rectangle: Rounded Corners 13">
              <a:extLst/>
            </p:cNvPr>
            <p:cNvSpPr/>
            <p:nvPr/>
          </p:nvSpPr>
          <p:spPr>
            <a:xfrm>
              <a:off x="5862048" y="676275"/>
              <a:ext cx="6539502" cy="169545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E36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15" name="Flowchart: Connector 14">
              <a:extLst/>
            </p:cNvPr>
            <p:cNvSpPr/>
            <p:nvPr/>
          </p:nvSpPr>
          <p:spPr>
            <a:xfrm>
              <a:off x="6091064" y="952524"/>
              <a:ext cx="746655" cy="997447"/>
            </a:xfrm>
            <a:prstGeom prst="flowChartConnector">
              <a:avLst/>
            </a:prstGeom>
            <a:solidFill>
              <a:srgbClr val="FE3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dirty="0">
                  <a:solidFill>
                    <a:prstClr val="white"/>
                  </a:solidFill>
                </a:rPr>
                <a:t>1</a:t>
              </a:r>
              <a:endParaRPr lang="vi-VN" sz="4000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Flowchart: Connector 17">
            <a:extLst/>
          </p:cNvPr>
          <p:cNvSpPr/>
          <p:nvPr/>
        </p:nvSpPr>
        <p:spPr>
          <a:xfrm>
            <a:off x="3776664" y="3084513"/>
            <a:ext cx="200025" cy="247650"/>
          </a:xfrm>
          <a:prstGeom prst="flowChartConnector">
            <a:avLst/>
          </a:prstGeom>
          <a:solidFill>
            <a:srgbClr val="FF9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cxnSp>
        <p:nvCxnSpPr>
          <p:cNvPr id="21" name="Straight Connector 20">
            <a:extLst/>
          </p:cNvPr>
          <p:cNvCxnSpPr>
            <a:cxnSpLocks/>
          </p:cNvCxnSpPr>
          <p:nvPr/>
        </p:nvCxnSpPr>
        <p:spPr>
          <a:xfrm>
            <a:off x="3976689" y="3227388"/>
            <a:ext cx="7461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722813" y="2806137"/>
            <a:ext cx="6202362" cy="1137249"/>
            <a:chOff x="6007667" y="688785"/>
            <a:chExt cx="6539502" cy="1025613"/>
          </a:xfrm>
        </p:grpSpPr>
        <p:sp>
          <p:nvSpPr>
            <p:cNvPr id="23" name="Rectangle: Rounded Corners 22">
              <a:extLst/>
            </p:cNvPr>
            <p:cNvSpPr/>
            <p:nvPr/>
          </p:nvSpPr>
          <p:spPr>
            <a:xfrm>
              <a:off x="6007667" y="688785"/>
              <a:ext cx="6539502" cy="1025613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F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dirty="0">
                <a:solidFill>
                  <a:prstClr val="white"/>
                </a:solidFill>
              </a:endParaRPr>
            </a:p>
          </p:txBody>
        </p:sp>
        <p:sp>
          <p:nvSpPr>
            <p:cNvPr id="24" name="Flowchart: Connector 23">
              <a:extLst/>
            </p:cNvPr>
            <p:cNvSpPr/>
            <p:nvPr/>
          </p:nvSpPr>
          <p:spPr>
            <a:xfrm>
              <a:off x="6167002" y="823528"/>
              <a:ext cx="796725" cy="679291"/>
            </a:xfrm>
            <a:prstGeom prst="flowChartConnector">
              <a:avLst/>
            </a:prstGeom>
            <a:solidFill>
              <a:srgbClr val="FF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dirty="0">
                  <a:solidFill>
                    <a:prstClr val="white"/>
                  </a:solidFill>
                </a:rPr>
                <a:t>2</a:t>
              </a:r>
              <a:endParaRPr lang="vi-VN" sz="4000" dirty="0">
                <a:solidFill>
                  <a:prstClr val="white"/>
                </a:solidFill>
              </a:endParaRPr>
            </a:p>
          </p:txBody>
        </p:sp>
      </p:grpSp>
      <p:sp>
        <p:nvSpPr>
          <p:cNvPr id="25" name="Flowchart: Connector 24">
            <a:extLst/>
          </p:cNvPr>
          <p:cNvSpPr/>
          <p:nvPr/>
        </p:nvSpPr>
        <p:spPr>
          <a:xfrm>
            <a:off x="3506788" y="4276725"/>
            <a:ext cx="201612" cy="247650"/>
          </a:xfrm>
          <a:prstGeom prst="flowChartConnector">
            <a:avLst/>
          </a:prstGeom>
          <a:solidFill>
            <a:srgbClr val="01B5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28" name="Freeform: Shape 27">
            <a:extLst/>
          </p:cNvPr>
          <p:cNvSpPr/>
          <p:nvPr/>
        </p:nvSpPr>
        <p:spPr>
          <a:xfrm>
            <a:off x="3681413" y="4495800"/>
            <a:ext cx="1041400" cy="933450"/>
          </a:xfrm>
          <a:custGeom>
            <a:avLst/>
            <a:gdLst>
              <a:gd name="connsiteX0" fmla="*/ 0 w 2381250"/>
              <a:gd name="connsiteY0" fmla="*/ 0 h 933450"/>
              <a:gd name="connsiteX1" fmla="*/ 781050 w 2381250"/>
              <a:gd name="connsiteY1" fmla="*/ 933450 h 933450"/>
              <a:gd name="connsiteX2" fmla="*/ 2381250 w 2381250"/>
              <a:gd name="connsiteY2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1250" h="933450">
                <a:moveTo>
                  <a:pt x="0" y="0"/>
                </a:moveTo>
                <a:lnTo>
                  <a:pt x="781050" y="933450"/>
                </a:lnTo>
                <a:lnTo>
                  <a:pt x="2381250" y="93345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722813" y="4739085"/>
            <a:ext cx="6202362" cy="1242578"/>
            <a:chOff x="5862048" y="867065"/>
            <a:chExt cx="6539502" cy="1504660"/>
          </a:xfrm>
        </p:grpSpPr>
        <p:sp>
          <p:nvSpPr>
            <p:cNvPr id="30" name="Rectangle: Rounded Corners 29">
              <a:extLst/>
            </p:cNvPr>
            <p:cNvSpPr/>
            <p:nvPr/>
          </p:nvSpPr>
          <p:spPr>
            <a:xfrm>
              <a:off x="5862048" y="867065"/>
              <a:ext cx="6539502" cy="150466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01B5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dirty="0">
                <a:solidFill>
                  <a:prstClr val="white"/>
                </a:solidFill>
              </a:endParaRPr>
            </a:p>
          </p:txBody>
        </p:sp>
        <p:sp>
          <p:nvSpPr>
            <p:cNvPr id="31" name="Flowchart: Connector 30">
              <a:extLst/>
            </p:cNvPr>
            <p:cNvSpPr/>
            <p:nvPr/>
          </p:nvSpPr>
          <p:spPr>
            <a:xfrm>
              <a:off x="6007667" y="1110182"/>
              <a:ext cx="796725" cy="827637"/>
            </a:xfrm>
            <a:prstGeom prst="flowChartConnector">
              <a:avLst/>
            </a:prstGeom>
            <a:solidFill>
              <a:srgbClr val="01B5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dirty="0">
                  <a:solidFill>
                    <a:prstClr val="white"/>
                  </a:solidFill>
                </a:rPr>
                <a:t>3</a:t>
              </a:r>
              <a:endParaRPr lang="vi-VN" sz="40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664200" y="1156103"/>
            <a:ext cx="393390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Rèn đọc đúng, đọc diễn cảm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46738" y="3116719"/>
            <a:ext cx="51863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nl-NL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 các từ khó và nội dung bài tập đọc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16575" y="4873666"/>
            <a:ext cx="479666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Học sinh biết sống nhân hậu, biết yêu thương giúp đỡ nhau trong cuộc sống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10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8" grpId="0" animBg="1"/>
      <p:bldP spid="25" grpId="0" animBg="1"/>
      <p:bldP spid="3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175807" y="2010153"/>
            <a:ext cx="51484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800" b="1" i="0" u="none" strike="noStrike" kern="1200" cap="none" spc="0" normalizeH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THÀNH KIẾN THỨC MỚI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638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5427" y="1440268"/>
            <a:ext cx="6019800" cy="54177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25227" y="1423246"/>
            <a:ext cx="60198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Cho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04349" y="1791222"/>
            <a:ext cx="0" cy="50667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991016" y="271279"/>
            <a:ext cx="39453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Flowchart: Connector 10">
            <a:extLst/>
          </p:cNvPr>
          <p:cNvSpPr/>
          <p:nvPr/>
        </p:nvSpPr>
        <p:spPr bwMode="auto">
          <a:xfrm>
            <a:off x="625279" y="2067951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1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2" name="Flowchart: Connector 11">
            <a:extLst/>
          </p:cNvPr>
          <p:cNvSpPr/>
          <p:nvPr/>
        </p:nvSpPr>
        <p:spPr bwMode="auto">
          <a:xfrm>
            <a:off x="473684" y="4380882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2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3" name="Flowchart: Connector 12">
            <a:extLst/>
          </p:cNvPr>
          <p:cNvSpPr/>
          <p:nvPr/>
        </p:nvSpPr>
        <p:spPr bwMode="auto">
          <a:xfrm>
            <a:off x="554939" y="5933689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3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4" name="Flowchart: Connector 13">
            <a:extLst/>
          </p:cNvPr>
          <p:cNvSpPr/>
          <p:nvPr/>
        </p:nvSpPr>
        <p:spPr bwMode="auto">
          <a:xfrm>
            <a:off x="6596064" y="2461846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4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5" name="Flowchart: Connector 14">
            <a:extLst/>
          </p:cNvPr>
          <p:cNvSpPr/>
          <p:nvPr/>
        </p:nvSpPr>
        <p:spPr bwMode="auto">
          <a:xfrm>
            <a:off x="6521619" y="4774777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5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634600" y="1000754"/>
            <a:ext cx="4132915" cy="348285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021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48545" y="2321003"/>
            <a:ext cx="52373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</a:p>
        </p:txBody>
      </p:sp>
    </p:spTree>
    <p:extLst>
      <p:ext uri="{BB962C8B-B14F-4D97-AF65-F5344CB8AC3E}">
        <p14:creationId xmlns:p14="http://schemas.microsoft.com/office/powerpoint/2010/main" val="332060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79" y="0"/>
            <a:ext cx="12192000" cy="73152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5427" y="1440268"/>
            <a:ext cx="6019800" cy="54177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Ở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25227" y="1423246"/>
            <a:ext cx="60198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Cho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04349" y="1791222"/>
            <a:ext cx="0" cy="50667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91227" y="1145198"/>
            <a:ext cx="39453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Flowchart: Connector 10">
            <a:extLst/>
          </p:cNvPr>
          <p:cNvSpPr/>
          <p:nvPr/>
        </p:nvSpPr>
        <p:spPr bwMode="auto">
          <a:xfrm>
            <a:off x="625279" y="2067951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1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2" name="Flowchart: Connector 11">
            <a:extLst/>
          </p:cNvPr>
          <p:cNvSpPr/>
          <p:nvPr/>
        </p:nvSpPr>
        <p:spPr bwMode="auto">
          <a:xfrm>
            <a:off x="473684" y="4380882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2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3" name="Flowchart: Connector 12">
            <a:extLst/>
          </p:cNvPr>
          <p:cNvSpPr/>
          <p:nvPr/>
        </p:nvSpPr>
        <p:spPr bwMode="auto">
          <a:xfrm>
            <a:off x="554939" y="5933689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3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4" name="Flowchart: Connector 13">
            <a:extLst/>
          </p:cNvPr>
          <p:cNvSpPr/>
          <p:nvPr/>
        </p:nvSpPr>
        <p:spPr bwMode="auto">
          <a:xfrm>
            <a:off x="6596064" y="2461846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4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5" name="Flowchart: Connector 14">
            <a:extLst/>
          </p:cNvPr>
          <p:cNvSpPr/>
          <p:nvPr/>
        </p:nvSpPr>
        <p:spPr bwMode="auto">
          <a:xfrm>
            <a:off x="6521619" y="4774777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5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11633" y="752788"/>
            <a:ext cx="5710286" cy="348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u="sng" dirty="0">
              <a:solidFill>
                <a:srgbClr val="00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464361" y="696429"/>
            <a:ext cx="6285498" cy="348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endParaRPr lang="en-US" sz="2800" b="1" u="sng" dirty="0">
              <a:solidFill>
                <a:srgbClr val="FF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491077" y="661418"/>
            <a:ext cx="5053956" cy="559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endParaRPr lang="en-US" sz="2800" b="1" u="sng" dirty="0">
              <a:solidFill>
                <a:srgbClr val="00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511641" y="690999"/>
            <a:ext cx="3912576" cy="559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2/4, </a:t>
            </a:r>
            <a:r>
              <a:rPr lang="en-US" sz="2800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: 4/4</a:t>
            </a:r>
            <a:endParaRPr lang="en-US" sz="2800" b="1" u="sng" dirty="0">
              <a:solidFill>
                <a:srgbClr val="FF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593381" y="683415"/>
            <a:ext cx="5831767" cy="559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2, 3, 4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800" b="1" u="sng" dirty="0">
              <a:solidFill>
                <a:srgbClr val="00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210272" y="2461846"/>
            <a:ext cx="182881" cy="3938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856806" y="2855741"/>
            <a:ext cx="182881" cy="3938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756875" y="3263705"/>
            <a:ext cx="182881" cy="3938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3511633" y="709149"/>
            <a:ext cx="5831767" cy="559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 </a:t>
            </a:r>
            <a:r>
              <a:rPr lang="en-US" sz="28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800" b="1" u="sng" dirty="0">
              <a:solidFill>
                <a:srgbClr val="00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207122" y="2475102"/>
            <a:ext cx="1576509" cy="788603"/>
            <a:chOff x="8176732" y="2476383"/>
            <a:chExt cx="1576509" cy="788603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8873546" y="2476383"/>
              <a:ext cx="182881" cy="3938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176732" y="2871091"/>
              <a:ext cx="182881" cy="3938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9570360" y="2871090"/>
              <a:ext cx="182881" cy="3938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03405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7" grpId="0"/>
      <p:bldP spid="2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1916</Words>
  <Application>Microsoft Office PowerPoint</Application>
  <PresentationFormat>Widescreen</PresentationFormat>
  <Paragraphs>285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Permanent Marker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chia làm mấy đoạn?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Vì sao tác giả yêu truyện cổ tích nước nhà? </vt:lpstr>
      <vt:lpstr>Bài thơ gợi cho em nhớ những truyện cổ tích nào?</vt:lpstr>
      <vt:lpstr>PowerPoint Presentation</vt:lpstr>
      <vt:lpstr>                        Tôi nghe truyện cổ thầm thì                      Lời ông cha dạy cũng vì đời sau.          Em hiểu ý nghĩa hai dòng thơ cuối bài như thế nào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 Hanh</cp:lastModifiedBy>
  <cp:revision>103</cp:revision>
  <dcterms:created xsi:type="dcterms:W3CDTF">2017-12-07T05:39:04Z</dcterms:created>
  <dcterms:modified xsi:type="dcterms:W3CDTF">2022-09-13T14:43:32Z</dcterms:modified>
</cp:coreProperties>
</file>